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299" r:id="rId3"/>
    <p:sldId id="258" r:id="rId4"/>
    <p:sldId id="259" r:id="rId5"/>
    <p:sldId id="262" r:id="rId6"/>
    <p:sldId id="265" r:id="rId7"/>
    <p:sldId id="300" r:id="rId8"/>
    <p:sldId id="270" r:id="rId9"/>
    <p:sldId id="271" r:id="rId10"/>
    <p:sldId id="267" r:id="rId11"/>
    <p:sldId id="273" r:id="rId12"/>
    <p:sldId id="275" r:id="rId13"/>
    <p:sldId id="276" r:id="rId14"/>
    <p:sldId id="278" r:id="rId15"/>
    <p:sldId id="272" r:id="rId16"/>
    <p:sldId id="279" r:id="rId17"/>
    <p:sldId id="280" r:id="rId18"/>
    <p:sldId id="281" r:id="rId19"/>
    <p:sldId id="282" r:id="rId20"/>
    <p:sldId id="296" r:id="rId21"/>
    <p:sldId id="283" r:id="rId22"/>
    <p:sldId id="284" r:id="rId23"/>
    <p:sldId id="285" r:id="rId24"/>
    <p:sldId id="286" r:id="rId25"/>
    <p:sldId id="287" r:id="rId26"/>
    <p:sldId id="297" r:id="rId27"/>
    <p:sldId id="288" r:id="rId28"/>
    <p:sldId id="289" r:id="rId29"/>
    <p:sldId id="290" r:id="rId30"/>
    <p:sldId id="292" r:id="rId31"/>
    <p:sldId id="293" r:id="rId32"/>
    <p:sldId id="291" r:id="rId33"/>
    <p:sldId id="294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0000FF"/>
    <a:srgbClr val="F10505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/>
    <p:restoredTop sz="94660"/>
  </p:normalViewPr>
  <p:slideViewPr>
    <p:cSldViewPr showGuides="1">
      <p:cViewPr>
        <p:scale>
          <a:sx n="81" d="100"/>
          <a:sy n="81" d="100"/>
        </p:scale>
        <p:origin x="-10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912FA7-79DD-4185-B964-6DCCDE2112B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5179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1" dirty="0">
                <a:latin typeface="Calibri" panose="020F0502020204030204" pitchFamily="34" charset="0"/>
              </a:rPr>
              <a:t>6</a:t>
            </a:fld>
            <a:endParaRPr lang="en-US" altLang="en-US" sz="1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51289-694B-4A1B-AF7D-79C18E142F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0D32A-2826-48E8-9D93-6A52A57F79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75AB5-EEA8-4064-B0A8-6826484A6B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BAB07C-3979-426D-8CFF-4DF706C20F1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44F3EE-0702-49B8-81B4-49406E67A5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7" name="Nơi giữ chỗ cho Ngày tháng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355DD0-4013-4B38-B61B-A330E6AB2D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ơi giữ chỗ cho Ngày tháng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BC40CC-EA8F-4A4F-9AE7-7C0B67D87B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B5F6C6-3ACD-46D0-A53C-EF558140D6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Nơi giữ chỗ cho Ngày tháng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C644E5-2AEE-4B73-8F87-4FDEDDE622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D99463-92DF-4CF9-9E90-635B91188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449DB0-4779-48A7-82DD-127BF7396D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FF3E45-82BD-40C9-9709-8203599D8B2E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B85B68-9C23-4A25-B64A-44E7A5FF23AC}" type="datetimeFigureOut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GB" altLang="en-US" dirty="0">
                <a:latin typeface="Arial" panose="020B0604020202020204" pitchFamily="34" charset="0"/>
              </a:rPr>
              <a:t>‹#›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TextEdit="1"/>
          </p:cNvSpPr>
          <p:nvPr/>
        </p:nvSpPr>
        <p:spPr>
          <a:xfrm>
            <a:off x="3275965" y="2277110"/>
            <a:ext cx="243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800" dirty="0" err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Toán</a:t>
            </a:r>
            <a:endParaRPr lang="en-US" sz="1800" dirty="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WordArt 122"/>
          <p:cNvSpPr>
            <a:spLocks noTextEdit="1"/>
          </p:cNvSpPr>
          <p:nvPr/>
        </p:nvSpPr>
        <p:spPr>
          <a:xfrm>
            <a:off x="684213" y="3428683"/>
            <a:ext cx="8001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8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BẢNG ĐƠN VỊ ĐO THỜI GIAN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530" y="1151255"/>
            <a:ext cx="795845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ứ </a:t>
            </a:r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tháng 3 năm 202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3DD3A39-D01E-7FDB-25B3-54CFAC86828E}"/>
              </a:ext>
            </a:extLst>
          </p:cNvPr>
          <p:cNvSpPr txBox="1"/>
          <p:nvPr/>
        </p:nvSpPr>
        <p:spPr>
          <a:xfrm>
            <a:off x="1907704" y="522920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GV</a:t>
            </a:r>
            <a:r>
              <a:rPr lang="en-US" sz="3200">
                <a:solidFill>
                  <a:srgbClr val="00B050"/>
                </a:solidFill>
              </a:rPr>
              <a:t>: </a:t>
            </a:r>
            <a:r>
              <a:rPr lang="en-US" sz="3200" smtClean="0">
                <a:solidFill>
                  <a:srgbClr val="00B050"/>
                </a:solidFill>
              </a:rPr>
              <a:t>PHAN THỊ THU DUNG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250825" y="1728788"/>
            <a:ext cx="9088438" cy="5016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 rưỡi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tháng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giờ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phút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giờ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phút</a:t>
            </a:r>
          </a:p>
          <a:p>
            <a:pPr marL="571500" lvl="0" indent="-571500" algn="just"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216 phút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giờ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 = 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.giờ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195638"/>
            <a:ext cx="431800" cy="107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433" y="980123"/>
            <a:ext cx="46482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71500" lvl="0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v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5400" y="0"/>
            <a:ext cx="9144000" cy="6858000"/>
          </a:xfr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0"/>
            <a:ext cx="9093200" cy="1536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898989"/>
                </a:solidFill>
              </a:rPr>
              <a:t>NGUYỄN THỊ QUỲNH TRANG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49400" y="1865313"/>
            <a:ext cx="6262688" cy="4516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91" name="Rectangle 2"/>
          <p:cNvSpPr/>
          <p:nvPr/>
        </p:nvSpPr>
        <p:spPr>
          <a:xfrm>
            <a:off x="1644650" y="1938338"/>
            <a:ext cx="5910263" cy="5908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năm = 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.tháng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giờ = ...</a:t>
            </a:r>
            <a:r>
              <a: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phút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 giờ = ..... phút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3738" y="1700213"/>
            <a:ext cx="15827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7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7375" y="4932363"/>
            <a:ext cx="17018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7188" y="3230563"/>
            <a:ext cx="1168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92300" y="3387725"/>
          <a:ext cx="55245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54000" imgH="698500" progId="Equation.3">
                  <p:embed/>
                </p:oleObj>
              </mc:Choice>
              <mc:Fallback>
                <p:oleObj r:id="rId5" imgW="254000" imgH="6985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2300" y="3387725"/>
                        <a:ext cx="552450" cy="1471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Box 5"/>
          <p:cNvSpPr txBox="1"/>
          <p:nvPr/>
        </p:nvSpPr>
        <p:spPr>
          <a:xfrm>
            <a:off x="2987675" y="5302250"/>
            <a:ext cx="11795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2" grpId="0"/>
      <p:bldP spid="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33375"/>
            <a:ext cx="9072563" cy="132556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phút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..giờ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......giờ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080375" cy="2592387"/>
          </a:xfrm>
        </p:spPr>
        <p:txBody>
          <a:bodyPr vert="horz" wrap="square" lIns="91440" tIns="45720" rIns="91440" bIns="45720" anchor="t" anchorCtr="0"/>
          <a:lstStyle/>
          <a:p>
            <a:pPr marL="0" indent="0" algn="ctr" eaLnBrk="1" hangingPunct="1"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phút = 1 giờ</a:t>
            </a:r>
          </a:p>
          <a:p>
            <a:pPr marL="0" indent="0" algn="ctr" eaLnBrk="1" hangingPunct="1"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phút = ? giờ</a:t>
            </a:r>
          </a:p>
          <a:p>
            <a:pPr marL="0" indent="0" algn="ctr" eaLnBrk="1" hangingPunct="1">
              <a:buNone/>
            </a:pPr>
            <a:endParaRPr lang="en-US" altLang="en-US" sz="6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968867" y="3863676"/>
            <a:ext cx="1440160" cy="143490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9332" y="5307406"/>
            <a:ext cx="4724956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216 : 60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9500" y="755650"/>
            <a:ext cx="4679950" cy="3600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213" y="1147763"/>
            <a:ext cx="24479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216</a:t>
            </a:r>
            <a:endParaRPr lang="en-GB" altLang="en-US" sz="4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00563" y="1225550"/>
            <a:ext cx="0" cy="2347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677" name="Title 1"/>
          <p:cNvSpPr>
            <a:spLocks noGrp="1"/>
          </p:cNvSpPr>
          <p:nvPr>
            <p:ph type="title"/>
          </p:nvPr>
        </p:nvSpPr>
        <p:spPr>
          <a:xfrm>
            <a:off x="0" y="5157788"/>
            <a:ext cx="9072563" cy="1325562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phút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..giờ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......giờ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00563" y="1989138"/>
            <a:ext cx="215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3438" y="1147763"/>
            <a:ext cx="24479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0000"/>
                </a:solidFill>
                <a:cs typeface="Arial" panose="020B0604020202020204" pitchFamily="34" charset="0"/>
              </a:rPr>
              <a:t>   60</a:t>
            </a:r>
            <a:endParaRPr lang="en-GB" altLang="en-US" sz="4400" dirty="0">
              <a:solidFill>
                <a:srgbClr val="FF0000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9475" y="2133600"/>
            <a:ext cx="530225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2138" y="2133600"/>
            <a:ext cx="876300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838" y="2133600"/>
            <a:ext cx="357187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5738" y="2146300"/>
            <a:ext cx="530225" cy="922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300" y="3068638"/>
            <a:ext cx="5302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03663" y="2144713"/>
            <a:ext cx="5302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5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95"/>
          <p:cNvSpPr txBox="1"/>
          <p:nvPr/>
        </p:nvSpPr>
        <p:spPr>
          <a:xfrm>
            <a:off x="3121025" y="2146300"/>
            <a:ext cx="20272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96"/>
          <p:cNvSpPr txBox="1"/>
          <p:nvPr/>
        </p:nvSpPr>
        <p:spPr>
          <a:xfrm>
            <a:off x="4673600" y="2133600"/>
            <a:ext cx="76200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00"/>
          <p:cNvGrpSpPr/>
          <p:nvPr/>
        </p:nvGrpSpPr>
        <p:grpSpPr>
          <a:xfrm>
            <a:off x="4630738" y="2093913"/>
            <a:ext cx="1957387" cy="974725"/>
            <a:chOff x="4752" y="2568"/>
            <a:chExt cx="480" cy="614"/>
          </a:xfrm>
        </p:grpSpPr>
        <p:sp>
          <p:nvSpPr>
            <p:cNvPr id="28689" name="Text Box 97"/>
            <p:cNvSpPr txBox="1"/>
            <p:nvPr/>
          </p:nvSpPr>
          <p:spPr>
            <a:xfrm>
              <a:off x="4752" y="2592"/>
              <a:ext cx="480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690" name="Text Box 98"/>
            <p:cNvSpPr txBox="1"/>
            <p:nvPr/>
          </p:nvSpPr>
          <p:spPr>
            <a:xfrm>
              <a:off x="4912" y="2600"/>
              <a:ext cx="240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691" name="Text Box 99"/>
            <p:cNvSpPr txBox="1"/>
            <p:nvPr/>
          </p:nvSpPr>
          <p:spPr>
            <a:xfrm>
              <a:off x="4864" y="2568"/>
              <a:ext cx="144" cy="5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6821E-6 L -0.05747 0.36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306E-6 L 0.35504 0.36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723E-6 L -0.10556 0.490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4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/>
      <p:bldP spid="13" grpId="0"/>
      <p:bldP spid="12" grpId="0"/>
      <p:bldP spid="14" grpId="0"/>
      <p:bldP spid="17" grpId="0"/>
      <p:bldP spid="16" grpId="0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858838"/>
            <a:ext cx="9144000" cy="3146425"/>
          </a:xfrm>
          <a:prstGeom prst="rect">
            <a:avLst/>
          </a:prstGeom>
          <a:solidFill>
            <a:srgbClr val="FFFFCC"/>
          </a:solidFill>
          <a:ln w="76200">
            <a:solidFill>
              <a:srgbClr val="0F0F1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 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tháng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nhuận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có </a:t>
            </a:r>
            <a:r>
              <a:rPr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nhuận</a:t>
            </a:r>
            <a:endParaRPr sz="4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5" y="4005263"/>
            <a:ext cx="9140825" cy="2852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F0F1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=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ng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giờ 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 = 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phút</a:t>
            </a:r>
          </a:p>
          <a:p>
            <a:pPr lvl="0" eaLnBrk="1" hangingPunct="1">
              <a:buNone/>
            </a:pP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 </a:t>
            </a:r>
            <a:r>
              <a:rPr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giây </a:t>
            </a:r>
            <a:endParaRPr sz="4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" y="20638"/>
            <a:ext cx="9137650" cy="83820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thời gian</a:t>
            </a:r>
            <a:endParaRPr sz="6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432048" y="2204864"/>
            <a:ext cx="831641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 w="9525">
                  <a:solidFill>
                    <a:schemeClr val="tx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/>
          <p:nvPr/>
        </p:nvSpPr>
        <p:spPr>
          <a:xfrm>
            <a:off x="-28575" y="203200"/>
            <a:ext cx="9109075" cy="1865313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1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lịch sử phát triển của lo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người đã có những phát minh vĩ đại. Bảng dưới đây cho biết tên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công bố một số phát minh. Hãy đọc bảng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biết từng phát minh đó được công bố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thế kỉ 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88"/>
            <a:ext cx="315912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1" descr="dau may xe l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115888"/>
            <a:ext cx="3006725" cy="1677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4" descr="xe d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2276475"/>
            <a:ext cx="31242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5" descr="o 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2276475"/>
            <a:ext cx="3048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6" descr="may b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988" y="2276475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7" descr="may tinh dien tu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4446588"/>
            <a:ext cx="3436938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8" descr="ve tinh nhan tao 19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888" y="4318000"/>
            <a:ext cx="3886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4"/>
          <p:cNvSpPr txBox="1"/>
          <p:nvPr/>
        </p:nvSpPr>
        <p:spPr>
          <a:xfrm>
            <a:off x="11113" y="1827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viễn vọng năm 1671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2840038" y="1701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năm 1794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6164263" y="1827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máy xe lửa năm 1804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34925" y="39338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năm 1869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3276600" y="3922713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năm 1886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275388" y="3860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năm 1903</a:t>
            </a:r>
            <a:endParaRPr lang="en-US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719138" y="6397625"/>
            <a:ext cx="3276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điện tử năm 1946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4862513" y="6364288"/>
            <a:ext cx="3505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tinh nhân tạo năm 1957</a:t>
            </a:r>
            <a:endParaRPr lang="en-US" altLang="en-US" sz="2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115888"/>
            <a:ext cx="2573338" cy="15859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0"/>
            <a:ext cx="64039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143000" y="5638800"/>
            <a:ext cx="645795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VIỄN VỌNG NĂM 1671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35600" y="228600"/>
            <a:ext cx="2382838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63" y="476250"/>
            <a:ext cx="5251450" cy="419893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30288" y="5029200"/>
            <a:ext cx="6858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 CHÌ NĂM 1794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260350"/>
            <a:ext cx="2901950" cy="1933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XVIII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5084763"/>
            <a:ext cx="7391400" cy="1058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MÁY XE LỬA NĂM 1804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549275"/>
            <a:ext cx="73914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5486400" y="260350"/>
            <a:ext cx="2901950" cy="1933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78" y="260033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GB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852488"/>
            <a:ext cx="87137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công thức tính thể tích của hình hộp chữ nhật v</a:t>
            </a: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tích hình lập phương?</a:t>
            </a:r>
            <a:endParaRPr lang="en-GB" alt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2043113"/>
            <a:ext cx="8569325" cy="5507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nhật: 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a x b x c (cùng một đơn vị đo)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Thể tích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rộng v</a:t>
            </a:r>
            <a:r>
              <a:rPr lang="vi-VN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cao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phương: </a:t>
            </a:r>
            <a:endParaRPr lang="vi-VN" altLang="en-US" sz="3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vi-VN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 : Thể tích</a:t>
            </a:r>
          </a:p>
          <a:p>
            <a:pPr marL="342900" lvl="0" indent="-342900" eaLnBrk="1" hangingPunct="1">
              <a:spcBef>
                <a:spcPct val="0"/>
              </a:spcBef>
              <a:buNone/>
            </a:pP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cạnh hình lập phương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3" descr="C:\Program Files (x86)\Microsoft Office\MEDIA\CAGCAT10\j023413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34138" y="4186238"/>
            <a:ext cx="263207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31"/>
          <p:cNvSpPr/>
          <p:nvPr/>
        </p:nvSpPr>
        <p:spPr>
          <a:xfrm>
            <a:off x="7053263" y="4908550"/>
            <a:ext cx="1230312" cy="11922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  <a:tileRect/>
          </a:gra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7053263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053263" y="4932363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7035800" y="4908550"/>
            <a:ext cx="1230313" cy="11922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xe d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549275"/>
            <a:ext cx="6478587" cy="577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371600" y="5943600"/>
            <a:ext cx="6629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NĂM 1869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692150"/>
            <a:ext cx="2236788" cy="17573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6868" name="Picture 15" descr="o 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7938"/>
            <a:ext cx="6462712" cy="6148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428750" y="6122988"/>
            <a:ext cx="657225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TÔ NĂM 1886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0"/>
            <a:ext cx="24384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7891" name="Picture 16" descr="may b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63" y="0"/>
            <a:ext cx="6727825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25550" y="5791200"/>
            <a:ext cx="69469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 BAY NĂM 1903</a:t>
            </a:r>
          </a:p>
        </p:txBody>
      </p:sp>
      <p:sp>
        <p:nvSpPr>
          <p:cNvPr id="6" name="Oval 5"/>
          <p:cNvSpPr/>
          <p:nvPr/>
        </p:nvSpPr>
        <p:spPr>
          <a:xfrm>
            <a:off x="1257300" y="2209800"/>
            <a:ext cx="3441700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38916" name="Picture 17" descr="may tinh dien t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88" y="0"/>
            <a:ext cx="6743700" cy="600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39750" y="5805488"/>
            <a:ext cx="8010525" cy="1028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ĐIỆN TỬ NĂM 1946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700" y="228600"/>
            <a:ext cx="2211388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pic>
        <p:nvPicPr>
          <p:cNvPr id="39939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3238" y="260350"/>
            <a:ext cx="8137525" cy="5607050"/>
          </a:xfrm>
        </p:spPr>
      </p:pic>
      <p:sp>
        <p:nvSpPr>
          <p:cNvPr id="4" name="Rectangle 3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TINH NHÂN TẠO NĂM 1957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2050" y="620713"/>
            <a:ext cx="254635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inh vien v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0"/>
            <a:ext cx="2649537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dau may xe l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88" y="120650"/>
            <a:ext cx="25146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4" descr="xe d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2276475"/>
            <a:ext cx="31242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5" descr="o 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038" y="2276475"/>
            <a:ext cx="3048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 descr="may b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613" y="2276475"/>
            <a:ext cx="2514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7" descr="may tinh dien tu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4446588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8" descr="ve tinh nhan tao 19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588" y="4416425"/>
            <a:ext cx="3886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4"/>
          <p:cNvSpPr txBox="1"/>
          <p:nvPr/>
        </p:nvSpPr>
        <p:spPr>
          <a:xfrm>
            <a:off x="11113" y="169386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Kính viễn vọng năm 1671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2843213" y="16224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Bút chì năm 1794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6156325" y="17002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Đầu máy xe lửa năm 1804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34925" y="3933825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Xe đạp năm 1869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3276600" y="3922713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Ô tô năm 1886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6275388" y="3860800"/>
            <a:ext cx="304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Máy bay năm 1903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719138" y="6515100"/>
            <a:ext cx="3276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Máy tính điện tử năm 1946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19" name="Text Box 4"/>
          <p:cNvSpPr txBox="1"/>
          <p:nvPr/>
        </p:nvSpPr>
        <p:spPr>
          <a:xfrm>
            <a:off x="4883150" y="6515100"/>
            <a:ext cx="3505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Vệ tinh nhân tạo năm 1957</a:t>
            </a:r>
            <a:endParaRPr lang="en-US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563" y="130175"/>
            <a:ext cx="2971800" cy="14922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1" name="Oval 20"/>
          <p:cNvSpPr/>
          <p:nvPr/>
        </p:nvSpPr>
        <p:spPr>
          <a:xfrm>
            <a:off x="1793875" y="2276475"/>
            <a:ext cx="1289050" cy="6318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68838" y="109538"/>
            <a:ext cx="1273175" cy="8001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XVIII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77125" y="76200"/>
            <a:ext cx="1312863" cy="68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53200" y="2713038"/>
            <a:ext cx="1255713" cy="7350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3188" y="25400"/>
            <a:ext cx="1470025" cy="68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XVII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49838" y="2279650"/>
            <a:ext cx="1296988" cy="6461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16225" y="4446588"/>
            <a:ext cx="1295400" cy="690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78363" y="4487863"/>
            <a:ext cx="1270000" cy="649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XX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63" y="1874838"/>
            <a:ext cx="5221288" cy="360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năm =  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năm 2 tháng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năm rưỡi =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giờ          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giờ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rưỡi = 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sz="38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8263" y="1795463"/>
            <a:ext cx="0" cy="5035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extBox 7"/>
          <p:cNvSpPr txBox="1"/>
          <p:nvPr/>
        </p:nvSpPr>
        <p:spPr>
          <a:xfrm>
            <a:off x="323850" y="765175"/>
            <a:ext cx="85931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Viết số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dirty="0">
              <a:ea typeface="Arial" panose="020B0604020202020204" pitchFamily="34" charset="0"/>
            </a:endParaRPr>
          </a:p>
        </p:txBody>
      </p:sp>
      <p:pic>
        <p:nvPicPr>
          <p:cNvPr id="4198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641475"/>
            <a:ext cx="4157663" cy="4906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50" y="1692275"/>
            <a:ext cx="5184775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năm =  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năm 2 tháng =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năm rưỡi =</a:t>
            </a:r>
            <a:r>
              <a:rPr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 =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giờ                      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= 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giờ                                       </a:t>
            </a:r>
          </a:p>
          <a:p>
            <a:pPr eaLnBrk="1" hangingPunct="1">
              <a:buNone/>
            </a:pP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ng</a:t>
            </a:r>
            <a:r>
              <a:rPr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rưỡi = </a:t>
            </a:r>
            <a:r>
              <a:rPr sz="3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sz="3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sz="380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92725" y="1538288"/>
            <a:ext cx="0" cy="5035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Title 1"/>
          <p:cNvSpPr txBox="1"/>
          <p:nvPr/>
        </p:nvSpPr>
        <p:spPr>
          <a:xfrm>
            <a:off x="0" y="328613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2: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3" name="Rectangle 3"/>
          <p:cNvSpPr/>
          <p:nvPr/>
        </p:nvSpPr>
        <p:spPr>
          <a:xfrm>
            <a:off x="5435600" y="1773238"/>
            <a:ext cx="4572000" cy="4081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phút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giờ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phút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phút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giây</a:t>
            </a:r>
            <a:endParaRPr lang="en-US" altLang="en-US" sz="3600" dirty="0">
              <a:ea typeface="Arial" panose="020B0604020202020204" pitchFamily="34" charset="0"/>
            </a:endParaRPr>
          </a:p>
        </p:txBody>
      </p:sp>
      <p:graphicFrame>
        <p:nvGraphicFramePr>
          <p:cNvPr id="43014" name="Object 10"/>
          <p:cNvGraphicFramePr>
            <a:graphicFrameLocks noChangeAspect="1"/>
          </p:cNvGraphicFramePr>
          <p:nvPr/>
        </p:nvGraphicFramePr>
        <p:xfrm>
          <a:off x="5435600" y="3068638"/>
          <a:ext cx="4191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152400" imgH="393700" progId="Equation.3">
                  <p:embed/>
                </p:oleObj>
              </mc:Choice>
              <mc:Fallback>
                <p:oleObj r:id="rId3" imgW="1524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5600" y="3068638"/>
                        <a:ext cx="419100" cy="820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1"/>
          <p:cNvGraphicFramePr>
            <a:graphicFrameLocks noChangeAspect="1"/>
          </p:cNvGraphicFramePr>
          <p:nvPr/>
        </p:nvGraphicFramePr>
        <p:xfrm>
          <a:off x="5435600" y="4292600"/>
          <a:ext cx="4365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4292600"/>
                        <a:ext cx="436563" cy="855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/>
          <p:nvPr/>
        </p:nvSpPr>
        <p:spPr>
          <a:xfrm>
            <a:off x="354013" y="536575"/>
            <a:ext cx="87249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3: 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Rectangle 5"/>
          <p:cNvSpPr/>
          <p:nvPr/>
        </p:nvSpPr>
        <p:spPr>
          <a:xfrm>
            <a:off x="1042988" y="1989138"/>
            <a:ext cx="7529512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72 phút =</a:t>
            </a:r>
            <a:r>
              <a:rPr lang="en-GB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giờ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270 phút =</a:t>
            </a:r>
            <a:r>
              <a:rPr lang="en-GB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.....giờ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GB" alt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1844675"/>
            <a:ext cx="13001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463" y="2627313"/>
            <a:ext cx="109696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8" name="TextBox 1"/>
          <p:cNvSpPr txBox="1"/>
          <p:nvPr/>
        </p:nvSpPr>
        <p:spPr>
          <a:xfrm>
            <a:off x="1090613" y="3946525"/>
            <a:ext cx="648017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30 giây  = </a:t>
            </a:r>
            <a:r>
              <a:rPr lang="vi-VN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phút</a:t>
            </a:r>
          </a:p>
          <a:p>
            <a:r>
              <a:rPr lang="vi-VN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135 giây  =  </a:t>
            </a:r>
            <a:r>
              <a:rPr lang="vi-VN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 phút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614254" y="116632"/>
            <a:ext cx="263398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đọc bản Tuyên ngôn Độc lập v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năm 1945 thì v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thế kỉ n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GB" altLang="x-none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Thế kỉ XX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Thế kỉ XXI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Thế kỉ XXII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GB" altLang="x-none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Thế kỉ XX</a:t>
            </a:r>
            <a:endParaRPr lang="en-GB" altLang="x-none" sz="3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/>
          <p:nvPr/>
        </p:nvGrpSpPr>
        <p:grpSpPr>
          <a:xfrm>
            <a:off x="573723" y="236855"/>
            <a:ext cx="8710612" cy="645160"/>
            <a:chOff x="901329" y="2195572"/>
            <a:chExt cx="8711231" cy="644377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72771" y="2636361"/>
              <a:ext cx="8639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TextBox 45"/>
            <p:cNvSpPr txBox="1"/>
            <p:nvPr/>
          </p:nvSpPr>
          <p:spPr>
            <a:xfrm>
              <a:off x="901329" y="219557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gian. Toán chuyển động đều</a:t>
              </a:r>
              <a:endPara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" name="Picture 3" descr="C:\Program Files (x86)\Microsoft Office\MEDIA\CAGCAT10\j015800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61987" y="1384300"/>
            <a:ext cx="2185987" cy="46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53"/>
          <p:cNvGrpSpPr/>
          <p:nvPr/>
        </p:nvGrpSpPr>
        <p:grpSpPr>
          <a:xfrm>
            <a:off x="611188" y="5254625"/>
            <a:ext cx="8712200" cy="645160"/>
            <a:chOff x="901329" y="2195572"/>
            <a:chExt cx="8711231" cy="644377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72758" y="2636361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4" name="TextBox 9"/>
            <p:cNvSpPr txBox="1"/>
            <p:nvPr/>
          </p:nvSpPr>
          <p:spPr>
            <a:xfrm>
              <a:off x="901329" y="219557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tốc, quãng đường, thời gian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3" descr="C:\Program Files (x86)\Microsoft Office\MEDIA\CAGCAT10\j015800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950912" y="3873500"/>
            <a:ext cx="2820987" cy="393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57"/>
          <p:cNvGrpSpPr/>
          <p:nvPr/>
        </p:nvGrpSpPr>
        <p:grpSpPr>
          <a:xfrm>
            <a:off x="571818" y="2407920"/>
            <a:ext cx="8751570" cy="645160"/>
            <a:chOff x="861963" y="2117562"/>
            <a:chExt cx="8750597" cy="644377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972758" y="2636361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2" name="TextBox 13"/>
            <p:cNvSpPr txBox="1"/>
            <p:nvPr/>
          </p:nvSpPr>
          <p:spPr>
            <a:xfrm>
              <a:off x="861963" y="2117562"/>
              <a:ext cx="8423199" cy="644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</a:t>
              </a:r>
              <a:endParaRPr lang="en-GB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571818" y="2407920"/>
            <a:ext cx="8712200" cy="645160"/>
            <a:chOff x="901329" y="2214736"/>
            <a:chExt cx="8711231" cy="64420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72758" y="2636385"/>
              <a:ext cx="86398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0" name="TextBox 23"/>
            <p:cNvSpPr txBox="1"/>
            <p:nvPr/>
          </p:nvSpPr>
          <p:spPr>
            <a:xfrm>
              <a:off x="901329" y="2214736"/>
              <a:ext cx="8423199" cy="644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đo thời gian</a:t>
              </a:r>
              <a:endParaRPr lang="en-GB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1752553" y="2932113"/>
            <a:ext cx="686117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4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34925" y="2270125"/>
            <a:ext cx="782638" cy="782638"/>
            <a:chOff x="1269584" y="2584932"/>
            <a:chExt cx="988084" cy="988084"/>
          </a:xfrm>
        </p:grpSpPr>
        <p:pic>
          <p:nvPicPr>
            <p:cNvPr id="17427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8" name="TextBox 17"/>
            <p:cNvSpPr txBox="1"/>
            <p:nvPr/>
          </p:nvSpPr>
          <p:spPr>
            <a:xfrm>
              <a:off x="1475656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34925" y="5084763"/>
            <a:ext cx="782638" cy="781050"/>
            <a:chOff x="1269584" y="2584932"/>
            <a:chExt cx="988084" cy="988084"/>
          </a:xfrm>
        </p:grpSpPr>
        <p:pic>
          <p:nvPicPr>
            <p:cNvPr id="17425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TextBox 20"/>
            <p:cNvSpPr txBox="1"/>
            <p:nvPr/>
          </p:nvSpPr>
          <p:spPr>
            <a:xfrm>
              <a:off x="1352294" y="2670722"/>
              <a:ext cx="826980" cy="6619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63500" y="2255838"/>
            <a:ext cx="782638" cy="782637"/>
            <a:chOff x="1269584" y="2584932"/>
            <a:chExt cx="988084" cy="988084"/>
          </a:xfrm>
        </p:grpSpPr>
        <p:pic>
          <p:nvPicPr>
            <p:cNvPr id="17423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4" name="TextBox 26"/>
            <p:cNvSpPr txBox="1"/>
            <p:nvPr/>
          </p:nvSpPr>
          <p:spPr>
            <a:xfrm>
              <a:off x="1475656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49"/>
          <p:cNvGrpSpPr/>
          <p:nvPr/>
        </p:nvGrpSpPr>
        <p:grpSpPr>
          <a:xfrm>
            <a:off x="-44450" y="203200"/>
            <a:ext cx="781050" cy="782638"/>
            <a:chOff x="1269584" y="2584932"/>
            <a:chExt cx="988084" cy="988084"/>
          </a:xfrm>
        </p:grpSpPr>
        <p:pic>
          <p:nvPicPr>
            <p:cNvPr id="17421" name="Picture 11" descr="Kết quả hình ảnh cho circ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84" y="2584932"/>
              <a:ext cx="988084" cy="9880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2" name="TextBox 48"/>
            <p:cNvSpPr txBox="1"/>
            <p:nvPr/>
          </p:nvSpPr>
          <p:spPr>
            <a:xfrm>
              <a:off x="1475657" y="2670722"/>
              <a:ext cx="576064" cy="6605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GB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327277" y="116632"/>
            <a:ext cx="32079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năm 5 tháng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tháng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15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16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17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4918075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17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206267" y="116632"/>
            <a:ext cx="3449955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1125538"/>
            <a:ext cx="7273925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5 phút = </a:t>
            </a: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GB" altLang="x-none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GB" altLang="x-none" sz="4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2205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triped Right Arrow 7"/>
          <p:cNvSpPr/>
          <p:nvPr/>
        </p:nvSpPr>
        <p:spPr>
          <a:xfrm>
            <a:off x="1990725" y="2178050"/>
            <a:ext cx="5976938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603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3221038"/>
            <a:ext cx="392112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Striped Right Arrow 9"/>
          <p:cNvSpPr/>
          <p:nvPr/>
        </p:nvSpPr>
        <p:spPr>
          <a:xfrm>
            <a:off x="1990725" y="3473450"/>
            <a:ext cx="6397625" cy="1468438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604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2" descr="C:\Program Files (x86)\Microsoft Office\MEDIA\OFFICE14\Lines\BD213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3" y="4165600"/>
            <a:ext cx="392112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triped Right Arrow 11"/>
          <p:cNvSpPr/>
          <p:nvPr/>
        </p:nvSpPr>
        <p:spPr>
          <a:xfrm>
            <a:off x="1990725" y="4729163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605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90725" y="4764088"/>
            <a:ext cx="6902450" cy="1466850"/>
          </a:xfrm>
          <a:prstGeom prst="stripedRightArrow">
            <a:avLst>
              <a:gd name="adj1" fmla="val 55582"/>
              <a:gd name="adj2" fmla="val 5000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c. 605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10" grpId="0" build="p" animBg="1"/>
      <p:bldP spid="12" grpId="0" build="p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940" y="1714488"/>
            <a:ext cx="640871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kern="1200" cap="none" spc="0" normalizeH="0" baseline="0" noProof="0" dirty="0" err="1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4800" b="1" kern="1200" cap="none" spc="0" normalizeH="0" baseline="0" noProof="0" dirty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8131" name="Picture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214438"/>
            <a:ext cx="1812925" cy="305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Horizontal Scroll 9"/>
          <p:cNvSpPr/>
          <p:nvPr/>
        </p:nvSpPr>
        <p:spPr>
          <a:xfrm>
            <a:off x="611188" y="1196975"/>
            <a:ext cx="7705725" cy="45434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</a:t>
            </a:r>
          </a:p>
          <a:p>
            <a:pPr lvl="0" algn="ctr" eaLnBrk="1" hangingPunct="1">
              <a:buNone/>
            </a:pPr>
            <a:r>
              <a:rPr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THỜI GIAN</a:t>
            </a:r>
            <a:endParaRPr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Up Ribbon 11"/>
          <p:cNvSpPr/>
          <p:nvPr/>
        </p:nvSpPr>
        <p:spPr>
          <a:xfrm>
            <a:off x="3059430" y="4561205"/>
            <a:ext cx="3488690" cy="57658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 129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2225" y="323850"/>
            <a:ext cx="9197975" cy="1866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những đơn vị đo thời gian m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đã được học?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Kết quả hình ảnh cho d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2857500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0" y="2205038"/>
            <a:ext cx="9144000" cy="2041525"/>
            <a:chOff x="0" y="1921193"/>
            <a:chExt cx="9144000" cy="2041207"/>
          </a:xfrm>
        </p:grpSpPr>
        <p:sp>
          <p:nvSpPr>
            <p:cNvPr id="19461" name="Content Placeholder 2"/>
            <p:cNvSpPr txBox="1"/>
            <p:nvPr/>
          </p:nvSpPr>
          <p:spPr>
            <a:xfrm>
              <a:off x="11113" y="2048194"/>
              <a:ext cx="9132887" cy="19142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buNone/>
              </a:pP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 kỉ, năm, tháng, tuần, ng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y, giờ, phút, giây, </a:t>
              </a:r>
              <a:r>
                <a:rPr lang="en-US" alt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lang="en-US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921193"/>
              <a:ext cx="9144000" cy="20412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/>
          <p:nvPr/>
        </p:nvSpPr>
        <p:spPr>
          <a:xfrm>
            <a:off x="900113" y="180975"/>
            <a:ext cx="82438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thích hợp v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chấm: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Bảng đơn vị đo thời gian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275" y="154146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275" y="2105025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275" y="262096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263" y="3157538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875" y="3719513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6400" y="4243388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5900" y="4767263"/>
            <a:ext cx="83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7638" y="530860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5750" y="5949950"/>
            <a:ext cx="762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92" name="Picture 5" descr="monster_reading_a_book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" cy="84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725613" y="1509713"/>
            <a:ext cx="7123112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năm.</a:t>
            </a:r>
            <a:b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  = 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  =  ......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năm nhuận  =   ......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lại có 1 năm nhuận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=  .....  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ng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  =  .....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    =  ......  phút.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   =  ....... giây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0" grpId="0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3100" y="1588"/>
            <a:ext cx="80010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Aft>
                <a:spcPct val="25000"/>
              </a:spcAft>
              <a:buNone/>
            </a:pPr>
            <a:r>
              <a:rPr lang="en-US" altLang="en-US" sz="2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tên tháng v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có số ng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phù hợp:</a:t>
            </a:r>
            <a:endParaRPr lang="en-US" altLang="en-US" sz="36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31" name="Table 22530"/>
          <p:cNvGraphicFramePr/>
          <p:nvPr/>
        </p:nvGraphicFramePr>
        <p:xfrm>
          <a:off x="381000" y="2514600"/>
          <a:ext cx="8305800" cy="4343400"/>
        </p:xfrm>
        <a:graphic>
          <a:graphicData uri="http://schemas.openxmlformats.org/drawingml/2006/table">
            <a:tbl>
              <a:tblPr/>
              <a:tblGrid>
                <a:gridCol w="4113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30 ngày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31 ngày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7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en-US" sz="3300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vi-VN" altLang="en-US" sz="33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380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300" b="1" dirty="0">
                          <a:latin typeface="Arial" panose="020B0604020202020204" pitchFamily="34" charset="0"/>
                        </a:rPr>
                        <a:t>Tháng có 28 hoặc 29 ngày:</a:t>
                      </a:r>
                      <a:endParaRPr lang="vi-VN" altLang="en-US" sz="33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 Box 35"/>
          <p:cNvSpPr txBox="1"/>
          <p:nvPr/>
        </p:nvSpPr>
        <p:spPr>
          <a:xfrm>
            <a:off x="7620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6"/>
          <p:cNvSpPr txBox="1"/>
          <p:nvPr/>
        </p:nvSpPr>
        <p:spPr>
          <a:xfrm>
            <a:off x="25146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7"/>
          <p:cNvSpPr txBox="1"/>
          <p:nvPr/>
        </p:nvSpPr>
        <p:spPr>
          <a:xfrm>
            <a:off x="60198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38"/>
          <p:cNvSpPr txBox="1"/>
          <p:nvPr/>
        </p:nvSpPr>
        <p:spPr>
          <a:xfrm>
            <a:off x="4267200" y="6858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39"/>
          <p:cNvSpPr txBox="1"/>
          <p:nvPr/>
        </p:nvSpPr>
        <p:spPr>
          <a:xfrm>
            <a:off x="7620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0"/>
          <p:cNvSpPr txBox="1"/>
          <p:nvPr/>
        </p:nvSpPr>
        <p:spPr>
          <a:xfrm>
            <a:off x="25146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6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1"/>
          <p:cNvSpPr txBox="1"/>
          <p:nvPr/>
        </p:nvSpPr>
        <p:spPr>
          <a:xfrm>
            <a:off x="60198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2"/>
          <p:cNvSpPr txBox="1"/>
          <p:nvPr/>
        </p:nvSpPr>
        <p:spPr>
          <a:xfrm>
            <a:off x="4267200" y="12954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3"/>
          <p:cNvSpPr txBox="1"/>
          <p:nvPr/>
        </p:nvSpPr>
        <p:spPr>
          <a:xfrm>
            <a:off x="7620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4"/>
          <p:cNvSpPr txBox="1"/>
          <p:nvPr/>
        </p:nvSpPr>
        <p:spPr>
          <a:xfrm>
            <a:off x="25146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5"/>
          <p:cNvSpPr txBox="1"/>
          <p:nvPr/>
        </p:nvSpPr>
        <p:spPr>
          <a:xfrm>
            <a:off x="60198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6"/>
          <p:cNvSpPr txBox="1"/>
          <p:nvPr/>
        </p:nvSpPr>
        <p:spPr>
          <a:xfrm>
            <a:off x="4267200" y="1905000"/>
            <a:ext cx="1600200" cy="46196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11</a:t>
            </a:r>
            <a:endParaRPr lang="en-US" alt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0.42361 0.387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4624E-7 L 0.12969 0.79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3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7 L 0.26076 0.387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-0.60017 0.387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821E-6 L 0.42361 0.3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09249E-7 L -0.00782 0.304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L 0.26076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09249E-7 L -0.1592 0.482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306E-6 L -0.01597 0.325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65896E-6 L 0.46042 0.39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5896E-6 L -0.20382 0.31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896E-6 L -0.03316 0.461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-684212" y="44450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ghi nhớ số ng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trong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tháng bằng b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</a:t>
            </a:r>
            <a:endParaRPr lang="en-US" altLang="en-US" sz="6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232025"/>
            <a:ext cx="8161338" cy="4351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46313"/>
            <a:ext cx="8161338" cy="4351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itle 1"/>
          <p:cNvSpPr txBox="1"/>
          <p:nvPr/>
        </p:nvSpPr>
        <p:spPr>
          <a:xfrm>
            <a:off x="0" y="549275"/>
            <a:ext cx="9144000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2000 l</a:t>
            </a:r>
            <a:r>
              <a:rPr lang="en-US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nhuận, em hãy kể tiếp 3 năm nhuận tiếp theo?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223963" y="2205038"/>
            <a:ext cx="6696075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2004, 2008, 2012, 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96" y="3521867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nhuận</a:t>
            </a:r>
            <a:r>
              <a:rPr kumimoji="0" 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50825" y="5245100"/>
            <a:ext cx="86518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641850"/>
            <a:ext cx="7240588" cy="1495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năm nhuận l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năm có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x-none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tận cùng chia hết cho 4</a:t>
            </a:r>
            <a:endParaRPr lang="vi-VN" altLang="x-none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5288" y="2420938"/>
            <a:ext cx="828675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/>
      <p:bldP spid="2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963</Words>
  <Application>Microsoft Office PowerPoint</Application>
  <PresentationFormat>On-screen Show (4:3)</PresentationFormat>
  <Paragraphs>210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Chủ đề của Office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216 phút = ……..giờ ……phút                 = …......giờ</vt:lpstr>
      <vt:lpstr>216 phút = ……..giờ ……phút                 = …......giờ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86</cp:revision>
  <dcterms:created xsi:type="dcterms:W3CDTF">2017-02-26T09:41:00Z</dcterms:created>
  <dcterms:modified xsi:type="dcterms:W3CDTF">2024-03-03T15:45:56Z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CADD636D745F464985FE32C7A8D0E3F4</vt:lpwstr>
  </property>
  <property fmtid="{D5CDD505-2E9C-101B-9397-08002B2CF9AE}" pid="3" name="KSOProductBuildVer">
    <vt:lpwstr>1033-12.2.0.13359</vt:lpwstr>
  </property>
</Properties>
</file>