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3" r:id="rId5"/>
  </p:sldMasterIdLst>
  <p:notesMasterIdLst>
    <p:notesMasterId r:id="rId46"/>
  </p:notesMasterIdLst>
  <p:sldIdLst>
    <p:sldId id="256" r:id="rId6"/>
    <p:sldId id="258" r:id="rId7"/>
    <p:sldId id="275" r:id="rId8"/>
    <p:sldId id="266" r:id="rId9"/>
    <p:sldId id="288" r:id="rId10"/>
    <p:sldId id="417" r:id="rId11"/>
    <p:sldId id="500" r:id="rId12"/>
    <p:sldId id="502" r:id="rId13"/>
    <p:sldId id="501" r:id="rId14"/>
    <p:sldId id="295" r:id="rId15"/>
    <p:sldId id="487" r:id="rId16"/>
    <p:sldId id="513" r:id="rId17"/>
    <p:sldId id="514" r:id="rId18"/>
    <p:sldId id="515" r:id="rId19"/>
    <p:sldId id="503" r:id="rId20"/>
    <p:sldId id="267" r:id="rId21"/>
    <p:sldId id="420" r:id="rId22"/>
    <p:sldId id="519" r:id="rId23"/>
    <p:sldId id="518" r:id="rId24"/>
    <p:sldId id="520" r:id="rId25"/>
    <p:sldId id="521" r:id="rId26"/>
    <p:sldId id="268" r:id="rId27"/>
    <p:sldId id="425" r:id="rId28"/>
    <p:sldId id="289" r:id="rId29"/>
    <p:sldId id="269" r:id="rId30"/>
    <p:sldId id="282" r:id="rId31"/>
    <p:sldId id="270" r:id="rId32"/>
    <p:sldId id="283" r:id="rId33"/>
    <p:sldId id="271" r:id="rId34"/>
    <p:sldId id="284" r:id="rId35"/>
    <p:sldId id="285" r:id="rId36"/>
    <p:sldId id="272" r:id="rId37"/>
    <p:sldId id="290" r:id="rId38"/>
    <p:sldId id="273" r:id="rId39"/>
    <p:sldId id="532" r:id="rId40"/>
    <p:sldId id="533" r:id="rId41"/>
    <p:sldId id="534" r:id="rId42"/>
    <p:sldId id="535" r:id="rId43"/>
    <p:sldId id="536" r:id="rId44"/>
    <p:sldId id="274" r:id="rId45"/>
  </p:sldIdLst>
  <p:sldSz cx="9144000" cy="5143500" type="screen16x9"/>
  <p:notesSz cx="6858000" cy="9144000"/>
  <p:embeddedFontLst>
    <p:embeddedFont>
      <p:font typeface="DFPOP1-W9" panose="020B0604020202020204" charset="-128"/>
      <p:regular r:id="rId47"/>
    </p:embeddedFont>
    <p:embeddedFont>
      <p:font typeface="Arial-Rounded" panose="020B0500000000000000" charset="0"/>
      <p:regular r:id="rId48"/>
    </p:embeddedFont>
    <p:embeddedFont>
      <p:font typeface="HL Hoctro" panose="020B0604020202020204" charset="0"/>
      <p:regular r:id="rId49"/>
    </p:embeddedFont>
    <p:embeddedFont>
      <p:font typeface="Lato" panose="020F0502020204030203" pitchFamily="34" charset="0"/>
      <p:regular r:id="rId50"/>
      <p:bold r:id="rId51"/>
      <p:italic r:id="rId52"/>
      <p:boldItalic r:id="rId53"/>
    </p:embeddedFont>
  </p:embeddedFontLst>
  <p:custDataLst>
    <p:tags r:id="rId54"/>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88"/>
            <p14:sldId id="417"/>
            <p14:sldId id="500"/>
            <p14:sldId id="502"/>
            <p14:sldId id="501"/>
            <p14:sldId id="295"/>
            <p14:sldId id="487"/>
            <p14:sldId id="513"/>
            <p14:sldId id="514"/>
            <p14:sldId id="515"/>
            <p14:sldId id="503"/>
          </p14:sldIdLst>
        </p14:section>
        <p14:section name="Tiết 2" id="{47239A1A-9B72-4DA5-96A7-F8786F163078}">
          <p14:sldIdLst>
            <p14:sldId id="267"/>
            <p14:sldId id="420"/>
            <p14:sldId id="519"/>
            <p14:sldId id="518"/>
            <p14:sldId id="520"/>
            <p14:sldId id="521"/>
            <p14:sldId id="268"/>
            <p14:sldId id="425"/>
            <p14:sldId id="289"/>
          </p14:sldIdLst>
        </p14:section>
        <p14:section name="Tiết 3" id="{8DB3B22B-32B6-4C3F-838D-DF98A9DBE4B7}">
          <p14:sldIdLst>
            <p14:sldId id="269"/>
            <p14:sldId id="282"/>
            <p14:sldId id="270"/>
            <p14:sldId id="283"/>
            <p14:sldId id="271"/>
          </p14:sldIdLst>
        </p14:section>
        <p14:section name="Tiết 4" id="{30D029CA-39C5-4833-936C-43C5EF842993}">
          <p14:sldIdLst>
            <p14:sldId id="284"/>
            <p14:sldId id="285"/>
            <p14:sldId id="272"/>
            <p14:sldId id="290"/>
            <p14:sldId id="273"/>
            <p14:sldId id="532"/>
            <p14:sldId id="533"/>
            <p14:sldId id="534"/>
            <p14:sldId id="535"/>
            <p14:sldId id="536"/>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929" autoAdjust="0"/>
    <p:restoredTop sz="94660"/>
  </p:normalViewPr>
  <p:slideViewPr>
    <p:cSldViewPr snapToGrid="0">
      <p:cViewPr varScale="1">
        <p:scale>
          <a:sx n="63" d="100"/>
          <a:sy n="63" d="100"/>
        </p:scale>
        <p:origin x="78" y="43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7.fntdata"/><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3.fntdata"/><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2.fntdata"/><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5.fntdata"/><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2024/3/20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32</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34</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40</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Đọc nhóm</a:t>
            </a:r>
          </a:p>
          <a:p>
            <a:r>
              <a:rPr lang="vi-VN" dirty="0"/>
              <a:t>Đồng thanh</a:t>
            </a:r>
            <a:endParaRPr lang="en-US" dirty="0"/>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573903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25</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27</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29</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2024/3/20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2024/3/20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36414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3743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03115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48990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4969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41790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smtClean="0"/>
              <a:t>3/20/2024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798543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2024/3/20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2024/3/20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2024/3/20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2024/3/20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2024/3/20</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0684398"/>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3.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05" y="340206"/>
            <a:ext cx="9248571" cy="8019887"/>
          </a:xfrm>
          <a:prstGeom prst="rect">
            <a:avLst/>
          </a:prstGeom>
        </p:spPr>
      </p:pic>
      <p:sp>
        <p:nvSpPr>
          <p:cNvPr id="26" name="任意多边形 25"/>
          <p:cNvSpPr/>
          <p:nvPr/>
        </p:nvSpPr>
        <p:spPr>
          <a:xfrm>
            <a:off x="1426996" y="1748343"/>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96" name="文本框 95"/>
          <p:cNvSpPr txBox="1"/>
          <p:nvPr/>
        </p:nvSpPr>
        <p:spPr>
          <a:xfrm>
            <a:off x="2135599" y="3033470"/>
            <a:ext cx="4872801" cy="687339"/>
          </a:xfrm>
          <a:prstGeom prst="rect">
            <a:avLst/>
          </a:prstGeom>
          <a:noFill/>
        </p:spPr>
        <p:txBody>
          <a:bodyPr wrap="none" rtlCol="0">
            <a:prstTxWarp prst="textDoubleWave1">
              <a:avLst/>
            </a:prstTxWarp>
            <a:spAutoFit/>
          </a:bodyPr>
          <a:lstStyle/>
          <a:p>
            <a:r>
              <a:rPr lang="en-US" altLang="zh-CN" sz="360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Câu hỏi của sói</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743355" y="2036066"/>
            <a:ext cx="1620957"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9040773"/>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CÂU HỎI CỦA SÓI</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000" dirty="0">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Một</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chú</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sóc</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đang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chuyền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trên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cành</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cây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bổng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trượt</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chân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rơi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trúng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đầu</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lão</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đang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ngái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ngủ</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chồm</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dậy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túm</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lấy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sóc</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Sóc</a:t>
            </a:r>
            <a:r>
              <a:rPr lang="en-US" sz="2100" dirty="0">
                <a:solidFill>
                  <a:schemeClr val="tx1"/>
                </a:solidFill>
                <a:latin typeface="Arial-Rounded" charset="-93"/>
                <a:ea typeface="Arial-Rounded" charset="-93"/>
                <a:cs typeface="Arial-Rounded" charset="-93"/>
              </a:rPr>
              <a:t> van </a:t>
            </a:r>
            <a:r>
              <a:rPr lang="en-US" sz="2100" dirty="0" err="1">
                <a:solidFill>
                  <a:schemeClr val="tx1"/>
                </a:solidFill>
                <a:latin typeface="Arial-Rounded" charset="-93"/>
                <a:ea typeface="Arial-Rounded" charset="-93"/>
                <a:cs typeface="Arial-Rounded" charset="-93"/>
              </a:rPr>
              <a:t>nài</a:t>
            </a:r>
            <a:r>
              <a:rPr lang="en-US" sz="2100" dirty="0">
                <a:solidFill>
                  <a:schemeClr val="tx1"/>
                </a:solidFill>
                <a:latin typeface="Arial-Rounded" charset="-93"/>
                <a:ea typeface="Arial-Rounded" charset="-93"/>
                <a:cs typeface="Arial-Rounded" charset="-93"/>
              </a:rPr>
              <a:t>:</a:t>
            </a:r>
          </a:p>
          <a:p>
            <a:pPr algn="just"/>
            <a:r>
              <a:rPr lang="en-US" sz="2100" dirty="0">
                <a:solidFill>
                  <a:schemeClr val="tx1"/>
                </a:solidFill>
                <a:latin typeface="Arial-Rounded" charset="-93"/>
                <a:ea typeface="Arial-Rounded" charset="-93"/>
                <a:cs typeface="Arial-Rounded" charset="-93"/>
              </a:rPr>
              <a:t>	- Xin </a:t>
            </a:r>
            <a:r>
              <a:rPr lang="en-US" sz="2100" dirty="0" err="1">
                <a:solidFill>
                  <a:schemeClr val="tx1"/>
                </a:solidFill>
                <a:latin typeface="Arial-Rounded" charset="-93"/>
                <a:ea typeface="Arial-Rounded" charset="-93"/>
                <a:cs typeface="Arial-Rounded" charset="-93"/>
              </a:rPr>
              <a:t>hãy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thả</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tôi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ra</a:t>
            </a:r>
            <a:r>
              <a:rPr lang="en-US" sz="2100" dirty="0">
                <a:solidFill>
                  <a:schemeClr val="tx1"/>
                </a:solidFill>
                <a:latin typeface="Arial-Rounded" charset="-93"/>
                <a:ea typeface="Arial-Rounded" charset="-93"/>
                <a:cs typeface="Arial-Rounded" charset="-93"/>
              </a:rPr>
              <a:t>!</a:t>
            </a:r>
          </a:p>
          <a:p>
            <a:pPr algn="just"/>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nói</a:t>
            </a:r>
            <a:r>
              <a:rPr lang="en-US" sz="2100" dirty="0">
                <a:solidFill>
                  <a:schemeClr val="tx1"/>
                </a:solidFill>
                <a:latin typeface="Arial-Rounded" charset="-93"/>
                <a:ea typeface="Arial-Rounded" charset="-93"/>
                <a:cs typeface="Arial-Rounded" charset="-93"/>
              </a:rPr>
              <a:t>:</a:t>
            </a:r>
          </a:p>
          <a:p>
            <a:pPr algn="just"/>
            <a:r>
              <a:rPr lang="en-US" sz="2100" dirty="0">
                <a:solidFill>
                  <a:schemeClr val="tx1"/>
                </a:solidFill>
                <a:latin typeface="Arial-Rounded" charset="-93"/>
                <a:ea typeface="Arial-Rounded" charset="-93"/>
                <a:cs typeface="Arial-Rounded" charset="-93"/>
              </a:rPr>
              <a:t>	- </a:t>
            </a:r>
            <a:r>
              <a:rPr lang="en-US" sz="2100" dirty="0" err="1">
                <a:solidFill>
                  <a:schemeClr val="tx1"/>
                </a:solidFill>
                <a:latin typeface="Arial-Rounded" charset="-93"/>
                <a:ea typeface="Arial-Rounded" charset="-93"/>
                <a:cs typeface="Arial-Rounded" charset="-93"/>
              </a:rPr>
              <a:t>Được</a:t>
            </a:r>
            <a:r>
              <a:rPr lang="en-US" sz="2100" dirty="0">
                <a:solidFill>
                  <a:schemeClr val="tx1"/>
                </a:solidFill>
                <a:latin typeface="Arial-Rounded" charset="-93"/>
                <a:ea typeface="Arial-Rounded" charset="-93"/>
                <a:cs typeface="Arial-Rounded" charset="-93"/>
              </a:rPr>
              <a:t>, ta </a:t>
            </a:r>
            <a:r>
              <a:rPr lang="en-US" sz="2100" dirty="0" err="1">
                <a:solidFill>
                  <a:schemeClr val="tx1"/>
                </a:solidFill>
                <a:latin typeface="Arial-Rounded" charset="-93"/>
                <a:ea typeface="Arial-Rounded" charset="-93"/>
                <a:cs typeface="Arial-Rounded" charset="-93"/>
              </a:rPr>
              <a:t>sẽ</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thả</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nhưng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ngươi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hãy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cho</a:t>
            </a:r>
            <a:r>
              <a:rPr lang="en-US" sz="2100" dirty="0">
                <a:solidFill>
                  <a:schemeClr val="tx1"/>
                </a:solidFill>
                <a:latin typeface="Arial-Rounded" charset="-93"/>
                <a:ea typeface="Arial-Rounded" charset="-93"/>
                <a:cs typeface="Arial-Rounded" charset="-93"/>
              </a:rPr>
              <a:t> ta </a:t>
            </a:r>
            <a:r>
              <a:rPr lang="en-US" sz="2100" dirty="0" err="1">
                <a:solidFill>
                  <a:schemeClr val="tx1"/>
                </a:solidFill>
                <a:latin typeface="Arial-Rounded" charset="-93"/>
                <a:ea typeface="Arial-Rounded" charset="-93"/>
                <a:cs typeface="Arial-Rounded" charset="-93"/>
              </a:rPr>
              <a:t>biết</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Vì</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sao</a:t>
            </a:r>
            <a:r>
              <a:rPr lang="en-US" sz="2100" dirty="0">
                <a:solidFill>
                  <a:schemeClr val="tx1"/>
                </a:solidFill>
                <a:latin typeface="Arial-Rounded" charset="-93"/>
                <a:ea typeface="Arial-Rounded" charset="-93"/>
                <a:cs typeface="Arial-Rounded" charset="-93"/>
              </a:rPr>
              <a:t> </a:t>
            </a:r>
            <a:r>
              <a:rPr lang="vi-VN" sz="2100" dirty="0">
                <a:solidFill>
                  <a:schemeClr val="tx1"/>
                </a:solidFill>
                <a:latin typeface="Arial-Rounded" charset="-93"/>
                <a:ea typeface="Arial-Rounded" charset="-93"/>
                <a:cs typeface="Arial-Rounded" charset="-93"/>
              </a:rPr>
              <a:t>bọn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sóc</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các</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ngươi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cứ</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nhảy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nhót</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vui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đùa</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suốt</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ngày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còn</a:t>
            </a:r>
            <a:r>
              <a:rPr lang="en-US" sz="2100" dirty="0">
                <a:solidFill>
                  <a:schemeClr val="tx1"/>
                </a:solidFill>
                <a:latin typeface="Arial-Rounded" charset="-93"/>
                <a:ea typeface="Arial-Rounded" charset="-93"/>
                <a:cs typeface="Arial-Rounded" charset="-93"/>
              </a:rPr>
              <a:t> ta </a:t>
            </a:r>
            <a:r>
              <a:rPr lang="en-US" sz="2100" dirty="0" err="1">
                <a:solidFill>
                  <a:schemeClr val="tx1"/>
                </a:solidFill>
                <a:latin typeface="Arial-Rounded" charset="-93"/>
                <a:ea typeface="Arial-Rounded" charset="-93"/>
                <a:cs typeface="Arial-Rounded" charset="-93"/>
              </a:rPr>
              <a:t>lúc</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nào</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cũng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thấy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buồn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bực</a:t>
            </a:r>
            <a:r>
              <a:rPr lang="en-US" sz="2100" dirty="0">
                <a:solidFill>
                  <a:schemeClr val="tx1"/>
                </a:solidFill>
                <a:latin typeface="Arial-Rounded" charset="-93"/>
                <a:ea typeface="Arial-Rounded" charset="-93"/>
                <a:cs typeface="Arial-Rounded" charset="-93"/>
              </a:rPr>
              <a:t>?</a:t>
            </a:r>
          </a:p>
          <a:p>
            <a:pPr algn="just"/>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Sóc</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bảo</a:t>
            </a:r>
            <a:r>
              <a:rPr lang="en-US" sz="2100" dirty="0">
                <a:solidFill>
                  <a:schemeClr val="tx1"/>
                </a:solidFill>
                <a:latin typeface="Arial-Rounded" charset="-93"/>
                <a:ea typeface="Arial-Rounded" charset="-93"/>
                <a:cs typeface="Arial-Rounded" charset="-93"/>
              </a:rPr>
              <a:t>:</a:t>
            </a:r>
          </a:p>
          <a:p>
            <a:pPr algn="just"/>
            <a:r>
              <a:rPr lang="en-US" sz="2100" dirty="0">
                <a:solidFill>
                  <a:schemeClr val="tx1"/>
                </a:solidFill>
                <a:latin typeface="Arial-Rounded" charset="-93"/>
                <a:ea typeface="Arial-Rounded" charset="-93"/>
                <a:cs typeface="Arial-Rounded" charset="-93"/>
              </a:rPr>
              <a:t>	- </a:t>
            </a:r>
            <a:r>
              <a:rPr lang="en-US" sz="2100" dirty="0" err="1">
                <a:solidFill>
                  <a:schemeClr val="tx1"/>
                </a:solidFill>
                <a:latin typeface="Arial-Rounded" charset="-93"/>
                <a:ea typeface="Arial-Rounded" charset="-93"/>
                <a:cs typeface="Arial-Rounded" charset="-93"/>
              </a:rPr>
              <a:t>Thả</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tôi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ra</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rồi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tôi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sẽ</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nói</a:t>
            </a:r>
            <a:r>
              <a:rPr lang="en-US" sz="2100" dirty="0">
                <a:solidFill>
                  <a:schemeClr val="tx1"/>
                </a:solidFill>
                <a:latin typeface="Arial-Rounded" charset="-93"/>
                <a:ea typeface="Arial-Rounded" charset="-93"/>
                <a:cs typeface="Arial-Rounded" charset="-93"/>
              </a:rPr>
              <a:t>.</a:t>
            </a:r>
          </a:p>
          <a:p>
            <a:pPr algn="just"/>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thả</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sóc</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ra.</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Sóc</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nhảy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tót</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lên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cây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cao</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rồi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đáp</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vọng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xuống</a:t>
            </a:r>
            <a:r>
              <a:rPr lang="en-US" sz="2100" dirty="0">
                <a:solidFill>
                  <a:schemeClr val="tx1"/>
                </a:solidFill>
                <a:latin typeface="Arial-Rounded" charset="-93"/>
                <a:ea typeface="Arial-Rounded" charset="-93"/>
                <a:cs typeface="Arial-Rounded" charset="-93"/>
              </a:rPr>
              <a:t>:</a:t>
            </a:r>
          </a:p>
          <a:p>
            <a:pPr algn="just"/>
            <a:r>
              <a:rPr lang="en-US" sz="2100" dirty="0">
                <a:solidFill>
                  <a:schemeClr val="tx1"/>
                </a:solidFill>
                <a:latin typeface="Arial-Rounded" charset="-93"/>
                <a:ea typeface="Arial-Rounded" charset="-93"/>
                <a:cs typeface="Arial-Rounded" charset="-93"/>
              </a:rPr>
              <a:t>	- </a:t>
            </a:r>
            <a:r>
              <a:rPr lang="en-US" sz="2100" dirty="0" err="1">
                <a:solidFill>
                  <a:schemeClr val="tx1"/>
                </a:solidFill>
                <a:latin typeface="Arial-Rounded" charset="-93"/>
                <a:ea typeface="Arial-Rounded" charset="-93"/>
                <a:cs typeface="Arial-Rounded" charset="-93"/>
              </a:rPr>
              <a:t>Mỗi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khi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nhìn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thấy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anh</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chúng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tôi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đều</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bỏ</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chạy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vì</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anh</a:t>
            </a:r>
            <a:r>
              <a:rPr lang="en-US" sz="2100" dirty="0">
                <a:solidFill>
                  <a:schemeClr val="tx1"/>
                </a:solidFill>
                <a:latin typeface="Arial-Rounded" charset="-93"/>
                <a:ea typeface="Arial-Rounded" charset="-93"/>
                <a:cs typeface="Arial-Rounded" charset="-93"/>
              </a:rPr>
              <a:t> hay </a:t>
            </a:r>
            <a:r>
              <a:rPr lang="en-US" sz="2100" dirty="0" err="1">
                <a:solidFill>
                  <a:schemeClr val="tx1"/>
                </a:solidFill>
                <a:latin typeface="Arial-Rounded" charset="-93"/>
                <a:ea typeface="Arial-Rounded" charset="-93"/>
                <a:cs typeface="Arial-Rounded" charset="-93"/>
              </a:rPr>
              <a:t>gây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gổ</a:t>
            </a:r>
            <a:r>
              <a:rPr lang="en-US" sz="2100" dirty="0">
                <a:solidFill>
                  <a:schemeClr val="tx1"/>
                </a:solidFill>
                <a:latin typeface="Arial-Rounded" charset="-93"/>
                <a:ea typeface="Arial-Rounded" charset="-93"/>
                <a:cs typeface="Arial-Rounded" charset="-93"/>
              </a:rPr>
              <a:t>. Anh </a:t>
            </a:r>
            <a:r>
              <a:rPr lang="en-US" sz="2100" dirty="0" err="1">
                <a:solidFill>
                  <a:schemeClr val="tx1"/>
                </a:solidFill>
                <a:latin typeface="Arial-Rounded" charset="-93"/>
                <a:ea typeface="Arial-Rounded" charset="-93"/>
                <a:cs typeface="Arial-Rounded" charset="-93"/>
              </a:rPr>
              <a:t>buồn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bực</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vì</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anh</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không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có</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bạn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bè</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Còn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chúng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tôi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lúc</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nào</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cũng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vui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vì</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chúng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tôi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có</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nhiều</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bạn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tốt</a:t>
            </a:r>
            <a:r>
              <a:rPr lang="en-US" sz="2100" dirty="0">
                <a:solidFill>
                  <a:schemeClr val="tx1"/>
                </a:solidFill>
                <a:latin typeface="Arial-Rounded" charset="-93"/>
                <a:ea typeface="Arial-Rounded" charset="-93"/>
                <a:cs typeface="Arial-Rounded" charset="-93"/>
              </a:rPr>
              <a:t>.</a:t>
            </a:r>
            <a:endParaRPr lang="vi-VN" sz="2100" dirty="0">
              <a:solidFill>
                <a:schemeClr val="tx1"/>
              </a:solidFill>
              <a:latin typeface="Arial-Rounded" charset="-93"/>
              <a:ea typeface="Arial-Rounded" charset="-93"/>
              <a:cs typeface="Arial-Rounded" charset="-93"/>
            </a:endParaRPr>
          </a:p>
          <a:p>
            <a:br>
              <a:rPr lang="vi-VN" sz="2400" dirty="0"/>
            </a:br>
            <a:r>
              <a:rPr lang="en-US" sz="3200" i="1" dirty="0">
                <a:latin typeface="Arial-Rounded" charset="-93"/>
                <a:ea typeface="Arial-Rounded" charset="-93"/>
                <a:cs typeface="Arial-Rounded" charset="-93"/>
              </a:rPr>
              <a:t>							</a:t>
            </a:r>
            <a:br>
              <a:rPr lang="vi-VN" sz="3200" dirty="0"/>
            </a:br>
            <a:endParaRPr lang="vi-VN" sz="3200" dirty="0">
              <a:latin typeface="Arial-Rounded" charset="-93"/>
              <a:ea typeface="Arial-Rounded" charset="-93"/>
              <a:cs typeface="Arial-Rounded" charset="-93"/>
            </a:endParaRPr>
          </a:p>
          <a:p>
            <a:br>
              <a:rPr lang="vi-VN" sz="3200" dirty="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432126" y="74002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697998" y="3747526"/>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3577573"/>
      </p:ext>
    </p:extLst>
  </p:cSld>
  <p:clrMapOvr>
    <a:masterClrMapping/>
  </p:clrMapOvr>
  <mc:AlternateContent xmlns:mc="http://schemas.openxmlformats.org/markup-compatibility/2006">
    <mc:Choice xmlns:p14="http://schemas.microsoft.com/office/powerpoint/2010/main" Requires="p14">
      <p:transition p14:dur="1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52538" y="714375"/>
            <a:ext cx="6638925"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39703" y="3628578"/>
            <a:ext cx="4061637" cy="1015663"/>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2060"/>
                </a:solidFill>
                <a:effectLst/>
                <a:uLnTx/>
                <a:uFillTx/>
                <a:latin typeface="Arial"/>
                <a:cs typeface="Arial"/>
                <a:sym typeface="Arial"/>
              </a:rPr>
              <a:t>chưa hết buồn ngủ hoặc chưa tỉnh táo hơn sau khi vừa ngủ dậy </a:t>
            </a:r>
            <a:endParaRPr kumimoji="0" lang="en-US" sz="2000" b="1"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2205147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92607" y="460302"/>
            <a:ext cx="644842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55903" y="2969049"/>
            <a:ext cx="3416097" cy="83099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Arial"/>
                <a:cs typeface="Arial"/>
                <a:sym typeface="Arial"/>
              </a:rPr>
              <a:t> nói bằng giọng khẩn khoản, </a:t>
            </a:r>
            <a:r>
              <a:rPr kumimoji="0" lang="en-US" sz="2400" b="0" i="0" u="none" strike="noStrike" kern="0" cap="none" spc="0" normalizeH="0" baseline="0" noProof="0" dirty="0">
                <a:ln>
                  <a:noFill/>
                </a:ln>
                <a:solidFill>
                  <a:srgbClr val="000000"/>
                </a:solidFill>
                <a:effectLst/>
                <a:uLnTx/>
                <a:uFillTx/>
                <a:latin typeface="Arial"/>
                <a:cs typeface="Arial"/>
                <a:sym typeface="Arial"/>
              </a:rPr>
              <a:t>c</a:t>
            </a:r>
            <a:r>
              <a:rPr kumimoji="0" lang="vi-VN" sz="2400" b="0" i="0" u="none" strike="noStrike" kern="0" cap="none" spc="0" normalizeH="0" baseline="0" noProof="0" dirty="0">
                <a:ln>
                  <a:noFill/>
                </a:ln>
                <a:solidFill>
                  <a:srgbClr val="000000"/>
                </a:solidFill>
                <a:effectLst/>
                <a:uLnTx/>
                <a:uFillTx/>
                <a:latin typeface="Arial"/>
                <a:cs typeface="Arial"/>
                <a:sym typeface="Arial"/>
              </a:rPr>
              <a:t>ầu xin </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00091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33450" y="716139"/>
            <a:ext cx="72771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33450" y="4438650"/>
            <a:ext cx="724910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Arial"/>
                <a:cs typeface="Arial"/>
                <a:sym typeface="Arial"/>
              </a:rPr>
              <a:t>nhảy bằng động tác rất nhanh lên một vị trí cao hơn</a:t>
            </a:r>
            <a:endParaRPr kumimoji="0" lang="en-US" sz="2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0243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078" y="292174"/>
            <a:ext cx="6884913" cy="367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15079" y="3023918"/>
            <a:ext cx="3748308" cy="83099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Arial"/>
                <a:cs typeface="Arial"/>
                <a:sym typeface="Arial"/>
              </a:rPr>
              <a:t>gây chuyện c</a:t>
            </a:r>
            <a:r>
              <a:rPr kumimoji="0" lang="en-US" sz="2400" b="0" i="0" u="none" strike="noStrike" kern="0" cap="none" spc="0" normalizeH="0" baseline="0" noProof="0">
                <a:ln>
                  <a:noFill/>
                </a:ln>
                <a:solidFill>
                  <a:srgbClr val="000000"/>
                </a:solidFill>
                <a:effectLst/>
                <a:uLnTx/>
                <a:uFillTx/>
                <a:latin typeface="Arial"/>
                <a:cs typeface="Arial"/>
                <a:sym typeface="Arial"/>
              </a:rPr>
              <a:t>ã</a:t>
            </a:r>
            <a:r>
              <a:rPr kumimoji="0" lang="vi-VN" sz="2400" b="0" i="0" u="none" strike="noStrike" kern="0" cap="none" spc="0" normalizeH="0" baseline="0" noProof="0">
                <a:ln>
                  <a:noFill/>
                </a:ln>
                <a:solidFill>
                  <a:srgbClr val="000000"/>
                </a:solidFill>
                <a:effectLst/>
                <a:uLnTx/>
                <a:uFillTx/>
                <a:latin typeface="Arial"/>
                <a:cs typeface="Arial"/>
                <a:sym typeface="Arial"/>
              </a:rPr>
              <a:t>i cọ , xô xát với thái độ hung hãn </a:t>
            </a:r>
            <a:endParaRPr kumimoji="0" lang="en-US" sz="2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53790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9040773"/>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CÂU HỎI CỦA SÓI</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000" dirty="0">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Một</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chú</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sóc</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đang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chuyền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trên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cành</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cây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bổng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trượt</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chân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rơi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trúng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đầu</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lão</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đang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ngái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ngủ</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chồm</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dậy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túm</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lấy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sóc</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Sóc</a:t>
            </a:r>
            <a:r>
              <a:rPr lang="en-US" sz="2100" dirty="0">
                <a:solidFill>
                  <a:schemeClr val="tx1"/>
                </a:solidFill>
                <a:latin typeface="Arial-Rounded" charset="-93"/>
                <a:ea typeface="Arial-Rounded" charset="-93"/>
                <a:cs typeface="Arial-Rounded" charset="-93"/>
              </a:rPr>
              <a:t> van </a:t>
            </a:r>
            <a:r>
              <a:rPr lang="en-US" sz="2100" dirty="0" err="1">
                <a:solidFill>
                  <a:schemeClr val="tx1"/>
                </a:solidFill>
                <a:latin typeface="Arial-Rounded" charset="-93"/>
                <a:ea typeface="Arial-Rounded" charset="-93"/>
                <a:cs typeface="Arial-Rounded" charset="-93"/>
              </a:rPr>
              <a:t>nài</a:t>
            </a:r>
            <a:r>
              <a:rPr lang="en-US" sz="2100" dirty="0">
                <a:solidFill>
                  <a:schemeClr val="tx1"/>
                </a:solidFill>
                <a:latin typeface="Arial-Rounded" charset="-93"/>
                <a:ea typeface="Arial-Rounded" charset="-93"/>
                <a:cs typeface="Arial-Rounded" charset="-93"/>
              </a:rPr>
              <a:t>:</a:t>
            </a:r>
          </a:p>
          <a:p>
            <a:pPr algn="just"/>
            <a:r>
              <a:rPr lang="en-US" sz="2100" dirty="0">
                <a:solidFill>
                  <a:schemeClr val="tx1"/>
                </a:solidFill>
                <a:latin typeface="Arial-Rounded" charset="-93"/>
                <a:ea typeface="Arial-Rounded" charset="-93"/>
                <a:cs typeface="Arial-Rounded" charset="-93"/>
              </a:rPr>
              <a:t>	- Xin </a:t>
            </a:r>
            <a:r>
              <a:rPr lang="en-US" sz="2100" dirty="0" err="1">
                <a:solidFill>
                  <a:schemeClr val="tx1"/>
                </a:solidFill>
                <a:latin typeface="Arial-Rounded" charset="-93"/>
                <a:ea typeface="Arial-Rounded" charset="-93"/>
                <a:cs typeface="Arial-Rounded" charset="-93"/>
              </a:rPr>
              <a:t>hãy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thả</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tôi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ra</a:t>
            </a:r>
            <a:r>
              <a:rPr lang="en-US" sz="2100" dirty="0">
                <a:solidFill>
                  <a:schemeClr val="tx1"/>
                </a:solidFill>
                <a:latin typeface="Arial-Rounded" charset="-93"/>
                <a:ea typeface="Arial-Rounded" charset="-93"/>
                <a:cs typeface="Arial-Rounded" charset="-93"/>
              </a:rPr>
              <a:t>!</a:t>
            </a:r>
          </a:p>
          <a:p>
            <a:pPr algn="just"/>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nói</a:t>
            </a:r>
            <a:r>
              <a:rPr lang="en-US" sz="2100" dirty="0">
                <a:solidFill>
                  <a:schemeClr val="tx1"/>
                </a:solidFill>
                <a:latin typeface="Arial-Rounded" charset="-93"/>
                <a:ea typeface="Arial-Rounded" charset="-93"/>
                <a:cs typeface="Arial-Rounded" charset="-93"/>
              </a:rPr>
              <a:t>:</a:t>
            </a:r>
          </a:p>
          <a:p>
            <a:pPr algn="just"/>
            <a:r>
              <a:rPr lang="en-US" sz="2100" dirty="0">
                <a:solidFill>
                  <a:schemeClr val="tx1"/>
                </a:solidFill>
                <a:latin typeface="Arial-Rounded" charset="-93"/>
                <a:ea typeface="Arial-Rounded" charset="-93"/>
                <a:cs typeface="Arial-Rounded" charset="-93"/>
              </a:rPr>
              <a:t>	- </a:t>
            </a:r>
            <a:r>
              <a:rPr lang="en-US" sz="2100" dirty="0" err="1">
                <a:solidFill>
                  <a:schemeClr val="tx1"/>
                </a:solidFill>
                <a:latin typeface="Arial-Rounded" charset="-93"/>
                <a:ea typeface="Arial-Rounded" charset="-93"/>
                <a:cs typeface="Arial-Rounded" charset="-93"/>
              </a:rPr>
              <a:t>Được</a:t>
            </a:r>
            <a:r>
              <a:rPr lang="en-US" sz="2100" dirty="0">
                <a:solidFill>
                  <a:schemeClr val="tx1"/>
                </a:solidFill>
                <a:latin typeface="Arial-Rounded" charset="-93"/>
                <a:ea typeface="Arial-Rounded" charset="-93"/>
                <a:cs typeface="Arial-Rounded" charset="-93"/>
              </a:rPr>
              <a:t>, ta </a:t>
            </a:r>
            <a:r>
              <a:rPr lang="en-US" sz="2100" dirty="0" err="1">
                <a:solidFill>
                  <a:schemeClr val="tx1"/>
                </a:solidFill>
                <a:latin typeface="Arial-Rounded" charset="-93"/>
                <a:ea typeface="Arial-Rounded" charset="-93"/>
                <a:cs typeface="Arial-Rounded" charset="-93"/>
              </a:rPr>
              <a:t>sẽ</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thả</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nhưng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ngươi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hãy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cho</a:t>
            </a:r>
            <a:r>
              <a:rPr lang="en-US" sz="2100" dirty="0">
                <a:solidFill>
                  <a:schemeClr val="tx1"/>
                </a:solidFill>
                <a:latin typeface="Arial-Rounded" charset="-93"/>
                <a:ea typeface="Arial-Rounded" charset="-93"/>
                <a:cs typeface="Arial-Rounded" charset="-93"/>
              </a:rPr>
              <a:t> ta </a:t>
            </a:r>
            <a:r>
              <a:rPr lang="en-US" sz="2100" dirty="0" err="1">
                <a:solidFill>
                  <a:schemeClr val="tx1"/>
                </a:solidFill>
                <a:latin typeface="Arial-Rounded" charset="-93"/>
                <a:ea typeface="Arial-Rounded" charset="-93"/>
                <a:cs typeface="Arial-Rounded" charset="-93"/>
              </a:rPr>
              <a:t>biết</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Vì</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sao</a:t>
            </a:r>
            <a:r>
              <a:rPr lang="en-US" sz="2100" dirty="0">
                <a:solidFill>
                  <a:schemeClr val="tx1"/>
                </a:solidFill>
                <a:latin typeface="Arial-Rounded" charset="-93"/>
                <a:ea typeface="Arial-Rounded" charset="-93"/>
                <a:cs typeface="Arial-Rounded" charset="-93"/>
              </a:rPr>
              <a:t> </a:t>
            </a:r>
            <a:r>
              <a:rPr lang="vi-VN" sz="2100" dirty="0">
                <a:solidFill>
                  <a:schemeClr val="tx1"/>
                </a:solidFill>
                <a:latin typeface="Arial-Rounded" charset="-93"/>
                <a:ea typeface="Arial-Rounded" charset="-93"/>
                <a:cs typeface="Arial-Rounded" charset="-93"/>
              </a:rPr>
              <a:t>bọn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sóc</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các</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ngươi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cứ</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nhảy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nhót</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vui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đùa</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suốt</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ngày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còn</a:t>
            </a:r>
            <a:r>
              <a:rPr lang="en-US" sz="2100" dirty="0">
                <a:solidFill>
                  <a:schemeClr val="tx1"/>
                </a:solidFill>
                <a:latin typeface="Arial-Rounded" charset="-93"/>
                <a:ea typeface="Arial-Rounded" charset="-93"/>
                <a:cs typeface="Arial-Rounded" charset="-93"/>
              </a:rPr>
              <a:t> ta </a:t>
            </a:r>
            <a:r>
              <a:rPr lang="en-US" sz="2100" dirty="0" err="1">
                <a:solidFill>
                  <a:schemeClr val="tx1"/>
                </a:solidFill>
                <a:latin typeface="Arial-Rounded" charset="-93"/>
                <a:ea typeface="Arial-Rounded" charset="-93"/>
                <a:cs typeface="Arial-Rounded" charset="-93"/>
              </a:rPr>
              <a:t>lúc</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nào</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cũng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thấy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buồn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bực</a:t>
            </a:r>
            <a:r>
              <a:rPr lang="en-US" sz="2100" dirty="0">
                <a:solidFill>
                  <a:schemeClr val="tx1"/>
                </a:solidFill>
                <a:latin typeface="Arial-Rounded" charset="-93"/>
                <a:ea typeface="Arial-Rounded" charset="-93"/>
                <a:cs typeface="Arial-Rounded" charset="-93"/>
              </a:rPr>
              <a:t>?</a:t>
            </a:r>
          </a:p>
          <a:p>
            <a:pPr algn="just"/>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Sóc</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bảo</a:t>
            </a:r>
            <a:r>
              <a:rPr lang="en-US" sz="2100" dirty="0">
                <a:solidFill>
                  <a:schemeClr val="tx1"/>
                </a:solidFill>
                <a:latin typeface="Arial-Rounded" charset="-93"/>
                <a:ea typeface="Arial-Rounded" charset="-93"/>
                <a:cs typeface="Arial-Rounded" charset="-93"/>
              </a:rPr>
              <a:t>:</a:t>
            </a:r>
          </a:p>
          <a:p>
            <a:pPr algn="just"/>
            <a:r>
              <a:rPr lang="en-US" sz="2100" dirty="0">
                <a:solidFill>
                  <a:schemeClr val="tx1"/>
                </a:solidFill>
                <a:latin typeface="Arial-Rounded" charset="-93"/>
                <a:ea typeface="Arial-Rounded" charset="-93"/>
                <a:cs typeface="Arial-Rounded" charset="-93"/>
              </a:rPr>
              <a:t>	- </a:t>
            </a:r>
            <a:r>
              <a:rPr lang="en-US" sz="2100" dirty="0" err="1">
                <a:solidFill>
                  <a:schemeClr val="tx1"/>
                </a:solidFill>
                <a:latin typeface="Arial-Rounded" charset="-93"/>
                <a:ea typeface="Arial-Rounded" charset="-93"/>
                <a:cs typeface="Arial-Rounded" charset="-93"/>
              </a:rPr>
              <a:t>Thả</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tôi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ra</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rồi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tôi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sẽ</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nói</a:t>
            </a:r>
            <a:r>
              <a:rPr lang="en-US" sz="2100" dirty="0">
                <a:solidFill>
                  <a:schemeClr val="tx1"/>
                </a:solidFill>
                <a:latin typeface="Arial-Rounded" charset="-93"/>
                <a:ea typeface="Arial-Rounded" charset="-93"/>
                <a:cs typeface="Arial-Rounded" charset="-93"/>
              </a:rPr>
              <a:t>.</a:t>
            </a:r>
          </a:p>
          <a:p>
            <a:pPr algn="just"/>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thả</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sóc</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ra.</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Sóc</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nhảy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tót</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lên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cây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cao</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rồi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đáp</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vọng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xuống</a:t>
            </a:r>
            <a:r>
              <a:rPr lang="en-US" sz="2100" dirty="0">
                <a:solidFill>
                  <a:schemeClr val="tx1"/>
                </a:solidFill>
                <a:latin typeface="Arial-Rounded" charset="-93"/>
                <a:ea typeface="Arial-Rounded" charset="-93"/>
                <a:cs typeface="Arial-Rounded" charset="-93"/>
              </a:rPr>
              <a:t>:</a:t>
            </a:r>
          </a:p>
          <a:p>
            <a:pPr algn="just"/>
            <a:r>
              <a:rPr lang="en-US" sz="2100" dirty="0">
                <a:solidFill>
                  <a:schemeClr val="tx1"/>
                </a:solidFill>
                <a:latin typeface="Arial-Rounded" charset="-93"/>
                <a:ea typeface="Arial-Rounded" charset="-93"/>
                <a:cs typeface="Arial-Rounded" charset="-93"/>
              </a:rPr>
              <a:t>	- </a:t>
            </a:r>
            <a:r>
              <a:rPr lang="en-US" sz="2100" dirty="0" err="1">
                <a:solidFill>
                  <a:schemeClr val="tx1"/>
                </a:solidFill>
                <a:latin typeface="Arial-Rounded" charset="-93"/>
                <a:ea typeface="Arial-Rounded" charset="-93"/>
                <a:cs typeface="Arial-Rounded" charset="-93"/>
              </a:rPr>
              <a:t>Mỗi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khi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nhìn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thấy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anh</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chúng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tôi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đều</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bỏ</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chạy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vì</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anh</a:t>
            </a:r>
            <a:r>
              <a:rPr lang="en-US" sz="2100" dirty="0">
                <a:solidFill>
                  <a:schemeClr val="tx1"/>
                </a:solidFill>
                <a:latin typeface="Arial-Rounded" charset="-93"/>
                <a:ea typeface="Arial-Rounded" charset="-93"/>
                <a:cs typeface="Arial-Rounded" charset="-93"/>
              </a:rPr>
              <a:t> hay </a:t>
            </a:r>
            <a:r>
              <a:rPr lang="en-US" sz="2100" dirty="0" err="1">
                <a:solidFill>
                  <a:schemeClr val="tx1"/>
                </a:solidFill>
                <a:latin typeface="Arial-Rounded" charset="-93"/>
                <a:ea typeface="Arial-Rounded" charset="-93"/>
                <a:cs typeface="Arial-Rounded" charset="-93"/>
              </a:rPr>
              <a:t>gây</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gổ</a:t>
            </a:r>
            <a:r>
              <a:rPr lang="en-US" sz="2100" dirty="0">
                <a:solidFill>
                  <a:schemeClr val="tx1"/>
                </a:solidFill>
                <a:latin typeface="Arial-Rounded" charset="-93"/>
                <a:ea typeface="Arial-Rounded" charset="-93"/>
                <a:cs typeface="Arial-Rounded" charset="-93"/>
              </a:rPr>
              <a:t>. Anh </a:t>
            </a:r>
            <a:r>
              <a:rPr lang="en-US" sz="2100" dirty="0" err="1">
                <a:solidFill>
                  <a:schemeClr val="tx1"/>
                </a:solidFill>
                <a:latin typeface="Arial-Rounded" charset="-93"/>
                <a:ea typeface="Arial-Rounded" charset="-93"/>
                <a:cs typeface="Arial-Rounded" charset="-93"/>
              </a:rPr>
              <a:t>buồn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bực</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vì</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anh</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không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có</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bạn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bè</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Còn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chúng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tôi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lúc</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nào</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cũng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vui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vì</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chúng</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tôi</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có</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nhiều</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bạn</a:t>
            </a:r>
            <a:r>
              <a:rPr lang="en-US" sz="2100" dirty="0">
                <a:solidFill>
                  <a:schemeClr val="tx1"/>
                </a:solidFill>
                <a:latin typeface="Arial-Rounded" charset="-93"/>
                <a:ea typeface="Arial-Rounded" charset="-93"/>
                <a:cs typeface="Arial-Rounded" charset="-93"/>
              </a:rPr>
              <a:t> </a:t>
            </a:r>
            <a:r>
              <a:rPr lang="en-US" sz="2100" dirty="0" err="1">
                <a:solidFill>
                  <a:schemeClr val="tx1"/>
                </a:solidFill>
                <a:latin typeface="Arial-Rounded" charset="-93"/>
                <a:ea typeface="Arial-Rounded" charset="-93"/>
                <a:cs typeface="Arial-Rounded" charset="-93"/>
              </a:rPr>
              <a:t>tốt</a:t>
            </a:r>
            <a:r>
              <a:rPr lang="en-US" sz="2100" dirty="0">
                <a:solidFill>
                  <a:schemeClr val="tx1"/>
                </a:solidFill>
                <a:latin typeface="Arial-Rounded" charset="-93"/>
                <a:ea typeface="Arial-Rounded" charset="-93"/>
                <a:cs typeface="Arial-Rounded" charset="-93"/>
              </a:rPr>
              <a:t>.</a:t>
            </a:r>
            <a:endParaRPr lang="vi-VN" sz="2100" dirty="0">
              <a:solidFill>
                <a:schemeClr val="tx1"/>
              </a:solidFill>
              <a:latin typeface="Arial-Rounded" charset="-93"/>
              <a:ea typeface="Arial-Rounded" charset="-93"/>
              <a:cs typeface="Arial-Rounded" charset="-93"/>
            </a:endParaRPr>
          </a:p>
          <a:p>
            <a:br>
              <a:rPr lang="vi-VN" sz="2400" dirty="0"/>
            </a:br>
            <a:r>
              <a:rPr lang="en-US" sz="3200" i="1" dirty="0">
                <a:latin typeface="Arial-Rounded" charset="-93"/>
                <a:ea typeface="Arial-Rounded" charset="-93"/>
                <a:cs typeface="Arial-Rounded" charset="-93"/>
              </a:rPr>
              <a:t>							</a:t>
            </a:r>
            <a:br>
              <a:rPr lang="vi-VN" sz="3200" dirty="0"/>
            </a:br>
            <a:endParaRPr lang="vi-VN" sz="3200" dirty="0">
              <a:latin typeface="Arial-Rounded" charset="-93"/>
              <a:ea typeface="Arial-Rounded" charset="-93"/>
              <a:cs typeface="Arial-Rounded" charset="-93"/>
            </a:endParaRPr>
          </a:p>
          <a:p>
            <a:br>
              <a:rPr lang="vi-VN" sz="3200" dirty="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325706955"/>
      </p:ext>
    </p:extLst>
  </p:cSld>
  <p:clrMapOvr>
    <a:masterClrMapping/>
  </p:clrMapOvr>
  <mc:AlternateContent xmlns:mc="http://schemas.openxmlformats.org/markup-compatibility/2006">
    <mc:Choice xmlns:p14="http://schemas.microsoft.com/office/powerpoint/2010/main" Requires="p14">
      <p:transition p14:dur="1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   Trả lời câu hỏi                                           </a:t>
            </a:r>
          </a:p>
        </p:txBody>
      </p:sp>
      <p:sp>
        <p:nvSpPr>
          <p:cNvPr id="5" name="TextBox 4"/>
          <p:cNvSpPr txBox="1"/>
          <p:nvPr/>
        </p:nvSpPr>
        <p:spPr>
          <a:xfrm>
            <a:off x="117751" y="461665"/>
            <a:ext cx="13644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Đọc đoạn 1</a:t>
            </a:r>
          </a:p>
        </p:txBody>
      </p:sp>
      <p:sp>
        <p:nvSpPr>
          <p:cNvPr id="7" name="Rectangle 6"/>
          <p:cNvSpPr/>
          <p:nvPr/>
        </p:nvSpPr>
        <p:spPr>
          <a:xfrm>
            <a:off x="517483" y="800757"/>
            <a:ext cx="8061274" cy="3816429"/>
          </a:xfrm>
          <a:prstGeom prst="rect">
            <a:avLst/>
          </a:prstGeom>
          <a:solidFill>
            <a:srgbClr val="FEE7EF"/>
          </a:solidFill>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000000"/>
                </a:solidFill>
                <a:effectLst/>
                <a:uLnTx/>
                <a:uFillTx/>
                <a:latin typeface="Arial"/>
                <a:cs typeface="Arial"/>
                <a:sym typeface="Arial"/>
              </a:rPr>
              <a:t>       </a:t>
            </a:r>
            <a:r>
              <a:rPr kumimoji="0" lang="en-US" sz="2400" b="0" i="0" u="none" strike="noStrike" kern="0" cap="none" spc="0" normalizeH="0" baseline="0" noProof="0">
                <a:ln>
                  <a:noFill/>
                </a:ln>
                <a:solidFill>
                  <a:srgbClr val="000000"/>
                </a:solidFill>
                <a:effectLst/>
                <a:uLnTx/>
                <a:uFillTx/>
                <a:latin typeface="Arial"/>
                <a:cs typeface="Arial"/>
                <a:sym typeface="Arial"/>
              </a:rPr>
              <a:t>Một chú sóc đang chuyền trên cành cây bỗng trượt chân, rơi trúng đầu lão sói đang ngái ngủ. Sói chồm dậy, túm lấy sóc. Sóc van nài :</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a:ln>
                  <a:noFill/>
                </a:ln>
                <a:solidFill>
                  <a:srgbClr val="000000"/>
                </a:solidFill>
                <a:effectLst/>
                <a:uLnTx/>
                <a:uFillTx/>
                <a:latin typeface="Arial"/>
                <a:cs typeface="Arial"/>
                <a:sym typeface="Arial"/>
              </a:rPr>
              <a:t>    </a:t>
            </a:r>
            <a:r>
              <a:rPr kumimoji="0" lang="en-US" sz="2400" b="0" i="0" u="none" strike="noStrike" kern="0" cap="none" spc="0" normalizeH="0" baseline="0" noProof="0">
                <a:ln>
                  <a:noFill/>
                </a:ln>
                <a:solidFill>
                  <a:srgbClr val="000000"/>
                </a:solidFill>
                <a:effectLst/>
                <a:uLnTx/>
                <a:uFillTx/>
                <a:latin typeface="Arial"/>
                <a:cs typeface="Arial"/>
                <a:sym typeface="Arial"/>
              </a:rPr>
              <a:t>- Xin hãy thả tôi ra!</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    Sói nói :</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    - Được, ta sẽ thả, những ngươi hãy nói cho ta biết : Vì sao các ngươi cứ nhảy nhót vui đùa suốt ngày, còn ta lúc nào cũng thấy buồn bực ?</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    Sóc bảo :</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     - Thả tôi ra, rồi tôi sẽ nói.</a:t>
            </a:r>
          </a:p>
        </p:txBody>
      </p:sp>
      <p:sp>
        <p:nvSpPr>
          <p:cNvPr id="6" name="Rectangle 5"/>
          <p:cNvSpPr/>
          <p:nvPr/>
        </p:nvSpPr>
        <p:spPr>
          <a:xfrm>
            <a:off x="36707" y="4666115"/>
            <a:ext cx="8056932"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effectLst/>
                <a:uLnTx/>
                <a:uFillTx/>
                <a:latin typeface="Arial"/>
                <a:cs typeface="Arial"/>
                <a:sym typeface="Arial"/>
              </a:rPr>
              <a:t>a . Chuyện gì xảy ra kh</a:t>
            </a:r>
            <a:r>
              <a:rPr kumimoji="0" lang="en-US" sz="2400" b="0" i="0" u="none" strike="noStrike" kern="0" cap="none" spc="0" normalizeH="0" baseline="0" noProof="0" dirty="0" err="1">
                <a:ln>
                  <a:noFill/>
                </a:ln>
                <a:effectLst/>
                <a:uLnTx/>
                <a:uFillTx/>
                <a:latin typeface="Arial"/>
                <a:cs typeface="Arial"/>
                <a:sym typeface="Arial"/>
              </a:rPr>
              <a:t>i</a:t>
            </a:r>
            <a:r>
              <a:rPr kumimoji="0" lang="vi-VN" sz="2400" b="0" i="0" u="none" strike="noStrike" kern="0" cap="none" spc="0" normalizeH="0" baseline="0" noProof="0" dirty="0">
                <a:ln>
                  <a:noFill/>
                </a:ln>
                <a:effectLst/>
                <a:uLnTx/>
                <a:uFillTx/>
                <a:latin typeface="Arial"/>
                <a:cs typeface="Arial"/>
                <a:sym typeface="Arial"/>
              </a:rPr>
              <a:t> sóc đang chuy</a:t>
            </a:r>
            <a:r>
              <a:rPr kumimoji="0" lang="en-US" sz="2400" b="0" i="0" u="none" strike="noStrike" kern="0" cap="none" spc="0" normalizeH="0" baseline="0" noProof="0" dirty="0">
                <a:ln>
                  <a:noFill/>
                </a:ln>
                <a:effectLst/>
                <a:uLnTx/>
                <a:uFillTx/>
                <a:latin typeface="Arial"/>
                <a:cs typeface="Arial"/>
                <a:sym typeface="Arial"/>
              </a:rPr>
              <a:t>ề</a:t>
            </a:r>
            <a:r>
              <a:rPr kumimoji="0" lang="vi-VN" sz="2400" b="0" i="0" u="none" strike="noStrike" kern="0" cap="none" spc="0" normalizeH="0" baseline="0" noProof="0" dirty="0">
                <a:ln>
                  <a:noFill/>
                </a:ln>
                <a:effectLst/>
                <a:uLnTx/>
                <a:uFillTx/>
                <a:latin typeface="Arial"/>
                <a:cs typeface="Arial"/>
                <a:sym typeface="Arial"/>
              </a:rPr>
              <a:t>n trên c</a:t>
            </a:r>
            <a:r>
              <a:rPr lang="en-US" sz="2400" kern="0" noProof="0" dirty="0" err="1">
                <a:latin typeface="Arial"/>
                <a:cs typeface="Arial"/>
                <a:sym typeface="Arial"/>
              </a:rPr>
              <a:t>ành</a:t>
            </a:r>
            <a:r>
              <a:rPr kumimoji="0" lang="vi-VN" sz="2400" b="0" i="0" u="none" strike="noStrike" kern="0" cap="none" spc="0" normalizeH="0" baseline="0" noProof="0" dirty="0">
                <a:ln>
                  <a:noFill/>
                </a:ln>
                <a:effectLst/>
                <a:uLnTx/>
                <a:uFillTx/>
                <a:latin typeface="Arial"/>
                <a:cs typeface="Arial"/>
                <a:sym typeface="Arial"/>
              </a:rPr>
              <a:t> cây ? </a:t>
            </a:r>
            <a:endParaRPr kumimoji="0" lang="en-US" sz="2400" b="0" i="0" u="none" strike="noStrike" kern="0" cap="none" spc="0" normalizeH="0" baseline="0" noProof="0" dirty="0">
              <a:ln>
                <a:noFill/>
              </a:ln>
              <a:effectLst/>
              <a:uLnTx/>
              <a:uFillTx/>
              <a:latin typeface="Arial"/>
              <a:cs typeface="Arial"/>
              <a:sym typeface="Arial"/>
            </a:endParaRPr>
          </a:p>
        </p:txBody>
      </p:sp>
      <p:cxnSp>
        <p:nvCxnSpPr>
          <p:cNvPr id="11" name="Straight Connector 10"/>
          <p:cNvCxnSpPr/>
          <p:nvPr/>
        </p:nvCxnSpPr>
        <p:spPr>
          <a:xfrm>
            <a:off x="1315904" y="1249043"/>
            <a:ext cx="71369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3</a:t>
            </a:r>
          </a:p>
        </p:txBody>
      </p:sp>
      <p:cxnSp>
        <p:nvCxnSpPr>
          <p:cNvPr id="9" name="Straight Connector 8"/>
          <p:cNvCxnSpPr/>
          <p:nvPr/>
        </p:nvCxnSpPr>
        <p:spPr>
          <a:xfrm>
            <a:off x="672393" y="1621182"/>
            <a:ext cx="56539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05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   Trả lời câu hỏi                                           </a:t>
            </a:r>
          </a:p>
        </p:txBody>
      </p:sp>
      <p:sp>
        <p:nvSpPr>
          <p:cNvPr id="5" name="TextBox 4"/>
          <p:cNvSpPr txBox="1"/>
          <p:nvPr/>
        </p:nvSpPr>
        <p:spPr>
          <a:xfrm>
            <a:off x="117751" y="461665"/>
            <a:ext cx="13644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Đọc đoạn 1</a:t>
            </a:r>
          </a:p>
        </p:txBody>
      </p:sp>
      <p:sp>
        <p:nvSpPr>
          <p:cNvPr id="7" name="Rectangle 6"/>
          <p:cNvSpPr/>
          <p:nvPr/>
        </p:nvSpPr>
        <p:spPr>
          <a:xfrm>
            <a:off x="517483" y="800757"/>
            <a:ext cx="8061274" cy="3816429"/>
          </a:xfrm>
          <a:prstGeom prst="rect">
            <a:avLst/>
          </a:prstGeom>
          <a:solidFill>
            <a:srgbClr val="FEE7EF"/>
          </a:solidFill>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000000"/>
                </a:solidFill>
                <a:effectLst/>
                <a:uLnTx/>
                <a:uFillTx/>
                <a:latin typeface="Arial"/>
                <a:cs typeface="Arial"/>
                <a:sym typeface="Arial"/>
              </a:rPr>
              <a:t>       </a:t>
            </a:r>
            <a:r>
              <a:rPr kumimoji="0" lang="en-US" sz="2400" b="0" i="0" u="none" strike="noStrike" kern="0" cap="none" spc="0" normalizeH="0" baseline="0" noProof="0">
                <a:ln>
                  <a:noFill/>
                </a:ln>
                <a:solidFill>
                  <a:srgbClr val="000000"/>
                </a:solidFill>
                <a:effectLst/>
                <a:uLnTx/>
                <a:uFillTx/>
                <a:latin typeface="Arial"/>
                <a:cs typeface="Arial"/>
                <a:sym typeface="Arial"/>
              </a:rPr>
              <a:t>Một chú sóc đang chuyền trên cành cây bỗng trượt chân, rơi trúng đầu lão sói đang ngái ngủ. Sói chồm dậy, túm lấy sóc. Sóc van nài :</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a:ln>
                  <a:noFill/>
                </a:ln>
                <a:solidFill>
                  <a:srgbClr val="000000"/>
                </a:solidFill>
                <a:effectLst/>
                <a:uLnTx/>
                <a:uFillTx/>
                <a:latin typeface="Arial"/>
                <a:cs typeface="Arial"/>
                <a:sym typeface="Arial"/>
              </a:rPr>
              <a:t>    </a:t>
            </a:r>
            <a:r>
              <a:rPr kumimoji="0" lang="en-US" sz="2400" b="0" i="0" u="none" strike="noStrike" kern="0" cap="none" spc="0" normalizeH="0" baseline="0" noProof="0">
                <a:ln>
                  <a:noFill/>
                </a:ln>
                <a:solidFill>
                  <a:srgbClr val="000000"/>
                </a:solidFill>
                <a:effectLst/>
                <a:uLnTx/>
                <a:uFillTx/>
                <a:latin typeface="Arial"/>
                <a:cs typeface="Arial"/>
                <a:sym typeface="Arial"/>
              </a:rPr>
              <a:t>- Xin hãy thả tôi ra!</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    Sói nói :</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    - Được, ta sẽ thả, những ngươi hãy nói cho ta biết : Vì sao các ngươi cứ nhảy nhót vui đùa suốt ngày, còn ta lúc nào cũng thấy buồn bực ?</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    Sóc bảo :</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     - Thả tôi ra, rồi tôi sẽ nói.</a:t>
            </a:r>
          </a:p>
        </p:txBody>
      </p:sp>
      <p:sp>
        <p:nvSpPr>
          <p:cNvPr id="6" name="Rectangle 5"/>
          <p:cNvSpPr/>
          <p:nvPr/>
        </p:nvSpPr>
        <p:spPr>
          <a:xfrm>
            <a:off x="117750" y="4601946"/>
            <a:ext cx="6846929"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effectLst/>
                <a:uLnTx/>
                <a:uFillTx/>
                <a:latin typeface="Arial"/>
                <a:cs typeface="Arial"/>
                <a:sym typeface="Arial"/>
              </a:rPr>
              <a:t>Với</a:t>
            </a:r>
            <a:r>
              <a:rPr kumimoji="0" lang="en-US" sz="2800" b="0" i="0" u="none" strike="noStrike" kern="0" cap="none" spc="0" normalizeH="0" baseline="0" noProof="0" dirty="0">
                <a:ln>
                  <a:noFill/>
                </a:ln>
                <a:effectLst/>
                <a:uLnTx/>
                <a:uFillTx/>
                <a:latin typeface="Arial"/>
                <a:cs typeface="Arial"/>
                <a:sym typeface="Arial"/>
              </a:rPr>
              <a:t> </a:t>
            </a:r>
            <a:r>
              <a:rPr kumimoji="0" lang="en-US" sz="2800" b="0" i="0" u="none" strike="noStrike" kern="0" cap="none" spc="0" normalizeH="0" baseline="0" noProof="0" dirty="0" err="1">
                <a:ln>
                  <a:noFill/>
                </a:ln>
                <a:effectLst/>
                <a:uLnTx/>
                <a:uFillTx/>
                <a:latin typeface="Arial"/>
                <a:cs typeface="Arial"/>
                <a:sym typeface="Arial"/>
              </a:rPr>
              <a:t>tình</a:t>
            </a:r>
            <a:r>
              <a:rPr kumimoji="0" lang="en-US" sz="2800" b="0" i="0" u="none" strike="noStrike" kern="0" cap="none" spc="0" normalizeH="0" baseline="0" noProof="0" dirty="0">
                <a:ln>
                  <a:noFill/>
                </a:ln>
                <a:effectLst/>
                <a:uLnTx/>
                <a:uFillTx/>
                <a:latin typeface="Arial"/>
                <a:cs typeface="Arial"/>
                <a:sym typeface="Arial"/>
              </a:rPr>
              <a:t> </a:t>
            </a:r>
            <a:r>
              <a:rPr kumimoji="0" lang="en-US" sz="2800" b="0" i="0" u="none" strike="noStrike" kern="0" cap="none" spc="0" normalizeH="0" baseline="0" noProof="0" dirty="0" err="1">
                <a:ln>
                  <a:noFill/>
                </a:ln>
                <a:effectLst/>
                <a:uLnTx/>
                <a:uFillTx/>
                <a:latin typeface="Arial"/>
                <a:cs typeface="Arial"/>
                <a:sym typeface="Arial"/>
              </a:rPr>
              <a:t>huống</a:t>
            </a:r>
            <a:r>
              <a:rPr kumimoji="0" lang="en-US" sz="2800" b="0" i="0" u="none" strike="noStrike" kern="0" cap="none" spc="0" normalizeH="0" baseline="0" noProof="0" dirty="0">
                <a:ln>
                  <a:noFill/>
                </a:ln>
                <a:effectLst/>
                <a:uLnTx/>
                <a:uFillTx/>
                <a:latin typeface="Arial"/>
                <a:cs typeface="Arial"/>
                <a:sym typeface="Arial"/>
              </a:rPr>
              <a:t> </a:t>
            </a:r>
            <a:r>
              <a:rPr kumimoji="0" lang="en-US" sz="2800" b="0" i="0" u="none" strike="noStrike" kern="0" cap="none" spc="0" normalizeH="0" baseline="0" noProof="0" dirty="0" err="1">
                <a:ln>
                  <a:noFill/>
                </a:ln>
                <a:effectLst/>
                <a:uLnTx/>
                <a:uFillTx/>
                <a:latin typeface="Arial"/>
                <a:cs typeface="Arial"/>
                <a:sym typeface="Arial"/>
              </a:rPr>
              <a:t>ấy</a:t>
            </a:r>
            <a:r>
              <a:rPr kumimoji="0" lang="en-US" sz="2800" b="0" i="0" u="none" strike="noStrike" kern="0" cap="none" spc="0" normalizeH="0" baseline="0" noProof="0" dirty="0">
                <a:ln>
                  <a:noFill/>
                </a:ln>
                <a:effectLst/>
                <a:uLnTx/>
                <a:uFillTx/>
                <a:latin typeface="Arial"/>
                <a:cs typeface="Arial"/>
                <a:sym typeface="Arial"/>
              </a:rPr>
              <a:t> , </a:t>
            </a:r>
            <a:r>
              <a:rPr kumimoji="0" lang="en-US" sz="2800" b="0" i="0" u="none" strike="noStrike" kern="0" cap="none" spc="0" normalizeH="0" baseline="0" noProof="0" dirty="0" err="1">
                <a:ln>
                  <a:noFill/>
                </a:ln>
                <a:effectLst/>
                <a:uLnTx/>
                <a:uFillTx/>
                <a:latin typeface="Arial"/>
                <a:cs typeface="Arial"/>
                <a:sym typeface="Arial"/>
              </a:rPr>
              <a:t>sóc</a:t>
            </a:r>
            <a:r>
              <a:rPr kumimoji="0" lang="en-US" sz="2800" b="0" i="0" u="none" strike="noStrike" kern="0" cap="none" spc="0" normalizeH="0" baseline="0" noProof="0" dirty="0">
                <a:ln>
                  <a:noFill/>
                </a:ln>
                <a:effectLst/>
                <a:uLnTx/>
                <a:uFillTx/>
                <a:latin typeface="Arial"/>
                <a:cs typeface="Arial"/>
                <a:sym typeface="Arial"/>
              </a:rPr>
              <a:t> </a:t>
            </a:r>
            <a:r>
              <a:rPr kumimoji="0" lang="en-US" sz="2800" b="0" i="0" u="none" strike="noStrike" kern="0" cap="none" spc="0" normalizeH="0" baseline="0" noProof="0" dirty="0" err="1">
                <a:ln>
                  <a:noFill/>
                </a:ln>
                <a:effectLst/>
                <a:uLnTx/>
                <a:uFillTx/>
                <a:latin typeface="Arial"/>
                <a:cs typeface="Arial"/>
                <a:sym typeface="Arial"/>
              </a:rPr>
              <a:t>làm</a:t>
            </a:r>
            <a:r>
              <a:rPr kumimoji="0" lang="en-US" sz="2800" b="0" i="0" u="none" strike="noStrike" kern="0" cap="none" spc="0" normalizeH="0" baseline="0" noProof="0" dirty="0">
                <a:ln>
                  <a:noFill/>
                </a:ln>
                <a:effectLst/>
                <a:uLnTx/>
                <a:uFillTx/>
                <a:latin typeface="Arial"/>
                <a:cs typeface="Arial"/>
                <a:sym typeface="Arial"/>
              </a:rPr>
              <a:t> </a:t>
            </a:r>
            <a:r>
              <a:rPr kumimoji="0" lang="en-US" sz="2800" b="0" i="0" u="none" strike="noStrike" kern="0" cap="none" spc="0" normalizeH="0" baseline="0" noProof="0" dirty="0" err="1">
                <a:ln>
                  <a:noFill/>
                </a:ln>
                <a:effectLst/>
                <a:uLnTx/>
                <a:uFillTx/>
                <a:latin typeface="Arial"/>
                <a:cs typeface="Arial"/>
                <a:sym typeface="Arial"/>
              </a:rPr>
              <a:t>gì</a:t>
            </a:r>
            <a:r>
              <a:rPr kumimoji="0" lang="en-US" sz="2800" b="0" i="0" u="none" strike="noStrike" kern="0" cap="none" spc="0" normalizeH="0" baseline="0" noProof="0" dirty="0">
                <a:ln>
                  <a:noFill/>
                </a:ln>
                <a:effectLst/>
                <a:uLnTx/>
                <a:uFillTx/>
                <a:latin typeface="Arial"/>
                <a:cs typeface="Arial"/>
                <a:sym typeface="Arial"/>
              </a:rPr>
              <a:t> ?</a:t>
            </a:r>
          </a:p>
        </p:txBody>
      </p: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3</a:t>
            </a:r>
          </a:p>
        </p:txBody>
      </p:sp>
      <p:cxnSp>
        <p:nvCxnSpPr>
          <p:cNvPr id="12" name="Straight Connector 11"/>
          <p:cNvCxnSpPr/>
          <p:nvPr/>
        </p:nvCxnSpPr>
        <p:spPr>
          <a:xfrm>
            <a:off x="2347884" y="1993321"/>
            <a:ext cx="17373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21799" y="2344196"/>
            <a:ext cx="27676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05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   Trả lời câu hỏi                                           </a:t>
            </a:r>
          </a:p>
        </p:txBody>
      </p:sp>
      <p:sp>
        <p:nvSpPr>
          <p:cNvPr id="5" name="TextBox 4"/>
          <p:cNvSpPr txBox="1"/>
          <p:nvPr/>
        </p:nvSpPr>
        <p:spPr>
          <a:xfrm>
            <a:off x="117751" y="461665"/>
            <a:ext cx="13644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Đọc đoạn 1</a:t>
            </a:r>
          </a:p>
        </p:txBody>
      </p:sp>
      <p:sp>
        <p:nvSpPr>
          <p:cNvPr id="7" name="Rectangle 6"/>
          <p:cNvSpPr/>
          <p:nvPr/>
        </p:nvSpPr>
        <p:spPr>
          <a:xfrm>
            <a:off x="517483" y="800757"/>
            <a:ext cx="8061274" cy="3816429"/>
          </a:xfrm>
          <a:prstGeom prst="rect">
            <a:avLst/>
          </a:prstGeom>
          <a:solidFill>
            <a:srgbClr val="FEE7EF"/>
          </a:solidFill>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000000"/>
                </a:solidFill>
                <a:effectLst/>
                <a:uLnTx/>
                <a:uFillTx/>
                <a:latin typeface="Arial"/>
                <a:cs typeface="Arial"/>
                <a:sym typeface="Arial"/>
              </a:rPr>
              <a:t>       </a:t>
            </a:r>
            <a:r>
              <a:rPr kumimoji="0" lang="en-US" sz="2400" b="0" i="0" u="none" strike="noStrike" kern="0" cap="none" spc="0" normalizeH="0" baseline="0" noProof="0">
                <a:ln>
                  <a:noFill/>
                </a:ln>
                <a:solidFill>
                  <a:srgbClr val="000000"/>
                </a:solidFill>
                <a:effectLst/>
                <a:uLnTx/>
                <a:uFillTx/>
                <a:latin typeface="Arial"/>
                <a:cs typeface="Arial"/>
                <a:sym typeface="Arial"/>
              </a:rPr>
              <a:t>Một chú sóc đang chuyền trên cành cây bỗng trượt chân, rơi trúng đầu lão sói đang ngái ngủ. Sói chồm dậy, túm lấy sóc. Sóc van nài :</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a:ln>
                  <a:noFill/>
                </a:ln>
                <a:solidFill>
                  <a:srgbClr val="000000"/>
                </a:solidFill>
                <a:effectLst/>
                <a:uLnTx/>
                <a:uFillTx/>
                <a:latin typeface="Arial"/>
                <a:cs typeface="Arial"/>
                <a:sym typeface="Arial"/>
              </a:rPr>
              <a:t>    </a:t>
            </a:r>
            <a:r>
              <a:rPr kumimoji="0" lang="en-US" sz="2400" b="0" i="0" u="none" strike="noStrike" kern="0" cap="none" spc="0" normalizeH="0" baseline="0" noProof="0">
                <a:ln>
                  <a:noFill/>
                </a:ln>
                <a:solidFill>
                  <a:srgbClr val="000000"/>
                </a:solidFill>
                <a:effectLst/>
                <a:uLnTx/>
                <a:uFillTx/>
                <a:latin typeface="Arial"/>
                <a:cs typeface="Arial"/>
                <a:sym typeface="Arial"/>
              </a:rPr>
              <a:t>- Xin hãy thả tôi ra!</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    Sói nói :</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    - Được, ta sẽ thả, những ngươi hãy nói cho ta biết : Vì sao các ngươi cứ nhảy nhót vui đùa suốt ngày, còn ta lúc nào cũng thấy buồn bực ?</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    Sóc bảo :</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     - Thả tôi ra, rồi tôi sẽ nói.</a:t>
            </a:r>
          </a:p>
        </p:txBody>
      </p:sp>
      <p:sp>
        <p:nvSpPr>
          <p:cNvPr id="6" name="Rectangle 5"/>
          <p:cNvSpPr/>
          <p:nvPr/>
        </p:nvSpPr>
        <p:spPr>
          <a:xfrm>
            <a:off x="117751" y="4588372"/>
            <a:ext cx="4069728"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effectLst/>
                <a:uLnTx/>
                <a:uFillTx/>
                <a:latin typeface="Arial"/>
                <a:cs typeface="Arial"/>
                <a:sym typeface="Arial"/>
              </a:rPr>
              <a:t>b. </a:t>
            </a:r>
            <a:r>
              <a:rPr kumimoji="0" lang="vi-VN" sz="2400" b="0" i="0" u="none" strike="noStrike" kern="0" cap="none" spc="0" normalizeH="0" baseline="0" noProof="0" dirty="0">
                <a:ln>
                  <a:noFill/>
                </a:ln>
                <a:effectLst/>
                <a:uLnTx/>
                <a:uFillTx/>
                <a:latin typeface="Arial"/>
                <a:cs typeface="Arial"/>
                <a:sym typeface="Arial"/>
              </a:rPr>
              <a:t>Sói hỏi sóc điều gì ?</a:t>
            </a:r>
            <a:endParaRPr kumimoji="0" lang="en-US" sz="2400" b="0" i="0" u="none" strike="noStrike" kern="0" cap="none" spc="0" normalizeH="0" baseline="0" noProof="0" dirty="0">
              <a:ln>
                <a:noFill/>
              </a:ln>
              <a:effectLst/>
              <a:uLnTx/>
              <a:uFillTx/>
              <a:latin typeface="Arial"/>
              <a:cs typeface="Arial"/>
              <a:sym typeface="Arial"/>
            </a:endParaRPr>
          </a:p>
        </p:txBody>
      </p: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3</a:t>
            </a:r>
          </a:p>
        </p:txBody>
      </p:sp>
      <p:cxnSp>
        <p:nvCxnSpPr>
          <p:cNvPr id="9" name="Straight Connector 8"/>
          <p:cNvCxnSpPr/>
          <p:nvPr/>
        </p:nvCxnSpPr>
        <p:spPr>
          <a:xfrm>
            <a:off x="672393" y="3449982"/>
            <a:ext cx="77592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38214" y="3109740"/>
            <a:ext cx="5405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9717" y="3854019"/>
            <a:ext cx="34747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91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   Trả lời câu hỏi                                           </a:t>
            </a:r>
          </a:p>
        </p:txBody>
      </p:sp>
      <p:sp>
        <p:nvSpPr>
          <p:cNvPr id="5" name="TextBox 4"/>
          <p:cNvSpPr txBox="1"/>
          <p:nvPr/>
        </p:nvSpPr>
        <p:spPr>
          <a:xfrm>
            <a:off x="117751" y="461665"/>
            <a:ext cx="13644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Đọc đoạn 2</a:t>
            </a:r>
          </a:p>
        </p:txBody>
      </p:sp>
      <p:sp>
        <p:nvSpPr>
          <p:cNvPr id="7" name="Rectangle 6"/>
          <p:cNvSpPr/>
          <p:nvPr/>
        </p:nvSpPr>
        <p:spPr>
          <a:xfrm>
            <a:off x="517483" y="800757"/>
            <a:ext cx="8061274" cy="2677656"/>
          </a:xfrm>
          <a:prstGeom prst="rect">
            <a:avLst/>
          </a:prstGeom>
          <a:solidFill>
            <a:srgbClr val="FEE7EF"/>
          </a:solidFill>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Sói thả sóc ra. Sóc nhảy tót lên cây cao, rồi đáp vọng xuống :</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    - Mỗi khi nhìn thấy anh, chúng tôi đều bỏ chạy vì anh hay gây gổ. Anh hay buồn bực vì anh không có bạn bè. Còn chúng tôi lúc nào cũng vui vì chúng tôi có nhiều bạn tốt.</a:t>
            </a:r>
          </a:p>
        </p:txBody>
      </p:sp>
      <p:sp>
        <p:nvSpPr>
          <p:cNvPr id="6" name="Rectangle 5"/>
          <p:cNvSpPr/>
          <p:nvPr/>
        </p:nvSpPr>
        <p:spPr>
          <a:xfrm>
            <a:off x="117750" y="3758175"/>
            <a:ext cx="7944209"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effectLst/>
                <a:uLnTx/>
                <a:uFillTx/>
                <a:latin typeface="Arial"/>
                <a:cs typeface="Arial"/>
                <a:sym typeface="Arial"/>
              </a:rPr>
              <a:t>c. </a:t>
            </a:r>
            <a:r>
              <a:rPr kumimoji="0" lang="vi-VN" sz="2800" b="0" i="0" u="none" strike="noStrike" kern="0" cap="none" spc="0" normalizeH="0" baseline="0" noProof="0" dirty="0">
                <a:ln>
                  <a:noFill/>
                </a:ln>
                <a:effectLst/>
                <a:uLnTx/>
                <a:uFillTx/>
                <a:latin typeface="Arial"/>
                <a:cs typeface="Arial"/>
                <a:sym typeface="Arial"/>
              </a:rPr>
              <a:t>Vì sao s</a:t>
            </a:r>
            <a:r>
              <a:rPr kumimoji="0" lang="en-US" sz="2800" b="0" i="0" u="none" strike="noStrike" kern="0" cap="none" spc="0" normalizeH="0" baseline="0" noProof="0" dirty="0">
                <a:ln>
                  <a:noFill/>
                </a:ln>
                <a:effectLst/>
                <a:uLnTx/>
                <a:uFillTx/>
                <a:latin typeface="Arial"/>
                <a:cs typeface="Arial"/>
                <a:sym typeface="Arial"/>
              </a:rPr>
              <a:t>ó</a:t>
            </a:r>
            <a:r>
              <a:rPr kumimoji="0" lang="vi-VN" sz="2800" b="0" i="0" u="none" strike="noStrike" kern="0" cap="none" spc="0" normalizeH="0" baseline="0" noProof="0" dirty="0">
                <a:ln>
                  <a:noFill/>
                </a:ln>
                <a:effectLst/>
                <a:uLnTx/>
                <a:uFillTx/>
                <a:latin typeface="Arial"/>
                <a:cs typeface="Arial"/>
                <a:sym typeface="Arial"/>
              </a:rPr>
              <a:t>i lúc nào cũng cảm thấy buồn bực ? </a:t>
            </a:r>
            <a:endParaRPr kumimoji="0" lang="en-US" sz="2800" b="0" i="0" u="none" strike="noStrike" kern="0" cap="none" spc="0" normalizeH="0" baseline="0" noProof="0" dirty="0">
              <a:ln>
                <a:noFill/>
              </a:ln>
              <a:effectLst/>
              <a:uLnTx/>
              <a:uFillTx/>
              <a:latin typeface="Arial"/>
              <a:cs typeface="Arial"/>
              <a:sym typeface="Arial"/>
            </a:endParaRPr>
          </a:p>
        </p:txBody>
      </p: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3</a:t>
            </a:r>
          </a:p>
        </p:txBody>
      </p:sp>
      <p:cxnSp>
        <p:nvCxnSpPr>
          <p:cNvPr id="12" name="Straight Connector 11"/>
          <p:cNvCxnSpPr/>
          <p:nvPr/>
        </p:nvCxnSpPr>
        <p:spPr>
          <a:xfrm>
            <a:off x="3993316" y="2588744"/>
            <a:ext cx="43745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9633" y="3021213"/>
            <a:ext cx="27477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82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   Trả lời câu hỏi                                           </a:t>
            </a:r>
          </a:p>
        </p:txBody>
      </p:sp>
      <p:sp>
        <p:nvSpPr>
          <p:cNvPr id="5" name="TextBox 4"/>
          <p:cNvSpPr txBox="1"/>
          <p:nvPr/>
        </p:nvSpPr>
        <p:spPr>
          <a:xfrm>
            <a:off x="117751" y="461665"/>
            <a:ext cx="13644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Đọc đoạn 2</a:t>
            </a:r>
          </a:p>
        </p:txBody>
      </p:sp>
      <p:sp>
        <p:nvSpPr>
          <p:cNvPr id="7" name="Rectangle 6"/>
          <p:cNvSpPr/>
          <p:nvPr/>
        </p:nvSpPr>
        <p:spPr>
          <a:xfrm>
            <a:off x="517483" y="800757"/>
            <a:ext cx="8061274" cy="2677656"/>
          </a:xfrm>
          <a:prstGeom prst="rect">
            <a:avLst/>
          </a:prstGeom>
          <a:solidFill>
            <a:srgbClr val="FEE7EF"/>
          </a:solidFill>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Sói thả sóc ra. Sóc nhảy tót lên cây cao, rồi đáp vọng xuống :</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    - Mỗi khi nhìn thấy anh, chúng tôi đều bỏ chạy vì anh hay gây gổ. Anh hay buồn bực vì anh không có bạn bè. Còn chúng tôi lúc nào cũng vui vì chúng tôi có nhiều bạn tốt.</a:t>
            </a:r>
          </a:p>
        </p:txBody>
      </p:sp>
      <p:sp>
        <p:nvSpPr>
          <p:cNvPr id="6" name="Rectangle 5"/>
          <p:cNvSpPr/>
          <p:nvPr/>
        </p:nvSpPr>
        <p:spPr>
          <a:xfrm>
            <a:off x="495509" y="3909311"/>
            <a:ext cx="8061274"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effectLst/>
                <a:uLnTx/>
                <a:uFillTx/>
                <a:latin typeface="Arial"/>
                <a:cs typeface="Arial"/>
                <a:sym typeface="Arial"/>
              </a:rPr>
              <a:t>c. </a:t>
            </a:r>
            <a:r>
              <a:rPr kumimoji="0" lang="vi-VN" sz="2800" b="0" i="0" u="none" strike="noStrike" kern="0" cap="none" spc="0" normalizeH="0" baseline="0" noProof="0" dirty="0">
                <a:ln>
                  <a:noFill/>
                </a:ln>
                <a:effectLst/>
                <a:uLnTx/>
                <a:uFillTx/>
                <a:latin typeface="Arial"/>
                <a:cs typeface="Arial"/>
                <a:sym typeface="Arial"/>
              </a:rPr>
              <a:t>Vì sao </a:t>
            </a:r>
            <a:r>
              <a:rPr kumimoji="0" lang="en-US" sz="2800" b="0" i="0" u="none" strike="noStrike" kern="0" cap="none" spc="0" normalizeH="0" baseline="0" noProof="0" dirty="0" err="1">
                <a:ln>
                  <a:noFill/>
                </a:ln>
                <a:effectLst/>
                <a:uLnTx/>
                <a:uFillTx/>
                <a:latin typeface="Arial"/>
                <a:cs typeface="Arial"/>
                <a:sym typeface="Arial"/>
              </a:rPr>
              <a:t>lúc</a:t>
            </a:r>
            <a:r>
              <a:rPr kumimoji="0" lang="en-US" sz="2800" b="0" i="0" u="none" strike="noStrike" kern="0" cap="none" spc="0" normalizeH="0" baseline="0" noProof="0" dirty="0">
                <a:ln>
                  <a:noFill/>
                </a:ln>
                <a:effectLst/>
                <a:uLnTx/>
                <a:uFillTx/>
                <a:latin typeface="Arial"/>
                <a:cs typeface="Arial"/>
                <a:sym typeface="Arial"/>
              </a:rPr>
              <a:t> </a:t>
            </a:r>
            <a:r>
              <a:rPr kumimoji="0" lang="en-US" sz="2800" b="0" i="0" u="none" strike="noStrike" kern="0" cap="none" spc="0" normalizeH="0" baseline="0" noProof="0" dirty="0" err="1">
                <a:ln>
                  <a:noFill/>
                </a:ln>
                <a:effectLst/>
                <a:uLnTx/>
                <a:uFillTx/>
                <a:latin typeface="Arial"/>
                <a:cs typeface="Arial"/>
                <a:sym typeface="Arial"/>
              </a:rPr>
              <a:t>nào</a:t>
            </a:r>
            <a:r>
              <a:rPr kumimoji="0" lang="en-US" sz="2800" b="0" i="0" u="none" strike="noStrike" kern="0" cap="none" spc="0" normalizeH="0" baseline="0" noProof="0" dirty="0">
                <a:ln>
                  <a:noFill/>
                </a:ln>
                <a:effectLst/>
                <a:uLnTx/>
                <a:uFillTx/>
                <a:latin typeface="Arial"/>
                <a:cs typeface="Arial"/>
                <a:sym typeface="Arial"/>
              </a:rPr>
              <a:t> </a:t>
            </a:r>
            <a:r>
              <a:rPr kumimoji="0" lang="en-US" sz="2800" b="0" i="0" u="none" strike="noStrike" kern="0" cap="none" spc="0" normalizeH="0" baseline="0" noProof="0" dirty="0" err="1">
                <a:ln>
                  <a:noFill/>
                </a:ln>
                <a:effectLst/>
                <a:uLnTx/>
                <a:uFillTx/>
                <a:latin typeface="Arial"/>
                <a:cs typeface="Arial"/>
                <a:sym typeface="Arial"/>
              </a:rPr>
              <a:t>sóc</a:t>
            </a:r>
            <a:r>
              <a:rPr kumimoji="0" lang="en-US" sz="2800" b="0" i="0" u="none" strike="noStrike" kern="0" cap="none" spc="0" normalizeH="0" baseline="0" noProof="0" dirty="0">
                <a:ln>
                  <a:noFill/>
                </a:ln>
                <a:effectLst/>
                <a:uLnTx/>
                <a:uFillTx/>
                <a:latin typeface="Arial"/>
                <a:cs typeface="Arial"/>
                <a:sym typeface="Arial"/>
              </a:rPr>
              <a:t> </a:t>
            </a:r>
            <a:r>
              <a:rPr kumimoji="0" lang="en-US" sz="2800" b="0" i="0" u="none" strike="noStrike" kern="0" cap="none" spc="0" normalizeH="0" baseline="0" noProof="0" dirty="0" err="1">
                <a:ln>
                  <a:noFill/>
                </a:ln>
                <a:effectLst/>
                <a:uLnTx/>
                <a:uFillTx/>
                <a:latin typeface="Arial"/>
                <a:cs typeface="Arial"/>
                <a:sym typeface="Arial"/>
              </a:rPr>
              <a:t>cũng</a:t>
            </a:r>
            <a:r>
              <a:rPr kumimoji="0" lang="en-US" sz="2800" b="0" i="0" u="none" strike="noStrike" kern="0" cap="none" spc="0" normalizeH="0" baseline="0" noProof="0" dirty="0">
                <a:ln>
                  <a:noFill/>
                </a:ln>
                <a:effectLst/>
                <a:uLnTx/>
                <a:uFillTx/>
                <a:latin typeface="Arial"/>
                <a:cs typeface="Arial"/>
                <a:sym typeface="Arial"/>
              </a:rPr>
              <a:t> </a:t>
            </a:r>
            <a:r>
              <a:rPr kumimoji="0" lang="en-US" sz="2800" b="0" i="0" u="none" strike="noStrike" kern="0" cap="none" spc="0" normalizeH="0" baseline="0" noProof="0" dirty="0" err="1">
                <a:ln>
                  <a:noFill/>
                </a:ln>
                <a:effectLst/>
                <a:uLnTx/>
                <a:uFillTx/>
                <a:latin typeface="Arial"/>
                <a:cs typeface="Arial"/>
                <a:sym typeface="Arial"/>
              </a:rPr>
              <a:t>nhảy</a:t>
            </a:r>
            <a:r>
              <a:rPr kumimoji="0" lang="en-US" sz="2800" b="0" i="0" u="none" strike="noStrike" kern="0" cap="none" spc="0" normalizeH="0" baseline="0" noProof="0" dirty="0">
                <a:ln>
                  <a:noFill/>
                </a:ln>
                <a:effectLst/>
                <a:uLnTx/>
                <a:uFillTx/>
                <a:latin typeface="Arial"/>
                <a:cs typeface="Arial"/>
                <a:sym typeface="Arial"/>
              </a:rPr>
              <a:t> </a:t>
            </a:r>
            <a:r>
              <a:rPr kumimoji="0" lang="en-US" sz="2800" b="0" i="0" u="none" strike="noStrike" kern="0" cap="none" spc="0" normalizeH="0" baseline="0" noProof="0" dirty="0" err="1">
                <a:ln>
                  <a:noFill/>
                </a:ln>
                <a:effectLst/>
                <a:uLnTx/>
                <a:uFillTx/>
                <a:latin typeface="Arial"/>
                <a:cs typeface="Arial"/>
                <a:sym typeface="Arial"/>
              </a:rPr>
              <a:t>nhót</a:t>
            </a:r>
            <a:r>
              <a:rPr kumimoji="0" lang="en-US" sz="2800" b="0" i="0" u="none" strike="noStrike" kern="0" cap="none" spc="0" normalizeH="0" baseline="0" noProof="0" dirty="0">
                <a:ln>
                  <a:noFill/>
                </a:ln>
                <a:effectLst/>
                <a:uLnTx/>
                <a:uFillTx/>
                <a:latin typeface="Arial"/>
                <a:cs typeface="Arial"/>
                <a:sym typeface="Arial"/>
              </a:rPr>
              <a:t> </a:t>
            </a:r>
            <a:r>
              <a:rPr kumimoji="0" lang="en-US" sz="2800" b="0" i="0" u="none" strike="noStrike" kern="0" cap="none" spc="0" normalizeH="0" baseline="0" noProof="0" dirty="0" err="1">
                <a:ln>
                  <a:noFill/>
                </a:ln>
                <a:effectLst/>
                <a:uLnTx/>
                <a:uFillTx/>
                <a:latin typeface="Arial"/>
                <a:cs typeface="Arial"/>
                <a:sym typeface="Arial"/>
              </a:rPr>
              <a:t>vui</a:t>
            </a:r>
            <a:r>
              <a:rPr kumimoji="0" lang="en-US" sz="2800" b="0" i="0" u="none" strike="noStrike" kern="0" cap="none" spc="0" normalizeH="0" baseline="0" noProof="0" dirty="0">
                <a:ln>
                  <a:noFill/>
                </a:ln>
                <a:effectLst/>
                <a:uLnTx/>
                <a:uFillTx/>
                <a:latin typeface="Arial"/>
                <a:cs typeface="Arial"/>
                <a:sym typeface="Arial"/>
              </a:rPr>
              <a:t> </a:t>
            </a:r>
            <a:r>
              <a:rPr kumimoji="0" lang="en-US" sz="2800" b="0" i="0" u="none" strike="noStrike" kern="0" cap="none" spc="0" normalizeH="0" baseline="0" noProof="0" dirty="0" err="1">
                <a:ln>
                  <a:noFill/>
                </a:ln>
                <a:effectLst/>
                <a:uLnTx/>
                <a:uFillTx/>
                <a:latin typeface="Arial"/>
                <a:cs typeface="Arial"/>
                <a:sym typeface="Arial"/>
              </a:rPr>
              <a:t>đùa</a:t>
            </a:r>
            <a:r>
              <a:rPr kumimoji="0" lang="vi-VN" sz="2800" b="0" i="0" u="none" strike="noStrike" kern="0" cap="none" spc="0" normalizeH="0" baseline="0" noProof="0" dirty="0">
                <a:ln>
                  <a:noFill/>
                </a:ln>
                <a:effectLst/>
                <a:uLnTx/>
                <a:uFillTx/>
                <a:latin typeface="Arial"/>
                <a:cs typeface="Arial"/>
                <a:sym typeface="Arial"/>
              </a:rPr>
              <a:t> ? </a:t>
            </a:r>
            <a:endParaRPr kumimoji="0" lang="en-US" sz="2800" b="0" i="0" u="none" strike="noStrike" kern="0" cap="none" spc="0" normalizeH="0" baseline="0" noProof="0" dirty="0">
              <a:ln>
                <a:noFill/>
              </a:ln>
              <a:effectLst/>
              <a:uLnTx/>
              <a:uFillTx/>
              <a:latin typeface="Arial"/>
              <a:cs typeface="Arial"/>
              <a:sym typeface="Arial"/>
            </a:endParaRPr>
          </a:p>
        </p:txBody>
      </p: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3</a:t>
            </a:r>
          </a:p>
        </p:txBody>
      </p:sp>
      <p:cxnSp>
        <p:nvCxnSpPr>
          <p:cNvPr id="12" name="Straight Connector 11"/>
          <p:cNvCxnSpPr/>
          <p:nvPr/>
        </p:nvCxnSpPr>
        <p:spPr>
          <a:xfrm>
            <a:off x="4316819" y="2994349"/>
            <a:ext cx="4104167"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9633" y="3425248"/>
            <a:ext cx="43745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28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4577" y="99925"/>
            <a:ext cx="776599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Viết vào vở câu trả lời cho câu hỏi c ở mục 3</a:t>
            </a: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4292" y="2229420"/>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75674" y="2561127"/>
            <a:ext cx="826832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418AC"/>
                </a:solidFill>
                <a:effectLst/>
                <a:uLnTx/>
                <a:uFillTx/>
                <a:latin typeface="HP001 4 hàng" pitchFamily="34" charset="0"/>
                <a:ea typeface="Arial-Rounded" pitchFamily="34" charset="0"/>
                <a:cs typeface="Arial-Rounded" pitchFamily="34" charset="0"/>
                <a:sym typeface="Arial"/>
              </a:rPr>
              <a:t>Sói</a:t>
            </a:r>
            <a:r>
              <a:rPr kumimoji="0" lang="en-US" sz="3200" b="1" i="0" u="none" strike="noStrike" kern="0" cap="none" spc="0" normalizeH="0" baseline="0" noProof="0" dirty="0">
                <a:ln>
                  <a:noFill/>
                </a:ln>
                <a:solidFill>
                  <a:srgbClr val="0418AC"/>
                </a:solidFill>
                <a:effectLst/>
                <a:uLnTx/>
                <a:uFillTx/>
                <a:latin typeface="HP001 4 hàng" pitchFamily="34" charset="0"/>
                <a:ea typeface="Arial-Rounded" pitchFamily="34" charset="0"/>
                <a:cs typeface="Arial-Rounded" pitchFamily="34" charset="0"/>
                <a:sym typeface="Arial"/>
              </a:rPr>
              <a:t> </a:t>
            </a:r>
            <a:r>
              <a:rPr kumimoji="0" lang="en-US" sz="3200" b="1" i="0" u="none" strike="noStrike" kern="0" cap="none" spc="0" normalizeH="0" baseline="0" noProof="0" dirty="0" err="1">
                <a:ln>
                  <a:noFill/>
                </a:ln>
                <a:solidFill>
                  <a:srgbClr val="0418AC"/>
                </a:solidFill>
                <a:effectLst/>
                <a:uLnTx/>
                <a:uFillTx/>
                <a:latin typeface="HP001 4 hàng" pitchFamily="34" charset="0"/>
                <a:ea typeface="Arial-Rounded" pitchFamily="34" charset="0"/>
                <a:cs typeface="Arial-Rounded" pitchFamily="34" charset="0"/>
                <a:sym typeface="Arial"/>
              </a:rPr>
              <a:t>lúc</a:t>
            </a:r>
            <a:r>
              <a:rPr kumimoji="0" lang="en-US" sz="3200" b="1" i="0" u="none" strike="noStrike" kern="0" cap="none" spc="0" normalizeH="0" baseline="0" noProof="0" dirty="0">
                <a:ln>
                  <a:noFill/>
                </a:ln>
                <a:solidFill>
                  <a:srgbClr val="0418AC"/>
                </a:solidFill>
                <a:effectLst/>
                <a:uLnTx/>
                <a:uFillTx/>
                <a:latin typeface="HP001 4 hàng" pitchFamily="34" charset="0"/>
                <a:ea typeface="Arial-Rounded" pitchFamily="34" charset="0"/>
                <a:cs typeface="Arial-Rounded" pitchFamily="34" charset="0"/>
                <a:sym typeface="Arial"/>
              </a:rPr>
              <a:t> </a:t>
            </a:r>
            <a:r>
              <a:rPr kumimoji="0" lang="en-US" sz="3200" b="1" i="0" u="none" strike="noStrike" kern="0" cap="none" spc="0" normalizeH="0" baseline="0" noProof="0" dirty="0" err="1">
                <a:ln>
                  <a:noFill/>
                </a:ln>
                <a:solidFill>
                  <a:srgbClr val="0418AC"/>
                </a:solidFill>
                <a:effectLst/>
                <a:uLnTx/>
                <a:uFillTx/>
                <a:latin typeface="HP001 4 hàng" pitchFamily="34" charset="0"/>
                <a:ea typeface="Arial-Rounded" pitchFamily="34" charset="0"/>
                <a:cs typeface="Arial-Rounded" pitchFamily="34" charset="0"/>
                <a:sym typeface="Arial"/>
              </a:rPr>
              <a:t>nào</a:t>
            </a:r>
            <a:r>
              <a:rPr kumimoji="0" lang="en-US" sz="3200" b="1" i="0" u="none" strike="noStrike" kern="0" cap="none" spc="0" normalizeH="0" baseline="0" noProof="0" dirty="0">
                <a:ln>
                  <a:noFill/>
                </a:ln>
                <a:solidFill>
                  <a:srgbClr val="0418AC"/>
                </a:solidFill>
                <a:effectLst/>
                <a:uLnTx/>
                <a:uFillTx/>
                <a:latin typeface="HP001 4 hàng" pitchFamily="34" charset="0"/>
                <a:ea typeface="Arial-Rounded" pitchFamily="34" charset="0"/>
                <a:cs typeface="Arial-Rounded" pitchFamily="34" charset="0"/>
                <a:sym typeface="Arial"/>
              </a:rPr>
              <a:t> </a:t>
            </a:r>
            <a:r>
              <a:rPr kumimoji="0" lang="en-US" sz="3200" b="1" i="0" u="none" strike="noStrike" kern="0" cap="none" spc="0" normalizeH="0" baseline="0" noProof="0" dirty="0" err="1">
                <a:ln>
                  <a:noFill/>
                </a:ln>
                <a:solidFill>
                  <a:srgbClr val="0418AC"/>
                </a:solidFill>
                <a:effectLst/>
                <a:uLnTx/>
                <a:uFillTx/>
                <a:latin typeface="HP001 4 hàng" pitchFamily="34" charset="0"/>
                <a:ea typeface="Arial-Rounded" pitchFamily="34" charset="0"/>
                <a:cs typeface="Arial-Rounded" pitchFamily="34" charset="0"/>
                <a:sym typeface="Arial"/>
              </a:rPr>
              <a:t>cũng</a:t>
            </a:r>
            <a:r>
              <a:rPr kumimoji="0" lang="en-US" sz="3200" b="1" i="0" u="none" strike="noStrike" kern="0" cap="none" spc="0" normalizeH="0" baseline="0" noProof="0" dirty="0">
                <a:ln>
                  <a:noFill/>
                </a:ln>
                <a:solidFill>
                  <a:srgbClr val="0418AC"/>
                </a:solidFill>
                <a:effectLst/>
                <a:uLnTx/>
                <a:uFillTx/>
                <a:latin typeface="HP001 4 hàng" pitchFamily="34" charset="0"/>
                <a:ea typeface="Arial-Rounded" pitchFamily="34" charset="0"/>
                <a:cs typeface="Arial-Rounded" pitchFamily="34" charset="0"/>
                <a:sym typeface="Arial"/>
              </a:rPr>
              <a:t> </a:t>
            </a:r>
            <a:r>
              <a:rPr kumimoji="0" lang="en-US" sz="3200" b="1" i="0" u="none" strike="noStrike" kern="0" cap="none" spc="0" normalizeH="0" baseline="0" noProof="0" dirty="0" err="1">
                <a:ln>
                  <a:noFill/>
                </a:ln>
                <a:solidFill>
                  <a:srgbClr val="0418AC"/>
                </a:solidFill>
                <a:effectLst/>
                <a:uLnTx/>
                <a:uFillTx/>
                <a:latin typeface="HP001 4 hàng" pitchFamily="34" charset="0"/>
                <a:ea typeface="Arial-Rounded" pitchFamily="34" charset="0"/>
                <a:cs typeface="Arial-Rounded" pitchFamily="34" charset="0"/>
                <a:sym typeface="Arial"/>
              </a:rPr>
              <a:t>buồn</a:t>
            </a:r>
            <a:r>
              <a:rPr kumimoji="0" lang="en-US" sz="3200" b="1" i="0" u="none" strike="noStrike" kern="0" cap="none" spc="0" normalizeH="0" baseline="0" noProof="0" dirty="0">
                <a:ln>
                  <a:noFill/>
                </a:ln>
                <a:solidFill>
                  <a:srgbClr val="0418AC"/>
                </a:solidFill>
                <a:effectLst/>
                <a:uLnTx/>
                <a:uFillTx/>
                <a:latin typeface="HP001 4 hàng" pitchFamily="34" charset="0"/>
                <a:ea typeface="Arial-Rounded" pitchFamily="34" charset="0"/>
                <a:cs typeface="Arial-Rounded" pitchFamily="34" charset="0"/>
                <a:sym typeface="Arial"/>
              </a:rPr>
              <a:t> </a:t>
            </a:r>
            <a:r>
              <a:rPr kumimoji="0" lang="en-US" sz="3200" b="1" i="0" u="none" strike="noStrike" kern="0" cap="none" spc="0" normalizeH="0" baseline="0" noProof="0" dirty="0" err="1">
                <a:ln>
                  <a:noFill/>
                </a:ln>
                <a:solidFill>
                  <a:srgbClr val="0418AC"/>
                </a:solidFill>
                <a:effectLst/>
                <a:uLnTx/>
                <a:uFillTx/>
                <a:latin typeface="HP001 4 hàng" pitchFamily="34" charset="0"/>
                <a:ea typeface="Arial-Rounded" pitchFamily="34" charset="0"/>
                <a:cs typeface="Arial-Rounded" pitchFamily="34" charset="0"/>
                <a:sym typeface="Arial"/>
              </a:rPr>
              <a:t>bực</a:t>
            </a:r>
            <a:r>
              <a:rPr kumimoji="0" lang="en-US" sz="3200" b="1" i="0" u="none" strike="noStrike" kern="0" cap="none" spc="0" normalizeH="0" baseline="0" noProof="0" dirty="0">
                <a:ln>
                  <a:noFill/>
                </a:ln>
                <a:solidFill>
                  <a:srgbClr val="0418AC"/>
                </a:solidFill>
                <a:effectLst/>
                <a:uLnTx/>
                <a:uFillTx/>
                <a:latin typeface="HP001 4 hàng" pitchFamily="34" charset="0"/>
                <a:ea typeface="Arial-Rounded" pitchFamily="34" charset="0"/>
                <a:cs typeface="Arial-Rounded" pitchFamily="34" charset="0"/>
                <a:sym typeface="Arial"/>
              </a:rPr>
              <a:t> </a:t>
            </a:r>
            <a:r>
              <a:rPr kumimoji="0" lang="en-US" sz="3200" b="1" i="0" u="none" strike="noStrike" kern="0" cap="none" spc="0" normalizeH="0" baseline="0" noProof="0" dirty="0" err="1">
                <a:ln>
                  <a:noFill/>
                </a:ln>
                <a:solidFill>
                  <a:srgbClr val="0418AC"/>
                </a:solidFill>
                <a:effectLst/>
                <a:uLnTx/>
                <a:uFillTx/>
                <a:latin typeface="HP001 4 hàng" pitchFamily="34" charset="0"/>
                <a:ea typeface="Arial-Rounded" pitchFamily="34" charset="0"/>
                <a:cs typeface="Arial-Rounded" pitchFamily="34" charset="0"/>
                <a:sym typeface="Arial"/>
              </a:rPr>
              <a:t>vì</a:t>
            </a:r>
            <a:r>
              <a:rPr kumimoji="0" lang="en-US" sz="3200" b="1" i="0" u="none" strike="noStrike" kern="0" cap="none" spc="0" normalizeH="0" baseline="0" noProof="0" dirty="0">
                <a:ln>
                  <a:noFill/>
                </a:ln>
                <a:solidFill>
                  <a:srgbClr val="0418AC"/>
                </a:solidFill>
                <a:effectLst/>
                <a:uLnTx/>
                <a:uFillTx/>
                <a:latin typeface="HP001 4 hàng" pitchFamily="34" charset="0"/>
                <a:ea typeface="Arial-Rounded" pitchFamily="34" charset="0"/>
                <a:cs typeface="Arial-Rounded" pitchFamily="34" charset="0"/>
                <a:sym typeface="Arial"/>
              </a:rPr>
              <a:t> </a:t>
            </a:r>
            <a:r>
              <a:rPr kumimoji="0" lang="en-US" sz="3200" b="1" i="0" u="none" strike="noStrike" kern="0" cap="none" spc="0" normalizeH="0" baseline="0" noProof="0" dirty="0" err="1">
                <a:ln>
                  <a:noFill/>
                </a:ln>
                <a:solidFill>
                  <a:srgbClr val="0418AC"/>
                </a:solidFill>
                <a:effectLst/>
                <a:uLnTx/>
                <a:uFillTx/>
                <a:latin typeface="HP001 4 hàng" pitchFamily="34" charset="0"/>
                <a:ea typeface="Arial-Rounded" pitchFamily="34" charset="0"/>
                <a:cs typeface="Arial-Rounded" pitchFamily="34" charset="0"/>
                <a:sym typeface="Arial"/>
              </a:rPr>
              <a:t>sói</a:t>
            </a:r>
            <a:r>
              <a:rPr kumimoji="0" lang="en-US" sz="3200" b="1" i="0" u="none" strike="noStrike" kern="0" cap="none" spc="0" normalizeH="0" baseline="0" noProof="0" dirty="0">
                <a:ln>
                  <a:noFill/>
                </a:ln>
                <a:solidFill>
                  <a:srgbClr val="0418AC"/>
                </a:solidFill>
                <a:effectLst/>
                <a:uLnTx/>
                <a:uFillTx/>
                <a:latin typeface="HP001 4 hàng" pitchFamily="34" charset="0"/>
                <a:ea typeface="Arial-Rounded" pitchFamily="34" charset="0"/>
                <a:cs typeface="Arial-Rounded" pitchFamily="34" charset="0"/>
                <a:sym typeface="Arial"/>
              </a:rPr>
              <a:t> </a:t>
            </a:r>
            <a:r>
              <a:rPr kumimoji="0" lang="en-US" sz="3200" b="1" i="0" u="none" strike="noStrike" kern="0" cap="none" spc="0" normalizeH="0" baseline="0" noProof="0" dirty="0" err="1">
                <a:ln>
                  <a:noFill/>
                </a:ln>
                <a:solidFill>
                  <a:srgbClr val="0418AC"/>
                </a:solidFill>
                <a:effectLst/>
                <a:uLnTx/>
                <a:uFillTx/>
                <a:latin typeface="HP001 4 hàng" pitchFamily="34" charset="0"/>
                <a:ea typeface="Arial-Rounded" pitchFamily="34" charset="0"/>
                <a:cs typeface="Arial-Rounded" pitchFamily="34" charset="0"/>
                <a:sym typeface="Arial"/>
              </a:rPr>
              <a:t>không</a:t>
            </a:r>
            <a:r>
              <a:rPr kumimoji="0" lang="en-US" sz="3200" b="1" i="0" u="none" strike="noStrike" kern="0" cap="none" spc="0" normalizeH="0" baseline="0" noProof="0" dirty="0">
                <a:ln>
                  <a:noFill/>
                </a:ln>
                <a:solidFill>
                  <a:srgbClr val="0418AC"/>
                </a:solidFill>
                <a:effectLst/>
                <a:uLnTx/>
                <a:uFillTx/>
                <a:latin typeface="HP001 4 hàng" pitchFamily="34" charset="0"/>
                <a:ea typeface="Arial-Rounded" pitchFamily="34" charset="0"/>
                <a:cs typeface="Arial-Rounded" pitchFamily="34" charset="0"/>
                <a:sym typeface="Arial"/>
              </a:rPr>
              <a:t> </a:t>
            </a:r>
            <a:r>
              <a:rPr kumimoji="0" lang="en-US" sz="3200" b="1" i="0" u="none" strike="noStrike" kern="0" cap="none" spc="0" normalizeH="0" baseline="0" noProof="0" dirty="0" err="1">
                <a:ln>
                  <a:noFill/>
                </a:ln>
                <a:solidFill>
                  <a:srgbClr val="0418AC"/>
                </a:solidFill>
                <a:effectLst/>
                <a:uLnTx/>
                <a:uFillTx/>
                <a:latin typeface="HP001 4 hàng" pitchFamily="34" charset="0"/>
                <a:ea typeface="Arial-Rounded" pitchFamily="34" charset="0"/>
                <a:cs typeface="Arial-Rounded" pitchFamily="34" charset="0"/>
                <a:sym typeface="Arial"/>
              </a:rPr>
              <a:t>có</a:t>
            </a:r>
            <a:r>
              <a:rPr kumimoji="0" lang="en-US" sz="3200" b="1" i="0" u="none" strike="noStrike" kern="0" cap="none" spc="0" normalizeH="0" baseline="0" noProof="0" dirty="0">
                <a:ln>
                  <a:noFill/>
                </a:ln>
                <a:solidFill>
                  <a:srgbClr val="0418AC"/>
                </a:solidFill>
                <a:effectLst/>
                <a:uLnTx/>
                <a:uFillTx/>
                <a:latin typeface="HP001 4 hàng" pitchFamily="34" charset="0"/>
                <a:ea typeface="Arial-Rounded" pitchFamily="34" charset="0"/>
                <a:cs typeface="Arial-Rounded" pitchFamily="34" charset="0"/>
                <a:sym typeface="Arial"/>
              </a:rPr>
              <a:t> </a:t>
            </a:r>
          </a:p>
        </p:txBody>
      </p:sp>
      <p:sp>
        <p:nvSpPr>
          <p:cNvPr id="9" name="TextBox 8"/>
          <p:cNvSpPr txBox="1"/>
          <p:nvPr/>
        </p:nvSpPr>
        <p:spPr>
          <a:xfrm>
            <a:off x="410713" y="1781244"/>
            <a:ext cx="1078187" cy="461665"/>
          </a:xfrm>
          <a:prstGeom prst="rect">
            <a:avLst/>
          </a:prstGeom>
          <a:solidFill>
            <a:srgbClr val="00924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FFFF"/>
                </a:solidFill>
                <a:effectLst/>
                <a:uLnTx/>
                <a:uFillTx/>
                <a:latin typeface="Arial"/>
                <a:cs typeface="Arial"/>
                <a:sym typeface="Arial"/>
              </a:rPr>
              <a:t>   Viết</a:t>
            </a:r>
          </a:p>
        </p:txBody>
      </p:sp>
      <p:sp>
        <p:nvSpPr>
          <p:cNvPr id="17" name="TextBox 16"/>
          <p:cNvSpPr txBox="1"/>
          <p:nvPr/>
        </p:nvSpPr>
        <p:spPr>
          <a:xfrm>
            <a:off x="410713" y="782238"/>
            <a:ext cx="69235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Sói lúc nào cũng cảm thấy buồn bực vì </a:t>
            </a:r>
          </a:p>
        </p:txBody>
      </p:sp>
      <p:sp>
        <p:nvSpPr>
          <p:cNvPr id="18" name="TextBox 17"/>
          <p:cNvSpPr txBox="1"/>
          <p:nvPr/>
        </p:nvSpPr>
        <p:spPr>
          <a:xfrm>
            <a:off x="6762307" y="782238"/>
            <a:ext cx="2067367"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418AC"/>
                </a:solidFill>
                <a:effectLst/>
                <a:uLnTx/>
                <a:uFillTx/>
                <a:latin typeface="Arial"/>
                <a:cs typeface="Arial"/>
                <a:sym typeface="Arial"/>
              </a:rPr>
              <a:t>sói không</a:t>
            </a:r>
          </a:p>
        </p:txBody>
      </p:sp>
      <p:sp>
        <p:nvSpPr>
          <p:cNvPr id="10" name="TextBox 9"/>
          <p:cNvSpPr txBox="1"/>
          <p:nvPr/>
        </p:nvSpPr>
        <p:spPr>
          <a:xfrm>
            <a:off x="410713" y="1249032"/>
            <a:ext cx="2881928"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418AC"/>
                </a:solidFill>
                <a:effectLst/>
                <a:uLnTx/>
                <a:uFillTx/>
                <a:latin typeface="Arial"/>
                <a:cs typeface="Arial"/>
                <a:sym typeface="Arial"/>
              </a:rPr>
              <a:t>có bạn bè.</a:t>
            </a:r>
          </a:p>
        </p:txBody>
      </p:sp>
      <p:sp>
        <p:nvSpPr>
          <p:cNvPr id="12" name="Rectangle 11"/>
          <p:cNvSpPr/>
          <p:nvPr/>
        </p:nvSpPr>
        <p:spPr>
          <a:xfrm>
            <a:off x="313510" y="3275940"/>
            <a:ext cx="463013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418AC"/>
                </a:solidFill>
                <a:effectLst/>
                <a:uLnTx/>
                <a:uFillTx/>
                <a:latin typeface="HP001 4 hàng" pitchFamily="34" charset="0"/>
                <a:ea typeface="Arial-Rounded" pitchFamily="34" charset="0"/>
                <a:cs typeface="Arial-Rounded" pitchFamily="34" charset="0"/>
                <a:sym typeface="Arial"/>
              </a:rPr>
              <a:t>bạn</a:t>
            </a:r>
            <a:r>
              <a:rPr kumimoji="0" lang="en-US" sz="3200" b="1" i="0" u="none" strike="noStrike" kern="0" cap="none" spc="0" normalizeH="0" baseline="0" noProof="0" dirty="0">
                <a:ln>
                  <a:noFill/>
                </a:ln>
                <a:solidFill>
                  <a:srgbClr val="0418AC"/>
                </a:solidFill>
                <a:effectLst/>
                <a:uLnTx/>
                <a:uFillTx/>
                <a:latin typeface="HP001 4 hàng" pitchFamily="34" charset="0"/>
                <a:ea typeface="Arial-Rounded" pitchFamily="34" charset="0"/>
                <a:cs typeface="Arial-Rounded" pitchFamily="34" charset="0"/>
                <a:sym typeface="Arial"/>
              </a:rPr>
              <a:t> </a:t>
            </a:r>
            <a:r>
              <a:rPr kumimoji="0" lang="en-US" sz="3200" b="1" i="0" u="none" strike="noStrike" kern="0" cap="none" spc="0" normalizeH="0" baseline="0" noProof="0" dirty="0" err="1">
                <a:ln>
                  <a:noFill/>
                </a:ln>
                <a:solidFill>
                  <a:srgbClr val="0418AC"/>
                </a:solidFill>
                <a:effectLst/>
                <a:uLnTx/>
                <a:uFillTx/>
                <a:latin typeface="HP001 4 hàng" pitchFamily="34" charset="0"/>
                <a:ea typeface="Arial-Rounded" pitchFamily="34" charset="0"/>
                <a:cs typeface="Arial-Rounded" pitchFamily="34" charset="0"/>
                <a:sym typeface="Arial"/>
              </a:rPr>
              <a:t>bè</a:t>
            </a:r>
            <a:r>
              <a:rPr kumimoji="0" lang="en-US" sz="3200" b="1" i="0" u="none" strike="noStrike" kern="0" cap="none" spc="0" normalizeH="0" baseline="0" noProof="0" dirty="0">
                <a:ln>
                  <a:noFill/>
                </a:ln>
                <a:solidFill>
                  <a:srgbClr val="0418AC"/>
                </a:solidFill>
                <a:effectLst/>
                <a:uLnTx/>
                <a:uFillTx/>
                <a:latin typeface="HP001 4 hàng" pitchFamily="34" charset="0"/>
                <a:ea typeface="Arial-Rounded" pitchFamily="34" charset="0"/>
                <a:cs typeface="Arial-Rounded" pitchFamily="34" charset="0"/>
                <a:sym typeface="Arial"/>
              </a:rPr>
              <a:t>.</a:t>
            </a:r>
          </a:p>
        </p:txBody>
      </p: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4</a:t>
            </a:r>
          </a:p>
        </p:txBody>
      </p:sp>
    </p:spTree>
    <p:extLst>
      <p:ext uri="{BB962C8B-B14F-4D97-AF65-F5344CB8AC3E}">
        <p14:creationId xmlns:p14="http://schemas.microsoft.com/office/powerpoint/2010/main" val="263095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8" grpId="0" animBg="1"/>
      <p:bldP spid="10"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541834"/>
            <a:ext cx="2767846"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S</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3" name="chu 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67024" y="1323975"/>
            <a:ext cx="3305175" cy="2933700"/>
          </a:xfrm>
          <a:prstGeom prst="rect">
            <a:avLst/>
          </a:prstGeom>
        </p:spPr>
      </p:pic>
    </p:spTree>
    <p:extLst>
      <p:ext uri="{BB962C8B-B14F-4D97-AF65-F5344CB8AC3E}">
        <p14:creationId xmlns:p14="http://schemas.microsoft.com/office/powerpoint/2010/main" val="417936850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66232" y="1147065"/>
            <a:ext cx="8916994"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94337" y="1142040"/>
            <a:ext cx="2673531" cy="584775"/>
          </a:xfrm>
          <a:prstGeom prst="rect">
            <a:avLst/>
          </a:prstGeom>
        </p:spPr>
        <p:txBody>
          <a:bodyPr wrap="square">
            <a:spAutoFit/>
          </a:bodyPr>
          <a:lstStyle/>
          <a:p>
            <a:r>
              <a:rPr lang="en-US" altLang="zh-CN" sz="3200">
                <a:latin typeface="Arial-Rounded" panose="020B0500000000000000" pitchFamily="34" charset="-93"/>
                <a:ea typeface="Arial-Rounded" panose="020B0500000000000000" pitchFamily="34" charset="-93"/>
                <a:cs typeface="Arial-Rounded" panose="020B0500000000000000" pitchFamily="34" charset="-93"/>
                <a:sym typeface="+mn-lt"/>
              </a:rPr>
              <a:t>gây gổ</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94337" y="3381869"/>
            <a:ext cx="8888889"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nào</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hay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thì</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sẽ</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bè</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1219346" y="1142040"/>
            <a:ext cx="2673531" cy="584775"/>
          </a:xfrm>
          <a:prstGeom prst="rect">
            <a:avLst/>
          </a:prstGeom>
        </p:spPr>
        <p:txBody>
          <a:bodyPr wrap="square">
            <a:spAutoFit/>
          </a:bodyPr>
          <a:lstStyle/>
          <a:p>
            <a:r>
              <a:rPr lang="en-US" altLang="zh-CN" sz="3200">
                <a:latin typeface="Arial-Rounded" panose="020B0500000000000000" pitchFamily="34" charset="-93"/>
                <a:ea typeface="Arial-Rounded" panose="020B0500000000000000" pitchFamily="34" charset="-93"/>
                <a:cs typeface="Arial-Rounded" panose="020B0500000000000000" pitchFamily="34" charset="-93"/>
                <a:sym typeface="+mn-lt"/>
              </a:rPr>
              <a:t>      nhảy nhót</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BEF69370-038A-4CCC-B259-2DF7CD5468DF}"/>
              </a:ext>
            </a:extLst>
          </p:cNvPr>
          <p:cNvSpPr/>
          <p:nvPr/>
        </p:nvSpPr>
        <p:spPr>
          <a:xfrm>
            <a:off x="0" y="2724142"/>
            <a:ext cx="9066998"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Mấy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chú</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sẻ</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cành</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cây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矩形 8">
            <a:extLst>
              <a:ext uri="{FF2B5EF4-FFF2-40B4-BE49-F238E27FC236}">
                <a16:creationId xmlns:a16="http://schemas.microsoft.com/office/drawing/2014/main" id="{D97AFF8F-506F-4519-A1B5-52D97C6C130F}"/>
              </a:ext>
            </a:extLst>
          </p:cNvPr>
          <p:cNvSpPr/>
          <p:nvPr/>
        </p:nvSpPr>
        <p:spPr>
          <a:xfrm>
            <a:off x="3368842" y="1118471"/>
            <a:ext cx="5614384"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hát</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tốt</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bụng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chăm</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chỉ</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3" name="TextBox 12"/>
          <p:cNvSpPr txBox="1"/>
          <p:nvPr/>
        </p:nvSpPr>
        <p:spPr>
          <a:xfrm>
            <a:off x="4811634" y="2692113"/>
            <a:ext cx="1243012" cy="584775"/>
          </a:xfrm>
          <a:prstGeom prst="rect">
            <a:avLst/>
          </a:prstGeom>
          <a:noFill/>
        </p:spPr>
        <p:txBody>
          <a:bodyPr wrap="square" rtlCol="0">
            <a:spAutoFit/>
          </a:bodyPr>
          <a:lstStyle/>
          <a:p>
            <a:r>
              <a:rPr lang="en-US" sz="3200" dirty="0">
                <a:solidFill>
                  <a:srgbClr val="0070C0"/>
                </a:solidFill>
                <a:latin typeface="Arial-Rounded" charset="0"/>
                <a:ea typeface="Arial-Rounded" charset="0"/>
                <a:cs typeface="Arial-Rounded" charset="0"/>
              </a:rPr>
              <a:t>(…..)</a:t>
            </a:r>
          </a:p>
        </p:txBody>
      </p:sp>
      <p:sp>
        <p:nvSpPr>
          <p:cNvPr id="14" name="TextBox 13"/>
          <p:cNvSpPr txBox="1"/>
          <p:nvPr/>
        </p:nvSpPr>
        <p:spPr>
          <a:xfrm>
            <a:off x="3328988" y="3385466"/>
            <a:ext cx="1243012" cy="584775"/>
          </a:xfrm>
          <a:prstGeom prst="rect">
            <a:avLst/>
          </a:prstGeom>
          <a:noFill/>
        </p:spPr>
        <p:txBody>
          <a:bodyPr wrap="square" rtlCol="0">
            <a:spAutoFit/>
          </a:bodyPr>
          <a:lstStyle/>
          <a:p>
            <a:r>
              <a:rPr lang="en-US" sz="3200" dirty="0">
                <a:solidFill>
                  <a:srgbClr val="0070C0"/>
                </a:solidFill>
                <a:latin typeface="Arial-Rounded" charset="0"/>
                <a:ea typeface="Arial-Rounded" charset="0"/>
                <a:cs typeface="Arial-Rounded" charset="0"/>
              </a:rPr>
              <a:t>(…..)</a:t>
            </a: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4115 0.00741 L 0.30782 0.31099 " pathEditMode="relative" rAng="0" ptsTypes="AA">
                                      <p:cBhvr>
                                        <p:cTn id="6" dur="2000" fill="hold"/>
                                        <p:tgtEl>
                                          <p:spTgt spid="9"/>
                                        </p:tgtEl>
                                        <p:attrNameLst>
                                          <p:attrName>ppt_x</p:attrName>
                                          <p:attrName>ppt_y</p:attrName>
                                        </p:attrNameLst>
                                      </p:cBhvr>
                                      <p:rCtr x="13333" y="15164"/>
                                    </p:animMotion>
                                  </p:childTnLst>
                                </p:cTn>
                              </p:par>
                              <p:par>
                                <p:cTn id="7" presetID="10" presetClass="exit" presetSubtype="0" fill="hold" grpId="0" nodeType="withEffect">
                                  <p:stCondLst>
                                    <p:cond delay="0"/>
                                  </p:stCondLst>
                                  <p:childTnLst>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0.11893 0.01328 L 0.33577 0.44224 " pathEditMode="relative" rAng="0" ptsTypes="AA">
                                      <p:cBhvr>
                                        <p:cTn id="13" dur="2000" fill="hold"/>
                                        <p:tgtEl>
                                          <p:spTgt spid="5"/>
                                        </p:tgtEl>
                                        <p:attrNameLst>
                                          <p:attrName>ppt_x</p:attrName>
                                          <p:attrName>ppt_y</p:attrName>
                                        </p:attrNameLst>
                                      </p:cBhvr>
                                      <p:rCtr x="10833" y="21433"/>
                                    </p:animMotion>
                                  </p:childTnLst>
                                </p:cTn>
                              </p:par>
                              <p:par>
                                <p:cTn id="14" presetID="10" presetClass="exit" presetSubtype="0" fill="hold" grpId="0"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572746" y="1466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D97AFF8F-506F-4519-A1B5-52D97C6C130F}"/>
              </a:ext>
            </a:extLst>
          </p:cNvPr>
          <p:cNvSpPr/>
          <p:nvPr/>
        </p:nvSpPr>
        <p:spPr>
          <a:xfrm>
            <a:off x="3282734" y="898798"/>
            <a:ext cx="21680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bè</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a16="http://schemas.microsoft.com/office/drawing/2014/main" id="{D97AFF8F-506F-4519-A1B5-52D97C6C130F}"/>
              </a:ext>
            </a:extLst>
          </p:cNvPr>
          <p:cNvSpPr/>
          <p:nvPr/>
        </p:nvSpPr>
        <p:spPr>
          <a:xfrm>
            <a:off x="6052374" y="874423"/>
            <a:ext cx="2706615" cy="584775"/>
          </a:xfrm>
          <a:prstGeom prst="rect">
            <a:avLst/>
          </a:prstGeom>
        </p:spPr>
        <p:txBody>
          <a:bodyPr wrap="square">
            <a:spAutoFit/>
          </a:bodyPr>
          <a:lstStyle/>
          <a:p>
            <a:r>
              <a:rPr lang="en-US" altLang="zh-CN" sz="320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9198"/>
            <a:ext cx="9143999" cy="368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8">
            <a:extLst>
              <a:ext uri="{FF2B5EF4-FFF2-40B4-BE49-F238E27FC236}">
                <a16:creationId xmlns:a16="http://schemas.microsoft.com/office/drawing/2014/main" id="{D97AFF8F-506F-4519-A1B5-52D97C6C130F}"/>
              </a:ext>
            </a:extLst>
          </p:cNvPr>
          <p:cNvSpPr/>
          <p:nvPr/>
        </p:nvSpPr>
        <p:spPr>
          <a:xfrm>
            <a:off x="796354" y="922549"/>
            <a:ext cx="1994347"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gây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gổ</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61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8">
            <a:extLst>
              <a:ext uri="{FF2B5EF4-FFF2-40B4-BE49-F238E27FC236}">
                <a16:creationId xmlns:a16="http://schemas.microsoft.com/office/drawing/2014/main" id="{6F1162E0-5263-4568-95A7-97DE0AA56844}"/>
              </a:ext>
            </a:extLst>
          </p:cNvPr>
          <p:cNvSpPr/>
          <p:nvPr/>
        </p:nvSpPr>
        <p:spPr>
          <a:xfrm>
            <a:off x="0" y="4614111"/>
            <a:ext cx="8505646" cy="492443"/>
          </a:xfrm>
          <a:prstGeom prst="rect">
            <a:avLst/>
          </a:prstGeom>
          <a:solidFill>
            <a:schemeClr val="bg1"/>
          </a:solidFill>
        </p:spPr>
        <p:txBody>
          <a:bodyPr wrap="square">
            <a:spAutoFit/>
          </a:bodyPr>
          <a:lstStyle/>
          <a:p>
            <a:r>
              <a:rPr lang="vi-VN" altLang="zh-CN" sz="2600" dirty="0">
                <a:solidFill>
                  <a:schemeClr val="accent6"/>
                </a:solidFill>
                <a:latin typeface="Arial-Rounded" charset="-93"/>
                <a:ea typeface="Arial-Rounded" charset="-93"/>
                <a:cs typeface="Arial-Rounded" charset="-93"/>
                <a:sym typeface="+mn-lt"/>
              </a:rPr>
              <a:t>a. Các con vật trong tranh đang làm gì?</a:t>
            </a:r>
            <a:endParaRPr lang="zh-CN" altLang="en-US" sz="2600" dirty="0">
              <a:solidFill>
                <a:schemeClr val="accent6"/>
              </a:solidFill>
              <a:latin typeface="Arial-Rounded" charset="-93"/>
              <a:ea typeface="Arial-Rounded" charset="-93"/>
              <a:cs typeface="Arial-Rounded" charset="-93"/>
              <a:sym typeface="+mn-lt"/>
            </a:endParaRPr>
          </a:p>
        </p:txBody>
      </p:sp>
      <p:sp>
        <p:nvSpPr>
          <p:cNvPr id="2" name="矩形 8">
            <a:extLst>
              <a:ext uri="{FF2B5EF4-FFF2-40B4-BE49-F238E27FC236}">
                <a16:creationId xmlns:a16="http://schemas.microsoft.com/office/drawing/2014/main" id="{3179F8FF-D1E3-8AAA-4A80-5CCDDCAB4FBB}"/>
              </a:ext>
            </a:extLst>
          </p:cNvPr>
          <p:cNvSpPr/>
          <p:nvPr/>
        </p:nvSpPr>
        <p:spPr>
          <a:xfrm>
            <a:off x="88136" y="4614110"/>
            <a:ext cx="8505646" cy="492443"/>
          </a:xfrm>
          <a:prstGeom prst="rect">
            <a:avLst/>
          </a:prstGeom>
          <a:solidFill>
            <a:schemeClr val="bg1"/>
          </a:solidFill>
        </p:spPr>
        <p:txBody>
          <a:bodyPr wrap="square">
            <a:spAutoFit/>
          </a:bodyPr>
          <a:lstStyle/>
          <a:p>
            <a:r>
              <a:rPr lang="vi-VN" altLang="zh-CN" sz="2600" dirty="0">
                <a:solidFill>
                  <a:schemeClr val="accent6"/>
                </a:solidFill>
                <a:latin typeface="Arial-Rounded" charset="-93"/>
                <a:ea typeface="Arial-Rounded" charset="-93"/>
                <a:cs typeface="Arial-Rounded" charset="-93"/>
                <a:sym typeface="+mn-lt"/>
              </a:rPr>
              <a:t>b. Em thấy các con vật này thế nào?</a:t>
            </a:r>
            <a:endParaRPr lang="zh-CN" altLang="en-US" sz="2600" dirty="0">
              <a:solidFill>
                <a:schemeClr val="accent6"/>
              </a:solidFill>
              <a:latin typeface="Arial-Rounded" charset="-93"/>
              <a:ea typeface="Arial-Rounded" charset="-93"/>
              <a:cs typeface="Arial-Rounded"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472100" y="563303"/>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Rectangle 6"/>
          <p:cNvSpPr/>
          <p:nvPr/>
        </p:nvSpPr>
        <p:spPr>
          <a:xfrm>
            <a:off x="375385" y="1299411"/>
            <a:ext cx="8643487" cy="2123658"/>
          </a:xfrm>
          <a:prstGeom prst="rect">
            <a:avLst/>
          </a:prstGeom>
        </p:spPr>
        <p:txBody>
          <a:bodyPr wrap="square">
            <a:spAutoFit/>
          </a:bodyPr>
          <a:lstStyle/>
          <a:p>
            <a:pPr algn="just"/>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Sói</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luôn</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thấy</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buồn</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bực</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vì</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sói</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không</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có</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bạn</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bè</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Còn</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sóc</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lúc</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nào</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cũng</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vui</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vẻ</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vì</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sóc</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có</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nhiều</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bạn</a:t>
            </a:r>
            <a:r>
              <a:rPr lang="en-US" sz="4400" dirty="0">
                <a:latin typeface="Arial-Rounded" charset="-93"/>
                <a:ea typeface="Arial-Rounded" charset="-93"/>
                <a:cs typeface="Arial-Rounded" charset="-93"/>
              </a:rPr>
              <a:t> </a:t>
            </a:r>
            <a:r>
              <a:rPr lang="en-US" sz="4400" dirty="0" err="1">
                <a:latin typeface="Arial-Rounded" charset="-93"/>
                <a:ea typeface="Arial-Rounded" charset="-93"/>
                <a:cs typeface="Arial-Rounded" charset="-93"/>
              </a:rPr>
              <a:t>tốt</a:t>
            </a:r>
            <a:r>
              <a:rPr lang="en-US" sz="4400" dirty="0">
                <a:latin typeface="Arial-Rounded" charset="-93"/>
                <a:ea typeface="Arial-Rounded" charset="-93"/>
                <a:cs typeface="Arial-Rounded" charset="-93"/>
              </a:rPr>
              <a:t>.</a:t>
            </a:r>
          </a:p>
        </p:txBody>
      </p:sp>
      <p:cxnSp>
        <p:nvCxnSpPr>
          <p:cNvPr id="3" name="Straight Connector 2"/>
          <p:cNvCxnSpPr/>
          <p:nvPr/>
        </p:nvCxnSpPr>
        <p:spPr>
          <a:xfrm>
            <a:off x="4916384" y="1935678"/>
            <a:ext cx="23750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318166" y="3299361"/>
            <a:ext cx="13676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 dấu thanh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2" presetClass="entr" presetSubtype="2" decel="38600" fill="hold" nodeType="withEffect">
                                  <p:stCondLst>
                                    <p:cond delay="225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1250" fill="hold"/>
                                        <p:tgtEl>
                                          <p:spTgt spid="4"/>
                                        </p:tgtEl>
                                        <p:attrNameLst>
                                          <p:attrName>ppt_x</p:attrName>
                                        </p:attrNameLst>
                                      </p:cBhvr>
                                      <p:tavLst>
                                        <p:tav tm="0">
                                          <p:val>
                                            <p:strVal val="1+#ppt_w/2"/>
                                          </p:val>
                                        </p:tav>
                                        <p:tav tm="100000">
                                          <p:val>
                                            <p:strVal val="#ppt_x"/>
                                          </p:val>
                                        </p:tav>
                                      </p:tavLst>
                                    </p:anim>
                                    <p:anim calcmode="lin" valueType="num">
                                      <p:cBhvr additive="base">
                                        <p:cTn id="87"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4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035" y="737571"/>
            <a:ext cx="7875587" cy="2813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Hình chữ nhật: Góc Tròn 1">
            <a:extLst>
              <a:ext uri="{FF2B5EF4-FFF2-40B4-BE49-F238E27FC236}">
                <a16:creationId xmlns:a16="http://schemas.microsoft.com/office/drawing/2014/main" id="{112FC4F9-6254-446C-A408-9B87763FFC3D}"/>
              </a:ext>
            </a:extLst>
          </p:cNvPr>
          <p:cNvSpPr/>
          <p:nvPr/>
        </p:nvSpPr>
        <p:spPr>
          <a:xfrm>
            <a:off x="3224279" y="2064808"/>
            <a:ext cx="287729" cy="158675"/>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FF0000"/>
                </a:solidFill>
                <a:latin typeface="Arial Rounded"/>
                <a:ea typeface="Arial Rounded"/>
                <a:cs typeface="Arial Rounded"/>
                <a:sym typeface="Arial Rounded"/>
              </a:rPr>
              <a:t>~</a:t>
            </a:r>
            <a:endParaRPr lang="vi-V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4" name="Hình chữ nhật: Góc Tròn 1">
            <a:extLst>
              <a:ext uri="{FF2B5EF4-FFF2-40B4-BE49-F238E27FC236}">
                <a16:creationId xmlns:a16="http://schemas.microsoft.com/office/drawing/2014/main" id="{112FC4F9-6254-446C-A408-9B87763FFC3D}"/>
              </a:ext>
            </a:extLst>
          </p:cNvPr>
          <p:cNvSpPr/>
          <p:nvPr/>
        </p:nvSpPr>
        <p:spPr>
          <a:xfrm>
            <a:off x="3586729" y="2834726"/>
            <a:ext cx="287729" cy="158675"/>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FF0000"/>
                </a:solidFill>
                <a:latin typeface="Arial Rounded"/>
                <a:ea typeface="Arial Rounded"/>
                <a:cs typeface="Arial Rounded"/>
                <a:sym typeface="Arial Rounded"/>
              </a:rPr>
              <a:t>~</a:t>
            </a:r>
            <a:endParaRPr lang="vi-V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1">
            <a:extLst>
              <a:ext uri="{FF2B5EF4-FFF2-40B4-BE49-F238E27FC236}">
                <a16:creationId xmlns:a16="http://schemas.microsoft.com/office/drawing/2014/main" id="{112FC4F9-6254-446C-A408-9B87763FFC3D}"/>
              </a:ext>
            </a:extLst>
          </p:cNvPr>
          <p:cNvSpPr/>
          <p:nvPr/>
        </p:nvSpPr>
        <p:spPr>
          <a:xfrm>
            <a:off x="5514236" y="1826141"/>
            <a:ext cx="287729" cy="370114"/>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Arial Rounded"/>
                <a:ea typeface="Arial Rounded"/>
                <a:cs typeface="Arial Rounded"/>
                <a:sym typeface="Arial Rounded"/>
              </a:rPr>
              <a:t>,</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1">
            <a:extLst>
              <a:ext uri="{FF2B5EF4-FFF2-40B4-BE49-F238E27FC236}">
                <a16:creationId xmlns:a16="http://schemas.microsoft.com/office/drawing/2014/main" id="{112FC4F9-6254-446C-A408-9B87763FFC3D}"/>
              </a:ext>
            </a:extLst>
          </p:cNvPr>
          <p:cNvSpPr/>
          <p:nvPr/>
        </p:nvSpPr>
        <p:spPr>
          <a:xfrm>
            <a:off x="7721068" y="1832251"/>
            <a:ext cx="287729" cy="370114"/>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Arial Rounded"/>
                <a:ea typeface="Arial Rounded"/>
                <a:cs typeface="Arial Rounded"/>
                <a:sym typeface="Arial Rounded"/>
              </a:rPr>
              <a:t>,</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7" name="Hình chữ nhật: Góc Tròn 1">
            <a:extLst>
              <a:ext uri="{FF2B5EF4-FFF2-40B4-BE49-F238E27FC236}">
                <a16:creationId xmlns:a16="http://schemas.microsoft.com/office/drawing/2014/main" id="{112FC4F9-6254-446C-A408-9B87763FFC3D}"/>
              </a:ext>
            </a:extLst>
          </p:cNvPr>
          <p:cNvSpPr/>
          <p:nvPr/>
        </p:nvSpPr>
        <p:spPr>
          <a:xfrm>
            <a:off x="5666636" y="2639430"/>
            <a:ext cx="287729" cy="370114"/>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Arial Rounded"/>
                <a:ea typeface="Arial Rounded"/>
                <a:cs typeface="Arial Rounded"/>
                <a:sym typeface="Arial Rounded"/>
              </a:rPr>
              <a:t>,</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1">
            <a:extLst>
              <a:ext uri="{FF2B5EF4-FFF2-40B4-BE49-F238E27FC236}">
                <a16:creationId xmlns:a16="http://schemas.microsoft.com/office/drawing/2014/main" id="{112FC4F9-6254-446C-A408-9B87763FFC3D}"/>
              </a:ext>
            </a:extLst>
          </p:cNvPr>
          <p:cNvSpPr/>
          <p:nvPr/>
        </p:nvSpPr>
        <p:spPr>
          <a:xfrm>
            <a:off x="7103550" y="2637794"/>
            <a:ext cx="287729" cy="370114"/>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Arial Rounded"/>
                <a:ea typeface="Arial Rounded"/>
                <a:cs typeface="Arial Rounded"/>
                <a:sym typeface="Arial Rounded"/>
              </a:rPr>
              <a:t>,</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1660938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1918" y="2201752"/>
            <a:ext cx="3588404" cy="769441"/>
          </a:xfrm>
          <a:prstGeom prst="rect">
            <a:avLst/>
          </a:prstGeom>
          <a:noFill/>
        </p:spPr>
        <p:txBody>
          <a:bodyPr wrap="square" rtlCol="0">
            <a:spAutoFit/>
          </a:bodyPr>
          <a:lstStyle/>
          <a:p>
            <a:pPr algn="ctr"/>
            <a:r>
              <a:rPr lang="en-US" altLang="zh-CN" sz="4400" b="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Giải ô chữ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2" presetClass="entr" presetSubtype="2" decel="38600" fill="hold" nodeType="withEffect">
                                  <p:stCondLst>
                                    <p:cond delay="225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1250" fill="hold"/>
                                        <p:tgtEl>
                                          <p:spTgt spid="4"/>
                                        </p:tgtEl>
                                        <p:attrNameLst>
                                          <p:attrName>ppt_x</p:attrName>
                                        </p:attrNameLst>
                                      </p:cBhvr>
                                      <p:tavLst>
                                        <p:tav tm="0">
                                          <p:val>
                                            <p:strVal val="1+#ppt_w/2"/>
                                          </p:val>
                                        </p:tav>
                                        <p:tav tm="100000">
                                          <p:val>
                                            <p:strVal val="#ppt_x"/>
                                          </p:val>
                                        </p:tav>
                                      </p:tavLst>
                                    </p:anim>
                                    <p:anim calcmode="lin" valueType="num">
                                      <p:cBhvr additive="base">
                                        <p:cTn id="87"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3075" y="4361"/>
            <a:ext cx="766286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cs typeface="Arial"/>
                <a:sym typeface="Arial"/>
              </a:rPr>
              <a:t>Giải ô chữ </a:t>
            </a:r>
            <a:r>
              <a:rPr kumimoji="0" lang="en-US" sz="2800" b="1" i="1" u="none" strike="noStrike" kern="0" cap="none" spc="0" normalizeH="0" baseline="0" noProof="0">
                <a:ln>
                  <a:noFill/>
                </a:ln>
                <a:solidFill>
                  <a:srgbClr val="000000"/>
                </a:solidFill>
                <a:effectLst/>
                <a:uLnTx/>
                <a:uFillTx/>
                <a:latin typeface="Arial"/>
                <a:cs typeface="Arial"/>
                <a:sym typeface="Arial"/>
              </a:rPr>
              <a:t>Đi tìm nhân vật</a:t>
            </a:r>
            <a:r>
              <a:rPr kumimoji="0" lang="en-US" sz="2800" b="1" i="0" u="none" strike="noStrike" kern="0" cap="none" spc="0" normalizeH="0" baseline="0" noProof="0">
                <a:ln>
                  <a:noFill/>
                </a:ln>
                <a:solidFill>
                  <a:srgbClr val="000000"/>
                </a:solidFill>
                <a:effectLst/>
                <a:uLnTx/>
                <a:uFillTx/>
                <a:latin typeface="Arial"/>
                <a:cs typeface="Arial"/>
                <a:sym typeface="Arial"/>
              </a:rPr>
              <a:t> </a:t>
            </a:r>
          </a:p>
        </p:txBody>
      </p:sp>
      <p:sp>
        <p:nvSpPr>
          <p:cNvPr id="4" name="Oval 3"/>
          <p:cNvSpPr/>
          <p:nvPr/>
        </p:nvSpPr>
        <p:spPr>
          <a:xfrm>
            <a:off x="62135" y="-1"/>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9</a:t>
            </a: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23995" y="466265"/>
            <a:ext cx="8430326" cy="190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035586"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p:cNvSpPr/>
          <p:nvPr/>
        </p:nvSpPr>
        <p:spPr>
          <a:xfrm>
            <a:off x="1751683"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11"/>
          <p:cNvSpPr/>
          <p:nvPr/>
        </p:nvSpPr>
        <p:spPr>
          <a:xfrm>
            <a:off x="2478795"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p:cNvSpPr/>
          <p:nvPr/>
        </p:nvSpPr>
        <p:spPr>
          <a:xfrm>
            <a:off x="3194892"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ectangle 13"/>
          <p:cNvSpPr/>
          <p:nvPr/>
        </p:nvSpPr>
        <p:spPr>
          <a:xfrm>
            <a:off x="3910987" y="2633031"/>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ectangle 14"/>
          <p:cNvSpPr/>
          <p:nvPr/>
        </p:nvSpPr>
        <p:spPr>
          <a:xfrm>
            <a:off x="4627084"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ectangle 15"/>
          <p:cNvSpPr/>
          <p:nvPr/>
        </p:nvSpPr>
        <p:spPr>
          <a:xfrm>
            <a:off x="5343179"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Rectangle 16"/>
          <p:cNvSpPr/>
          <p:nvPr/>
        </p:nvSpPr>
        <p:spPr>
          <a:xfrm>
            <a:off x="2478795" y="324997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Rectangle 17"/>
          <p:cNvSpPr/>
          <p:nvPr/>
        </p:nvSpPr>
        <p:spPr>
          <a:xfrm>
            <a:off x="3194892" y="324997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ectangle 18"/>
          <p:cNvSpPr/>
          <p:nvPr/>
        </p:nvSpPr>
        <p:spPr>
          <a:xfrm>
            <a:off x="3910987" y="3249975"/>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angle 19"/>
          <p:cNvSpPr/>
          <p:nvPr/>
        </p:nvSpPr>
        <p:spPr>
          <a:xfrm>
            <a:off x="3910987" y="3877935"/>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ectangle 20"/>
          <p:cNvSpPr/>
          <p:nvPr/>
        </p:nvSpPr>
        <p:spPr>
          <a:xfrm>
            <a:off x="4627084" y="387793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Rectangle 21"/>
          <p:cNvSpPr/>
          <p:nvPr/>
        </p:nvSpPr>
        <p:spPr>
          <a:xfrm>
            <a:off x="5343179"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Rectangle 22"/>
          <p:cNvSpPr/>
          <p:nvPr/>
        </p:nvSpPr>
        <p:spPr>
          <a:xfrm>
            <a:off x="6059277"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p:cNvSpPr txBox="1"/>
          <p:nvPr/>
        </p:nvSpPr>
        <p:spPr>
          <a:xfrm>
            <a:off x="559162" y="2660655"/>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Arial"/>
                <a:cs typeface="Arial"/>
                <a:sym typeface="Arial"/>
              </a:rPr>
              <a:t>1</a:t>
            </a:r>
          </a:p>
        </p:txBody>
      </p:sp>
      <p:sp>
        <p:nvSpPr>
          <p:cNvPr id="25" name="TextBox 24"/>
          <p:cNvSpPr txBox="1"/>
          <p:nvPr/>
        </p:nvSpPr>
        <p:spPr>
          <a:xfrm>
            <a:off x="1889668" y="3249975"/>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Arial"/>
                <a:cs typeface="Arial"/>
                <a:sym typeface="Arial"/>
              </a:rPr>
              <a:t>2</a:t>
            </a:r>
          </a:p>
        </p:txBody>
      </p:sp>
      <p:sp>
        <p:nvSpPr>
          <p:cNvPr id="26" name="TextBox 25"/>
          <p:cNvSpPr txBox="1"/>
          <p:nvPr/>
        </p:nvSpPr>
        <p:spPr>
          <a:xfrm>
            <a:off x="3194892" y="3905559"/>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Arial"/>
                <a:cs typeface="Arial"/>
                <a:sym typeface="Arial"/>
              </a:rPr>
              <a:t>3</a:t>
            </a:r>
          </a:p>
        </p:txBody>
      </p:sp>
      <p:sp>
        <p:nvSpPr>
          <p:cNvPr id="27" name="Rectangle 26"/>
          <p:cNvSpPr/>
          <p:nvPr/>
        </p:nvSpPr>
        <p:spPr>
          <a:xfrm>
            <a:off x="6819439"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012210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3075" y="4361"/>
            <a:ext cx="766286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cs typeface="Arial"/>
                <a:sym typeface="Arial"/>
              </a:rPr>
              <a:t>Giải ô chữ </a:t>
            </a:r>
            <a:r>
              <a:rPr kumimoji="0" lang="en-US" sz="2800" b="1" i="1" u="none" strike="noStrike" kern="0" cap="none" spc="0" normalizeH="0" baseline="0" noProof="0">
                <a:ln>
                  <a:noFill/>
                </a:ln>
                <a:solidFill>
                  <a:srgbClr val="000000"/>
                </a:solidFill>
                <a:effectLst/>
                <a:uLnTx/>
                <a:uFillTx/>
                <a:latin typeface="Arial"/>
                <a:cs typeface="Arial"/>
                <a:sym typeface="Arial"/>
              </a:rPr>
              <a:t>Đi tìm nhân vật</a:t>
            </a:r>
            <a:r>
              <a:rPr kumimoji="0" lang="en-US" sz="2800" b="1" i="0" u="none" strike="noStrike" kern="0" cap="none" spc="0" normalizeH="0" baseline="0" noProof="0">
                <a:ln>
                  <a:noFill/>
                </a:ln>
                <a:solidFill>
                  <a:srgbClr val="000000"/>
                </a:solidFill>
                <a:effectLst/>
                <a:uLnTx/>
                <a:uFillTx/>
                <a:latin typeface="Arial"/>
                <a:cs typeface="Arial"/>
                <a:sym typeface="Arial"/>
              </a:rPr>
              <a:t> </a:t>
            </a:r>
          </a:p>
        </p:txBody>
      </p:sp>
      <p:sp>
        <p:nvSpPr>
          <p:cNvPr id="4" name="Oval 3"/>
          <p:cNvSpPr/>
          <p:nvPr/>
        </p:nvSpPr>
        <p:spPr>
          <a:xfrm>
            <a:off x="62135" y="-1"/>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9</a:t>
            </a:r>
          </a:p>
        </p:txBody>
      </p:sp>
      <p:grpSp>
        <p:nvGrpSpPr>
          <p:cNvPr id="2" name="Group 1"/>
          <p:cNvGrpSpPr/>
          <p:nvPr/>
        </p:nvGrpSpPr>
        <p:grpSpPr>
          <a:xfrm>
            <a:off x="775340" y="527581"/>
            <a:ext cx="6161127" cy="1795748"/>
            <a:chOff x="559162" y="2633031"/>
            <a:chExt cx="6161127" cy="1795748"/>
          </a:xfrm>
        </p:grpSpPr>
        <p:sp>
          <p:nvSpPr>
            <p:cNvPr id="5" name="Rectangle 4"/>
            <p:cNvSpPr/>
            <p:nvPr/>
          </p:nvSpPr>
          <p:spPr>
            <a:xfrm>
              <a:off x="1035586"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p:cNvSpPr/>
            <p:nvPr/>
          </p:nvSpPr>
          <p:spPr>
            <a:xfrm>
              <a:off x="1751683"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11"/>
            <p:cNvSpPr/>
            <p:nvPr/>
          </p:nvSpPr>
          <p:spPr>
            <a:xfrm>
              <a:off x="2478795"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p:cNvSpPr/>
            <p:nvPr/>
          </p:nvSpPr>
          <p:spPr>
            <a:xfrm>
              <a:off x="3194892"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ectangle 13"/>
            <p:cNvSpPr/>
            <p:nvPr/>
          </p:nvSpPr>
          <p:spPr>
            <a:xfrm>
              <a:off x="3910987" y="2633031"/>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ectangle 14"/>
            <p:cNvSpPr/>
            <p:nvPr/>
          </p:nvSpPr>
          <p:spPr>
            <a:xfrm>
              <a:off x="4627084"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ectangle 15"/>
            <p:cNvSpPr/>
            <p:nvPr/>
          </p:nvSpPr>
          <p:spPr>
            <a:xfrm>
              <a:off x="5343179"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Rectangle 16"/>
            <p:cNvSpPr/>
            <p:nvPr/>
          </p:nvSpPr>
          <p:spPr>
            <a:xfrm>
              <a:off x="2478795" y="324997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Rectangle 17"/>
            <p:cNvSpPr/>
            <p:nvPr/>
          </p:nvSpPr>
          <p:spPr>
            <a:xfrm>
              <a:off x="3194892" y="324997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ectangle 18"/>
            <p:cNvSpPr/>
            <p:nvPr/>
          </p:nvSpPr>
          <p:spPr>
            <a:xfrm>
              <a:off x="3910987" y="3249975"/>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angle 19"/>
            <p:cNvSpPr/>
            <p:nvPr/>
          </p:nvSpPr>
          <p:spPr>
            <a:xfrm>
              <a:off x="3910987" y="3877935"/>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ectangle 20"/>
            <p:cNvSpPr/>
            <p:nvPr/>
          </p:nvSpPr>
          <p:spPr>
            <a:xfrm>
              <a:off x="4627084" y="387793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Rectangle 21"/>
            <p:cNvSpPr/>
            <p:nvPr/>
          </p:nvSpPr>
          <p:spPr>
            <a:xfrm>
              <a:off x="5343179"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Rectangle 22"/>
            <p:cNvSpPr/>
            <p:nvPr/>
          </p:nvSpPr>
          <p:spPr>
            <a:xfrm>
              <a:off x="6059277"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p:cNvSpPr txBox="1"/>
            <p:nvPr/>
          </p:nvSpPr>
          <p:spPr>
            <a:xfrm>
              <a:off x="559162" y="2660655"/>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Arial"/>
                  <a:cs typeface="Arial"/>
                  <a:sym typeface="Arial"/>
                </a:rPr>
                <a:t>1</a:t>
              </a:r>
            </a:p>
          </p:txBody>
        </p:sp>
        <p:sp>
          <p:nvSpPr>
            <p:cNvPr id="25" name="TextBox 24"/>
            <p:cNvSpPr txBox="1"/>
            <p:nvPr/>
          </p:nvSpPr>
          <p:spPr>
            <a:xfrm>
              <a:off x="1889668" y="3249975"/>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Arial"/>
                  <a:cs typeface="Arial"/>
                  <a:sym typeface="Arial"/>
                </a:rPr>
                <a:t>2</a:t>
              </a:r>
            </a:p>
          </p:txBody>
        </p:sp>
        <p:sp>
          <p:nvSpPr>
            <p:cNvPr id="26" name="TextBox 25"/>
            <p:cNvSpPr txBox="1"/>
            <p:nvPr/>
          </p:nvSpPr>
          <p:spPr>
            <a:xfrm>
              <a:off x="3194892" y="3905559"/>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Arial"/>
                  <a:cs typeface="Arial"/>
                  <a:sym typeface="Arial"/>
                </a:rPr>
                <a:t>3</a:t>
              </a:r>
            </a:p>
          </p:txBody>
        </p:sp>
      </p:grpSp>
      <p:sp>
        <p:nvSpPr>
          <p:cNvPr id="7" name="TextBox 6"/>
          <p:cNvSpPr txBox="1"/>
          <p:nvPr/>
        </p:nvSpPr>
        <p:spPr>
          <a:xfrm>
            <a:off x="2373289" y="2533880"/>
            <a:ext cx="3130985" cy="22467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Sớm sớm lích rích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Rất thích bắt sâu,</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Sâu trốn ở đâu,</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Cũng tìm ra được.</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(Là con gì?)</a:t>
            </a:r>
          </a:p>
        </p:txBody>
      </p:sp>
      <p:sp>
        <p:nvSpPr>
          <p:cNvPr id="8" name="TextBox 7"/>
          <p:cNvSpPr txBox="1"/>
          <p:nvPr/>
        </p:nvSpPr>
        <p:spPr>
          <a:xfrm>
            <a:off x="1306612" y="436641"/>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c</a:t>
            </a:r>
          </a:p>
        </p:txBody>
      </p:sp>
      <p:sp>
        <p:nvSpPr>
          <p:cNvPr id="27" name="TextBox 26"/>
          <p:cNvSpPr txBox="1"/>
          <p:nvPr/>
        </p:nvSpPr>
        <p:spPr>
          <a:xfrm>
            <a:off x="2052145" y="426448"/>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h</a:t>
            </a:r>
          </a:p>
        </p:txBody>
      </p:sp>
      <p:sp>
        <p:nvSpPr>
          <p:cNvPr id="28" name="TextBox 27"/>
          <p:cNvSpPr txBox="1"/>
          <p:nvPr/>
        </p:nvSpPr>
        <p:spPr>
          <a:xfrm>
            <a:off x="2876239" y="436639"/>
            <a:ext cx="29848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i</a:t>
            </a:r>
          </a:p>
        </p:txBody>
      </p:sp>
      <p:sp>
        <p:nvSpPr>
          <p:cNvPr id="29" name="TextBox 28"/>
          <p:cNvSpPr txBox="1"/>
          <p:nvPr/>
        </p:nvSpPr>
        <p:spPr>
          <a:xfrm>
            <a:off x="3459414" y="414203"/>
            <a:ext cx="61266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m</a:t>
            </a:r>
          </a:p>
        </p:txBody>
      </p:sp>
      <p:sp>
        <p:nvSpPr>
          <p:cNvPr id="30" name="TextBox 29"/>
          <p:cNvSpPr txBox="1"/>
          <p:nvPr/>
        </p:nvSpPr>
        <p:spPr>
          <a:xfrm>
            <a:off x="4224926" y="401664"/>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s</a:t>
            </a:r>
          </a:p>
        </p:txBody>
      </p:sp>
      <p:sp>
        <p:nvSpPr>
          <p:cNvPr id="31" name="TextBox 30"/>
          <p:cNvSpPr txBox="1"/>
          <p:nvPr/>
        </p:nvSpPr>
        <p:spPr>
          <a:xfrm>
            <a:off x="4927546" y="409538"/>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â</a:t>
            </a:r>
          </a:p>
        </p:txBody>
      </p:sp>
      <p:sp>
        <p:nvSpPr>
          <p:cNvPr id="32" name="TextBox 31"/>
          <p:cNvSpPr txBox="1"/>
          <p:nvPr/>
        </p:nvSpPr>
        <p:spPr>
          <a:xfrm>
            <a:off x="5643641" y="420555"/>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u</a:t>
            </a:r>
          </a:p>
        </p:txBody>
      </p:sp>
      <p:sp>
        <p:nvSpPr>
          <p:cNvPr id="33" name="TextBox 32"/>
          <p:cNvSpPr txBox="1"/>
          <p:nvPr/>
        </p:nvSpPr>
        <p:spPr>
          <a:xfrm>
            <a:off x="1859624" y="2533880"/>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Arial"/>
                <a:cs typeface="Arial"/>
                <a:sym typeface="Arial"/>
              </a:rPr>
              <a:t>1</a:t>
            </a:r>
          </a:p>
        </p:txBody>
      </p:sp>
      <p:sp>
        <p:nvSpPr>
          <p:cNvPr id="34" name="Rectangle 33"/>
          <p:cNvSpPr/>
          <p:nvPr/>
        </p:nvSpPr>
        <p:spPr>
          <a:xfrm>
            <a:off x="7017742" y="1772484"/>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934" y="2425124"/>
            <a:ext cx="3323143" cy="246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386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heel(1)">
                                      <p:cBhvr>
                                        <p:cTn id="10" dur="2000"/>
                                        <p:tgtEl>
                                          <p:spTgt spid="2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heel(1)">
                                      <p:cBhvr>
                                        <p:cTn id="13" dur="2000"/>
                                        <p:tgtEl>
                                          <p:spTgt spid="2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heel(1)">
                                      <p:cBhvr>
                                        <p:cTn id="16" dur="2000"/>
                                        <p:tgtEl>
                                          <p:spTgt spid="2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heel(1)">
                                      <p:cBhvr>
                                        <p:cTn id="19" dur="2000"/>
                                        <p:tgtEl>
                                          <p:spTgt spid="30"/>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heel(1)">
                                      <p:cBhvr>
                                        <p:cTn id="22" dur="2000"/>
                                        <p:tgtEl>
                                          <p:spTgt spid="31"/>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heel(1)">
                                      <p:cBhvr>
                                        <p:cTn id="25" dur="2000"/>
                                        <p:tgtEl>
                                          <p:spTgt spid="32"/>
                                        </p:tgtEl>
                                      </p:cBhvr>
                                    </p:animEffect>
                                  </p:childTnLst>
                                </p:cTn>
                              </p:par>
                              <p:par>
                                <p:cTn id="26" presetID="21" presetClass="entr" presetSubtype="1" fill="hold" nodeType="withEffect">
                                  <p:stCondLst>
                                    <p:cond delay="0"/>
                                  </p:stCondLst>
                                  <p:childTnLst>
                                    <p:set>
                                      <p:cBhvr>
                                        <p:cTn id="27" dur="1" fill="hold">
                                          <p:stCondLst>
                                            <p:cond delay="0"/>
                                          </p:stCondLst>
                                        </p:cTn>
                                        <p:tgtEl>
                                          <p:spTgt spid="4098"/>
                                        </p:tgtEl>
                                        <p:attrNameLst>
                                          <p:attrName>style.visibility</p:attrName>
                                        </p:attrNameLst>
                                      </p:cBhvr>
                                      <p:to>
                                        <p:strVal val="visible"/>
                                      </p:to>
                                    </p:set>
                                    <p:animEffect transition="in" filter="wheel(1)">
                                      <p:cBhvr>
                                        <p:cTn id="28"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P spid="28" grpId="0"/>
      <p:bldP spid="29" grpId="0"/>
      <p:bldP spid="30" grpId="0"/>
      <p:bldP spid="31" grpId="0"/>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3075" y="4361"/>
            <a:ext cx="766286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cs typeface="Arial"/>
                <a:sym typeface="Arial"/>
              </a:rPr>
              <a:t>Giải ô chữ </a:t>
            </a:r>
            <a:r>
              <a:rPr kumimoji="0" lang="en-US" sz="2800" b="1" i="1" u="none" strike="noStrike" kern="0" cap="none" spc="0" normalizeH="0" baseline="0" noProof="0">
                <a:ln>
                  <a:noFill/>
                </a:ln>
                <a:solidFill>
                  <a:srgbClr val="000000"/>
                </a:solidFill>
                <a:effectLst/>
                <a:uLnTx/>
                <a:uFillTx/>
                <a:latin typeface="Arial"/>
                <a:cs typeface="Arial"/>
                <a:sym typeface="Arial"/>
              </a:rPr>
              <a:t>Đi tìm nhân vật</a:t>
            </a:r>
            <a:r>
              <a:rPr kumimoji="0" lang="en-US" sz="2800" b="1" i="0" u="none" strike="noStrike" kern="0" cap="none" spc="0" normalizeH="0" baseline="0" noProof="0">
                <a:ln>
                  <a:noFill/>
                </a:ln>
                <a:solidFill>
                  <a:srgbClr val="000000"/>
                </a:solidFill>
                <a:effectLst/>
                <a:uLnTx/>
                <a:uFillTx/>
                <a:latin typeface="Arial"/>
                <a:cs typeface="Arial"/>
                <a:sym typeface="Arial"/>
              </a:rPr>
              <a:t> </a:t>
            </a:r>
          </a:p>
        </p:txBody>
      </p:sp>
      <p:sp>
        <p:nvSpPr>
          <p:cNvPr id="4" name="Oval 3"/>
          <p:cNvSpPr/>
          <p:nvPr/>
        </p:nvSpPr>
        <p:spPr>
          <a:xfrm>
            <a:off x="62135" y="-1"/>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9</a:t>
            </a:r>
          </a:p>
        </p:txBody>
      </p:sp>
      <p:grpSp>
        <p:nvGrpSpPr>
          <p:cNvPr id="2" name="Group 1"/>
          <p:cNvGrpSpPr/>
          <p:nvPr/>
        </p:nvGrpSpPr>
        <p:grpSpPr>
          <a:xfrm>
            <a:off x="775340" y="527581"/>
            <a:ext cx="6161127" cy="1795748"/>
            <a:chOff x="559162" y="2633031"/>
            <a:chExt cx="6161127" cy="1795748"/>
          </a:xfrm>
        </p:grpSpPr>
        <p:sp>
          <p:nvSpPr>
            <p:cNvPr id="5" name="Rectangle 4"/>
            <p:cNvSpPr/>
            <p:nvPr/>
          </p:nvSpPr>
          <p:spPr>
            <a:xfrm>
              <a:off x="1035586"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p:cNvSpPr/>
            <p:nvPr/>
          </p:nvSpPr>
          <p:spPr>
            <a:xfrm>
              <a:off x="1751683"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11"/>
            <p:cNvSpPr/>
            <p:nvPr/>
          </p:nvSpPr>
          <p:spPr>
            <a:xfrm>
              <a:off x="2478795"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p:cNvSpPr/>
            <p:nvPr/>
          </p:nvSpPr>
          <p:spPr>
            <a:xfrm>
              <a:off x="3194892"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ectangle 13"/>
            <p:cNvSpPr/>
            <p:nvPr/>
          </p:nvSpPr>
          <p:spPr>
            <a:xfrm>
              <a:off x="3910987" y="2633031"/>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ectangle 14"/>
            <p:cNvSpPr/>
            <p:nvPr/>
          </p:nvSpPr>
          <p:spPr>
            <a:xfrm>
              <a:off x="4627084"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ectangle 15"/>
            <p:cNvSpPr/>
            <p:nvPr/>
          </p:nvSpPr>
          <p:spPr>
            <a:xfrm>
              <a:off x="5343179"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Rectangle 16"/>
            <p:cNvSpPr/>
            <p:nvPr/>
          </p:nvSpPr>
          <p:spPr>
            <a:xfrm>
              <a:off x="2478795" y="324997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Rectangle 17"/>
            <p:cNvSpPr/>
            <p:nvPr/>
          </p:nvSpPr>
          <p:spPr>
            <a:xfrm>
              <a:off x="3194892" y="324997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ectangle 18"/>
            <p:cNvSpPr/>
            <p:nvPr/>
          </p:nvSpPr>
          <p:spPr>
            <a:xfrm>
              <a:off x="3910987" y="3249975"/>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angle 19"/>
            <p:cNvSpPr/>
            <p:nvPr/>
          </p:nvSpPr>
          <p:spPr>
            <a:xfrm>
              <a:off x="3910987" y="3877935"/>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ectangle 20"/>
            <p:cNvSpPr/>
            <p:nvPr/>
          </p:nvSpPr>
          <p:spPr>
            <a:xfrm>
              <a:off x="4627084" y="387793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Rectangle 21"/>
            <p:cNvSpPr/>
            <p:nvPr/>
          </p:nvSpPr>
          <p:spPr>
            <a:xfrm>
              <a:off x="5343179"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Rectangle 22"/>
            <p:cNvSpPr/>
            <p:nvPr/>
          </p:nvSpPr>
          <p:spPr>
            <a:xfrm>
              <a:off x="6059277"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p:cNvSpPr txBox="1"/>
            <p:nvPr/>
          </p:nvSpPr>
          <p:spPr>
            <a:xfrm>
              <a:off x="559162" y="2660655"/>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Arial"/>
                  <a:cs typeface="Arial"/>
                  <a:sym typeface="Arial"/>
                </a:rPr>
                <a:t>1</a:t>
              </a:r>
            </a:p>
          </p:txBody>
        </p:sp>
        <p:sp>
          <p:nvSpPr>
            <p:cNvPr id="25" name="TextBox 24"/>
            <p:cNvSpPr txBox="1"/>
            <p:nvPr/>
          </p:nvSpPr>
          <p:spPr>
            <a:xfrm>
              <a:off x="1889668" y="3249975"/>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Arial"/>
                  <a:cs typeface="Arial"/>
                  <a:sym typeface="Arial"/>
                </a:rPr>
                <a:t>2</a:t>
              </a:r>
            </a:p>
          </p:txBody>
        </p:sp>
        <p:sp>
          <p:nvSpPr>
            <p:cNvPr id="26" name="TextBox 25"/>
            <p:cNvSpPr txBox="1"/>
            <p:nvPr/>
          </p:nvSpPr>
          <p:spPr>
            <a:xfrm>
              <a:off x="3194892" y="3905559"/>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Arial"/>
                  <a:cs typeface="Arial"/>
                  <a:sym typeface="Arial"/>
                </a:rPr>
                <a:t>3</a:t>
              </a:r>
            </a:p>
          </p:txBody>
        </p:sp>
      </p:grpSp>
      <p:sp>
        <p:nvSpPr>
          <p:cNvPr id="7" name="TextBox 6"/>
          <p:cNvSpPr txBox="1"/>
          <p:nvPr/>
        </p:nvSpPr>
        <p:spPr>
          <a:xfrm>
            <a:off x="2373289" y="2533880"/>
            <a:ext cx="3300904" cy="22467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Ngày ngày ngồi đợi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Mái hiên ngoài hè</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Mỗi khi chủ về</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Vẫy đuôi mừng rỡ.</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(Là con gì?)</a:t>
            </a:r>
          </a:p>
        </p:txBody>
      </p:sp>
      <p:sp>
        <p:nvSpPr>
          <p:cNvPr id="24" name="TextBox 23"/>
          <p:cNvSpPr txBox="1"/>
          <p:nvPr/>
        </p:nvSpPr>
        <p:spPr>
          <a:xfrm>
            <a:off x="2761043" y="997675"/>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c</a:t>
            </a:r>
          </a:p>
        </p:txBody>
      </p:sp>
      <p:sp>
        <p:nvSpPr>
          <p:cNvPr id="27" name="TextBox 26"/>
          <p:cNvSpPr txBox="1"/>
          <p:nvPr/>
        </p:nvSpPr>
        <p:spPr>
          <a:xfrm>
            <a:off x="3506576" y="987482"/>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h</a:t>
            </a:r>
          </a:p>
        </p:txBody>
      </p:sp>
      <p:sp>
        <p:nvSpPr>
          <p:cNvPr id="28" name="TextBox 27"/>
          <p:cNvSpPr txBox="1"/>
          <p:nvPr/>
        </p:nvSpPr>
        <p:spPr>
          <a:xfrm>
            <a:off x="4178089" y="1003927"/>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ó</a:t>
            </a:r>
          </a:p>
        </p:txBody>
      </p:sp>
      <p:sp>
        <p:nvSpPr>
          <p:cNvPr id="29" name="TextBox 28"/>
          <p:cNvSpPr txBox="1"/>
          <p:nvPr/>
        </p:nvSpPr>
        <p:spPr>
          <a:xfrm>
            <a:off x="1859624" y="2533880"/>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Arial"/>
                <a:cs typeface="Arial"/>
                <a:sym typeface="Arial"/>
              </a:rPr>
              <a:t>2</a:t>
            </a:r>
          </a:p>
        </p:txBody>
      </p:sp>
      <p:sp>
        <p:nvSpPr>
          <p:cNvPr id="30" name="Rectangle 29"/>
          <p:cNvSpPr/>
          <p:nvPr/>
        </p:nvSpPr>
        <p:spPr>
          <a:xfrm>
            <a:off x="7017742" y="1772484"/>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812" y="2533880"/>
            <a:ext cx="294072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1306612" y="436641"/>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c</a:t>
            </a:r>
          </a:p>
        </p:txBody>
      </p:sp>
      <p:sp>
        <p:nvSpPr>
          <p:cNvPr id="32" name="TextBox 31"/>
          <p:cNvSpPr txBox="1"/>
          <p:nvPr/>
        </p:nvSpPr>
        <p:spPr>
          <a:xfrm>
            <a:off x="2052145" y="426448"/>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h</a:t>
            </a:r>
          </a:p>
        </p:txBody>
      </p:sp>
      <p:sp>
        <p:nvSpPr>
          <p:cNvPr id="33" name="TextBox 32"/>
          <p:cNvSpPr txBox="1"/>
          <p:nvPr/>
        </p:nvSpPr>
        <p:spPr>
          <a:xfrm>
            <a:off x="2876239" y="436639"/>
            <a:ext cx="29848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i</a:t>
            </a:r>
          </a:p>
        </p:txBody>
      </p:sp>
      <p:sp>
        <p:nvSpPr>
          <p:cNvPr id="34" name="TextBox 33"/>
          <p:cNvSpPr txBox="1"/>
          <p:nvPr/>
        </p:nvSpPr>
        <p:spPr>
          <a:xfrm>
            <a:off x="3459414" y="414203"/>
            <a:ext cx="61266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m</a:t>
            </a:r>
          </a:p>
        </p:txBody>
      </p:sp>
      <p:sp>
        <p:nvSpPr>
          <p:cNvPr id="35" name="TextBox 34"/>
          <p:cNvSpPr txBox="1"/>
          <p:nvPr/>
        </p:nvSpPr>
        <p:spPr>
          <a:xfrm>
            <a:off x="4224926" y="401664"/>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s</a:t>
            </a:r>
          </a:p>
        </p:txBody>
      </p:sp>
      <p:sp>
        <p:nvSpPr>
          <p:cNvPr id="36" name="TextBox 35"/>
          <p:cNvSpPr txBox="1"/>
          <p:nvPr/>
        </p:nvSpPr>
        <p:spPr>
          <a:xfrm>
            <a:off x="4927546" y="409538"/>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â</a:t>
            </a:r>
          </a:p>
        </p:txBody>
      </p:sp>
      <p:sp>
        <p:nvSpPr>
          <p:cNvPr id="37" name="TextBox 36"/>
          <p:cNvSpPr txBox="1"/>
          <p:nvPr/>
        </p:nvSpPr>
        <p:spPr>
          <a:xfrm>
            <a:off x="5643641" y="420555"/>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u</a:t>
            </a:r>
          </a:p>
        </p:txBody>
      </p:sp>
    </p:spTree>
    <p:extLst>
      <p:ext uri="{BB962C8B-B14F-4D97-AF65-F5344CB8AC3E}">
        <p14:creationId xmlns:p14="http://schemas.microsoft.com/office/powerpoint/2010/main" val="185969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2000"/>
                                        <p:tgtEl>
                                          <p:spTgt spid="51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heel(1)">
                                      <p:cBhvr>
                                        <p:cTn id="10" dur="2000"/>
                                        <p:tgtEl>
                                          <p:spTgt spid="28"/>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heel(1)">
                                      <p:cBhvr>
                                        <p:cTn id="13" dur="2000"/>
                                        <p:tgtEl>
                                          <p:spTgt spid="2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heel(1)">
                                      <p:cBhvr>
                                        <p:cTn id="16"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3075" y="4361"/>
            <a:ext cx="766286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cs typeface="Arial"/>
                <a:sym typeface="Arial"/>
              </a:rPr>
              <a:t>Giải ô chữ </a:t>
            </a:r>
            <a:r>
              <a:rPr kumimoji="0" lang="en-US" sz="2800" b="1" i="1" u="none" strike="noStrike" kern="0" cap="none" spc="0" normalizeH="0" baseline="0" noProof="0">
                <a:ln>
                  <a:noFill/>
                </a:ln>
                <a:solidFill>
                  <a:srgbClr val="000000"/>
                </a:solidFill>
                <a:effectLst/>
                <a:uLnTx/>
                <a:uFillTx/>
                <a:latin typeface="Arial"/>
                <a:cs typeface="Arial"/>
                <a:sym typeface="Arial"/>
              </a:rPr>
              <a:t>Đi tìm nhân vật</a:t>
            </a:r>
            <a:r>
              <a:rPr kumimoji="0" lang="en-US" sz="2800" b="1" i="0" u="none" strike="noStrike" kern="0" cap="none" spc="0" normalizeH="0" baseline="0" noProof="0">
                <a:ln>
                  <a:noFill/>
                </a:ln>
                <a:solidFill>
                  <a:srgbClr val="000000"/>
                </a:solidFill>
                <a:effectLst/>
                <a:uLnTx/>
                <a:uFillTx/>
                <a:latin typeface="Arial"/>
                <a:cs typeface="Arial"/>
                <a:sym typeface="Arial"/>
              </a:rPr>
              <a:t> </a:t>
            </a:r>
          </a:p>
        </p:txBody>
      </p:sp>
      <p:sp>
        <p:nvSpPr>
          <p:cNvPr id="4" name="Oval 3"/>
          <p:cNvSpPr/>
          <p:nvPr/>
        </p:nvSpPr>
        <p:spPr>
          <a:xfrm>
            <a:off x="62135" y="-1"/>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9</a:t>
            </a:r>
          </a:p>
        </p:txBody>
      </p:sp>
      <p:grpSp>
        <p:nvGrpSpPr>
          <p:cNvPr id="2" name="Group 1"/>
          <p:cNvGrpSpPr/>
          <p:nvPr/>
        </p:nvGrpSpPr>
        <p:grpSpPr>
          <a:xfrm>
            <a:off x="775340" y="527581"/>
            <a:ext cx="6161127" cy="1795748"/>
            <a:chOff x="559162" y="2633031"/>
            <a:chExt cx="6161127" cy="1795748"/>
          </a:xfrm>
        </p:grpSpPr>
        <p:sp>
          <p:nvSpPr>
            <p:cNvPr id="5" name="Rectangle 4"/>
            <p:cNvSpPr/>
            <p:nvPr/>
          </p:nvSpPr>
          <p:spPr>
            <a:xfrm>
              <a:off x="1035586"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p:cNvSpPr/>
            <p:nvPr/>
          </p:nvSpPr>
          <p:spPr>
            <a:xfrm>
              <a:off x="1751683"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11"/>
            <p:cNvSpPr/>
            <p:nvPr/>
          </p:nvSpPr>
          <p:spPr>
            <a:xfrm>
              <a:off x="2478795"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p:cNvSpPr/>
            <p:nvPr/>
          </p:nvSpPr>
          <p:spPr>
            <a:xfrm>
              <a:off x="3194892"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ectangle 13"/>
            <p:cNvSpPr/>
            <p:nvPr/>
          </p:nvSpPr>
          <p:spPr>
            <a:xfrm>
              <a:off x="3910987" y="2633031"/>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ectangle 14"/>
            <p:cNvSpPr/>
            <p:nvPr/>
          </p:nvSpPr>
          <p:spPr>
            <a:xfrm>
              <a:off x="4627084"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ectangle 15"/>
            <p:cNvSpPr/>
            <p:nvPr/>
          </p:nvSpPr>
          <p:spPr>
            <a:xfrm>
              <a:off x="5343179"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Rectangle 16"/>
            <p:cNvSpPr/>
            <p:nvPr/>
          </p:nvSpPr>
          <p:spPr>
            <a:xfrm>
              <a:off x="2478795" y="324997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Rectangle 17"/>
            <p:cNvSpPr/>
            <p:nvPr/>
          </p:nvSpPr>
          <p:spPr>
            <a:xfrm>
              <a:off x="3194892" y="324997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ectangle 18"/>
            <p:cNvSpPr/>
            <p:nvPr/>
          </p:nvSpPr>
          <p:spPr>
            <a:xfrm>
              <a:off x="3910987" y="3249975"/>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angle 19"/>
            <p:cNvSpPr/>
            <p:nvPr/>
          </p:nvSpPr>
          <p:spPr>
            <a:xfrm>
              <a:off x="3910987" y="3877935"/>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ectangle 20"/>
            <p:cNvSpPr/>
            <p:nvPr/>
          </p:nvSpPr>
          <p:spPr>
            <a:xfrm>
              <a:off x="4627084" y="387793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Rectangle 21"/>
            <p:cNvSpPr/>
            <p:nvPr/>
          </p:nvSpPr>
          <p:spPr>
            <a:xfrm>
              <a:off x="5343179"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Rectangle 22"/>
            <p:cNvSpPr/>
            <p:nvPr/>
          </p:nvSpPr>
          <p:spPr>
            <a:xfrm>
              <a:off x="6059277"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p:cNvSpPr txBox="1"/>
            <p:nvPr/>
          </p:nvSpPr>
          <p:spPr>
            <a:xfrm>
              <a:off x="559162" y="2660655"/>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Arial"/>
                  <a:cs typeface="Arial"/>
                  <a:sym typeface="Arial"/>
                </a:rPr>
                <a:t>1</a:t>
              </a:r>
            </a:p>
          </p:txBody>
        </p:sp>
        <p:sp>
          <p:nvSpPr>
            <p:cNvPr id="25" name="TextBox 24"/>
            <p:cNvSpPr txBox="1"/>
            <p:nvPr/>
          </p:nvSpPr>
          <p:spPr>
            <a:xfrm>
              <a:off x="1889668" y="3249975"/>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Arial"/>
                  <a:cs typeface="Arial"/>
                  <a:sym typeface="Arial"/>
                </a:rPr>
                <a:t>2</a:t>
              </a:r>
            </a:p>
          </p:txBody>
        </p:sp>
        <p:sp>
          <p:nvSpPr>
            <p:cNvPr id="26" name="TextBox 25"/>
            <p:cNvSpPr txBox="1"/>
            <p:nvPr/>
          </p:nvSpPr>
          <p:spPr>
            <a:xfrm>
              <a:off x="3194892" y="3905559"/>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Arial"/>
                  <a:cs typeface="Arial"/>
                  <a:sym typeface="Arial"/>
                </a:rPr>
                <a:t>3</a:t>
              </a:r>
            </a:p>
          </p:txBody>
        </p:sp>
      </p:grpSp>
      <p:sp>
        <p:nvSpPr>
          <p:cNvPr id="7" name="TextBox 6"/>
          <p:cNvSpPr txBox="1"/>
          <p:nvPr/>
        </p:nvSpPr>
        <p:spPr>
          <a:xfrm>
            <a:off x="1582270" y="2533880"/>
            <a:ext cx="4011355" cy="22467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Trông xa tưởng là mèo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Lại gần hoá ra chim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Ban ngày ngủ lim dim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Đêm đêm đi lùng chuột.</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(Là con gì?)</a:t>
            </a:r>
          </a:p>
        </p:txBody>
      </p:sp>
      <p:sp>
        <p:nvSpPr>
          <p:cNvPr id="27" name="TextBox 26"/>
          <p:cNvSpPr txBox="1"/>
          <p:nvPr/>
        </p:nvSpPr>
        <p:spPr>
          <a:xfrm>
            <a:off x="1068605" y="2533880"/>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Arial"/>
                <a:cs typeface="Arial"/>
                <a:sym typeface="Arial"/>
              </a:rPr>
              <a:t>3</a:t>
            </a:r>
          </a:p>
        </p:txBody>
      </p:sp>
      <p:sp>
        <p:nvSpPr>
          <p:cNvPr id="28" name="TextBox 27"/>
          <p:cNvSpPr txBox="1"/>
          <p:nvPr/>
        </p:nvSpPr>
        <p:spPr>
          <a:xfrm>
            <a:off x="4186734" y="1639570"/>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2060"/>
                </a:solidFill>
                <a:effectLst/>
                <a:uLnTx/>
                <a:uFillTx/>
                <a:latin typeface="Arial"/>
                <a:cs typeface="Arial"/>
                <a:sym typeface="Arial"/>
              </a:rPr>
              <a:t>c</a:t>
            </a:r>
          </a:p>
        </p:txBody>
      </p:sp>
      <p:sp>
        <p:nvSpPr>
          <p:cNvPr id="29" name="TextBox 28"/>
          <p:cNvSpPr txBox="1"/>
          <p:nvPr/>
        </p:nvSpPr>
        <p:spPr>
          <a:xfrm>
            <a:off x="4952246" y="1642271"/>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2060"/>
                </a:solidFill>
                <a:effectLst/>
                <a:uLnTx/>
                <a:uFillTx/>
                <a:latin typeface="Arial"/>
                <a:cs typeface="Arial"/>
                <a:sym typeface="Arial"/>
              </a:rPr>
              <a:t>ú</a:t>
            </a:r>
          </a:p>
        </p:txBody>
      </p:sp>
      <p:sp>
        <p:nvSpPr>
          <p:cNvPr id="30" name="TextBox 29"/>
          <p:cNvSpPr txBox="1"/>
          <p:nvPr/>
        </p:nvSpPr>
        <p:spPr>
          <a:xfrm>
            <a:off x="5654866" y="1619665"/>
            <a:ext cx="61266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m</a:t>
            </a:r>
          </a:p>
        </p:txBody>
      </p:sp>
      <p:sp>
        <p:nvSpPr>
          <p:cNvPr id="31" name="TextBox 30"/>
          <p:cNvSpPr txBox="1"/>
          <p:nvPr/>
        </p:nvSpPr>
        <p:spPr>
          <a:xfrm>
            <a:off x="6370961" y="1615442"/>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è</a:t>
            </a:r>
          </a:p>
        </p:txBody>
      </p:sp>
      <p:sp>
        <p:nvSpPr>
          <p:cNvPr id="32" name="Rectangle 31"/>
          <p:cNvSpPr/>
          <p:nvPr/>
        </p:nvSpPr>
        <p:spPr>
          <a:xfrm>
            <a:off x="7017742" y="1772484"/>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p:cNvSpPr txBox="1"/>
          <p:nvPr/>
        </p:nvSpPr>
        <p:spPr>
          <a:xfrm>
            <a:off x="7113248" y="1615442"/>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o</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9655" y="2442906"/>
            <a:ext cx="2697185" cy="2428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61043" y="997675"/>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c</a:t>
            </a:r>
          </a:p>
        </p:txBody>
      </p:sp>
      <p:sp>
        <p:nvSpPr>
          <p:cNvPr id="35" name="TextBox 34"/>
          <p:cNvSpPr txBox="1"/>
          <p:nvPr/>
        </p:nvSpPr>
        <p:spPr>
          <a:xfrm>
            <a:off x="3506576" y="987482"/>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h</a:t>
            </a:r>
          </a:p>
        </p:txBody>
      </p:sp>
      <p:sp>
        <p:nvSpPr>
          <p:cNvPr id="36" name="TextBox 35"/>
          <p:cNvSpPr txBox="1"/>
          <p:nvPr/>
        </p:nvSpPr>
        <p:spPr>
          <a:xfrm>
            <a:off x="4178089" y="1003927"/>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ó</a:t>
            </a:r>
          </a:p>
        </p:txBody>
      </p:sp>
      <p:sp>
        <p:nvSpPr>
          <p:cNvPr id="37" name="TextBox 36"/>
          <p:cNvSpPr txBox="1"/>
          <p:nvPr/>
        </p:nvSpPr>
        <p:spPr>
          <a:xfrm>
            <a:off x="1306612" y="436641"/>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c</a:t>
            </a:r>
          </a:p>
        </p:txBody>
      </p:sp>
      <p:sp>
        <p:nvSpPr>
          <p:cNvPr id="38" name="TextBox 37"/>
          <p:cNvSpPr txBox="1"/>
          <p:nvPr/>
        </p:nvSpPr>
        <p:spPr>
          <a:xfrm>
            <a:off x="2052145" y="426448"/>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h</a:t>
            </a:r>
          </a:p>
        </p:txBody>
      </p:sp>
      <p:sp>
        <p:nvSpPr>
          <p:cNvPr id="39" name="TextBox 38"/>
          <p:cNvSpPr txBox="1"/>
          <p:nvPr/>
        </p:nvSpPr>
        <p:spPr>
          <a:xfrm>
            <a:off x="2876239" y="436639"/>
            <a:ext cx="29848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i</a:t>
            </a:r>
          </a:p>
        </p:txBody>
      </p:sp>
      <p:sp>
        <p:nvSpPr>
          <p:cNvPr id="40" name="TextBox 39"/>
          <p:cNvSpPr txBox="1"/>
          <p:nvPr/>
        </p:nvSpPr>
        <p:spPr>
          <a:xfrm>
            <a:off x="3459414" y="414203"/>
            <a:ext cx="61266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m</a:t>
            </a:r>
          </a:p>
        </p:txBody>
      </p:sp>
      <p:sp>
        <p:nvSpPr>
          <p:cNvPr id="41" name="TextBox 40"/>
          <p:cNvSpPr txBox="1"/>
          <p:nvPr/>
        </p:nvSpPr>
        <p:spPr>
          <a:xfrm>
            <a:off x="4224926" y="401664"/>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s</a:t>
            </a:r>
          </a:p>
        </p:txBody>
      </p:sp>
      <p:sp>
        <p:nvSpPr>
          <p:cNvPr id="42" name="TextBox 41"/>
          <p:cNvSpPr txBox="1"/>
          <p:nvPr/>
        </p:nvSpPr>
        <p:spPr>
          <a:xfrm>
            <a:off x="4927546" y="409538"/>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â</a:t>
            </a:r>
          </a:p>
        </p:txBody>
      </p:sp>
      <p:sp>
        <p:nvSpPr>
          <p:cNvPr id="43" name="TextBox 42"/>
          <p:cNvSpPr txBox="1"/>
          <p:nvPr/>
        </p:nvSpPr>
        <p:spPr>
          <a:xfrm>
            <a:off x="5643641" y="420555"/>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u</a:t>
            </a:r>
          </a:p>
        </p:txBody>
      </p:sp>
    </p:spTree>
    <p:extLst>
      <p:ext uri="{BB962C8B-B14F-4D97-AF65-F5344CB8AC3E}">
        <p14:creationId xmlns:p14="http://schemas.microsoft.com/office/powerpoint/2010/main" val="213427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heel(1)">
                                      <p:cBhvr>
                                        <p:cTn id="7" dur="2000"/>
                                        <p:tgtEl>
                                          <p:spTgt spid="307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heel(1)">
                                      <p:cBhvr>
                                        <p:cTn id="10" dur="2000"/>
                                        <p:tgtEl>
                                          <p:spTgt spid="28"/>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heel(1)">
                                      <p:cBhvr>
                                        <p:cTn id="13" dur="2000"/>
                                        <p:tgtEl>
                                          <p:spTgt spid="29"/>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heel(1)">
                                      <p:cBhvr>
                                        <p:cTn id="16" dur="2000"/>
                                        <p:tgtEl>
                                          <p:spTgt spid="30"/>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heel(1)">
                                      <p:cBhvr>
                                        <p:cTn id="19" dur="2000"/>
                                        <p:tgtEl>
                                          <p:spTgt spid="31"/>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heel(1)">
                                      <p:cBhvr>
                                        <p:cTn id="2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3075" y="4361"/>
            <a:ext cx="766286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cs typeface="Arial"/>
                <a:sym typeface="Arial"/>
              </a:rPr>
              <a:t>Giải ô chữ </a:t>
            </a:r>
            <a:r>
              <a:rPr kumimoji="0" lang="en-US" sz="2800" b="1" i="1" u="none" strike="noStrike" kern="0" cap="none" spc="0" normalizeH="0" baseline="0" noProof="0">
                <a:ln>
                  <a:noFill/>
                </a:ln>
                <a:solidFill>
                  <a:srgbClr val="000000"/>
                </a:solidFill>
                <a:effectLst/>
                <a:uLnTx/>
                <a:uFillTx/>
                <a:latin typeface="Arial"/>
                <a:cs typeface="Arial"/>
                <a:sym typeface="Arial"/>
              </a:rPr>
              <a:t>Đi tìm nhân vật</a:t>
            </a:r>
            <a:r>
              <a:rPr kumimoji="0" lang="en-US" sz="2800" b="1" i="0" u="none" strike="noStrike" kern="0" cap="none" spc="0" normalizeH="0" baseline="0" noProof="0">
                <a:ln>
                  <a:noFill/>
                </a:ln>
                <a:solidFill>
                  <a:srgbClr val="000000"/>
                </a:solidFill>
                <a:effectLst/>
                <a:uLnTx/>
                <a:uFillTx/>
                <a:latin typeface="Arial"/>
                <a:cs typeface="Arial"/>
                <a:sym typeface="Arial"/>
              </a:rPr>
              <a:t> </a:t>
            </a:r>
          </a:p>
        </p:txBody>
      </p:sp>
      <p:sp>
        <p:nvSpPr>
          <p:cNvPr id="4" name="Oval 3"/>
          <p:cNvSpPr/>
          <p:nvPr/>
        </p:nvSpPr>
        <p:spPr>
          <a:xfrm>
            <a:off x="62135" y="-1"/>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9</a:t>
            </a:r>
          </a:p>
        </p:txBody>
      </p:sp>
      <p:grpSp>
        <p:nvGrpSpPr>
          <p:cNvPr id="2" name="Group 1"/>
          <p:cNvGrpSpPr/>
          <p:nvPr/>
        </p:nvGrpSpPr>
        <p:grpSpPr>
          <a:xfrm>
            <a:off x="775340" y="527581"/>
            <a:ext cx="6161127" cy="1795748"/>
            <a:chOff x="559162" y="2633031"/>
            <a:chExt cx="6161127" cy="1795748"/>
          </a:xfrm>
        </p:grpSpPr>
        <p:sp>
          <p:nvSpPr>
            <p:cNvPr id="5" name="Rectangle 4"/>
            <p:cNvSpPr/>
            <p:nvPr/>
          </p:nvSpPr>
          <p:spPr>
            <a:xfrm>
              <a:off x="1035586"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p:cNvSpPr/>
            <p:nvPr/>
          </p:nvSpPr>
          <p:spPr>
            <a:xfrm>
              <a:off x="1751683"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11"/>
            <p:cNvSpPr/>
            <p:nvPr/>
          </p:nvSpPr>
          <p:spPr>
            <a:xfrm>
              <a:off x="2478795"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p:cNvSpPr/>
            <p:nvPr/>
          </p:nvSpPr>
          <p:spPr>
            <a:xfrm>
              <a:off x="3194892"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ectangle 13"/>
            <p:cNvSpPr/>
            <p:nvPr/>
          </p:nvSpPr>
          <p:spPr>
            <a:xfrm>
              <a:off x="3910987" y="2633031"/>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ectangle 14"/>
            <p:cNvSpPr/>
            <p:nvPr/>
          </p:nvSpPr>
          <p:spPr>
            <a:xfrm>
              <a:off x="4627084"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ectangle 15"/>
            <p:cNvSpPr/>
            <p:nvPr/>
          </p:nvSpPr>
          <p:spPr>
            <a:xfrm>
              <a:off x="5343179"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Rectangle 16"/>
            <p:cNvSpPr/>
            <p:nvPr/>
          </p:nvSpPr>
          <p:spPr>
            <a:xfrm>
              <a:off x="2478795" y="324997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Rectangle 17"/>
            <p:cNvSpPr/>
            <p:nvPr/>
          </p:nvSpPr>
          <p:spPr>
            <a:xfrm>
              <a:off x="3194892" y="324997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ectangle 18"/>
            <p:cNvSpPr/>
            <p:nvPr/>
          </p:nvSpPr>
          <p:spPr>
            <a:xfrm>
              <a:off x="3910987" y="3249975"/>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angle 19"/>
            <p:cNvSpPr/>
            <p:nvPr/>
          </p:nvSpPr>
          <p:spPr>
            <a:xfrm>
              <a:off x="3910987" y="3877935"/>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ectangle 20"/>
            <p:cNvSpPr/>
            <p:nvPr/>
          </p:nvSpPr>
          <p:spPr>
            <a:xfrm>
              <a:off x="4627084" y="387793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Rectangle 21"/>
            <p:cNvSpPr/>
            <p:nvPr/>
          </p:nvSpPr>
          <p:spPr>
            <a:xfrm>
              <a:off x="5343179"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Rectangle 22"/>
            <p:cNvSpPr/>
            <p:nvPr/>
          </p:nvSpPr>
          <p:spPr>
            <a:xfrm>
              <a:off x="6059277"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p:cNvSpPr txBox="1"/>
            <p:nvPr/>
          </p:nvSpPr>
          <p:spPr>
            <a:xfrm>
              <a:off x="559162" y="2660655"/>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Arial"/>
                  <a:cs typeface="Arial"/>
                  <a:sym typeface="Arial"/>
                </a:rPr>
                <a:t>1</a:t>
              </a:r>
            </a:p>
          </p:txBody>
        </p:sp>
        <p:sp>
          <p:nvSpPr>
            <p:cNvPr id="25" name="TextBox 24"/>
            <p:cNvSpPr txBox="1"/>
            <p:nvPr/>
          </p:nvSpPr>
          <p:spPr>
            <a:xfrm>
              <a:off x="1889668" y="3249975"/>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Arial"/>
                  <a:cs typeface="Arial"/>
                  <a:sym typeface="Arial"/>
                </a:rPr>
                <a:t>2</a:t>
              </a:r>
            </a:p>
          </p:txBody>
        </p:sp>
        <p:sp>
          <p:nvSpPr>
            <p:cNvPr id="26" name="TextBox 25"/>
            <p:cNvSpPr txBox="1"/>
            <p:nvPr/>
          </p:nvSpPr>
          <p:spPr>
            <a:xfrm>
              <a:off x="3194892" y="3905559"/>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Arial"/>
                  <a:cs typeface="Arial"/>
                  <a:sym typeface="Arial"/>
                </a:rPr>
                <a:t>3</a:t>
              </a:r>
            </a:p>
          </p:txBody>
        </p:sp>
      </p:grpSp>
      <p:sp>
        <p:nvSpPr>
          <p:cNvPr id="28" name="TextBox 27"/>
          <p:cNvSpPr txBox="1"/>
          <p:nvPr/>
        </p:nvSpPr>
        <p:spPr>
          <a:xfrm>
            <a:off x="4186734" y="1609090"/>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c</a:t>
            </a:r>
          </a:p>
        </p:txBody>
      </p:sp>
      <p:sp>
        <p:nvSpPr>
          <p:cNvPr id="29" name="TextBox 28"/>
          <p:cNvSpPr txBox="1"/>
          <p:nvPr/>
        </p:nvSpPr>
        <p:spPr>
          <a:xfrm>
            <a:off x="4952246" y="1596551"/>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ú</a:t>
            </a:r>
          </a:p>
        </p:txBody>
      </p:sp>
      <p:sp>
        <p:nvSpPr>
          <p:cNvPr id="30" name="TextBox 29"/>
          <p:cNvSpPr txBox="1"/>
          <p:nvPr/>
        </p:nvSpPr>
        <p:spPr>
          <a:xfrm>
            <a:off x="5654866" y="1604425"/>
            <a:ext cx="61266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m</a:t>
            </a:r>
          </a:p>
        </p:txBody>
      </p:sp>
      <p:sp>
        <p:nvSpPr>
          <p:cNvPr id="31" name="TextBox 30"/>
          <p:cNvSpPr txBox="1"/>
          <p:nvPr/>
        </p:nvSpPr>
        <p:spPr>
          <a:xfrm>
            <a:off x="6370961" y="1615442"/>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è</a:t>
            </a:r>
          </a:p>
        </p:txBody>
      </p:sp>
      <p:sp>
        <p:nvSpPr>
          <p:cNvPr id="32" name="Rectangle 31"/>
          <p:cNvSpPr/>
          <p:nvPr/>
        </p:nvSpPr>
        <p:spPr>
          <a:xfrm>
            <a:off x="7017742" y="1772484"/>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p:cNvSpPr txBox="1"/>
          <p:nvPr/>
        </p:nvSpPr>
        <p:spPr>
          <a:xfrm>
            <a:off x="7113248" y="1615442"/>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o</a:t>
            </a:r>
          </a:p>
        </p:txBody>
      </p:sp>
      <p:sp>
        <p:nvSpPr>
          <p:cNvPr id="34" name="TextBox 33"/>
          <p:cNvSpPr txBox="1"/>
          <p:nvPr/>
        </p:nvSpPr>
        <p:spPr>
          <a:xfrm>
            <a:off x="2761043" y="997675"/>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c</a:t>
            </a:r>
          </a:p>
        </p:txBody>
      </p:sp>
      <p:sp>
        <p:nvSpPr>
          <p:cNvPr id="35" name="TextBox 34"/>
          <p:cNvSpPr txBox="1"/>
          <p:nvPr/>
        </p:nvSpPr>
        <p:spPr>
          <a:xfrm>
            <a:off x="3506576" y="987482"/>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h</a:t>
            </a:r>
          </a:p>
        </p:txBody>
      </p:sp>
      <p:sp>
        <p:nvSpPr>
          <p:cNvPr id="36" name="TextBox 35"/>
          <p:cNvSpPr txBox="1"/>
          <p:nvPr/>
        </p:nvSpPr>
        <p:spPr>
          <a:xfrm>
            <a:off x="4178089" y="1003927"/>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ó</a:t>
            </a:r>
          </a:p>
        </p:txBody>
      </p:sp>
      <p:sp>
        <p:nvSpPr>
          <p:cNvPr id="37" name="TextBox 36"/>
          <p:cNvSpPr txBox="1"/>
          <p:nvPr/>
        </p:nvSpPr>
        <p:spPr>
          <a:xfrm>
            <a:off x="1306612" y="436641"/>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c</a:t>
            </a:r>
          </a:p>
        </p:txBody>
      </p:sp>
      <p:sp>
        <p:nvSpPr>
          <p:cNvPr id="38" name="TextBox 37"/>
          <p:cNvSpPr txBox="1"/>
          <p:nvPr/>
        </p:nvSpPr>
        <p:spPr>
          <a:xfrm>
            <a:off x="2052145" y="426448"/>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h</a:t>
            </a:r>
          </a:p>
        </p:txBody>
      </p:sp>
      <p:sp>
        <p:nvSpPr>
          <p:cNvPr id="39" name="TextBox 38"/>
          <p:cNvSpPr txBox="1"/>
          <p:nvPr/>
        </p:nvSpPr>
        <p:spPr>
          <a:xfrm>
            <a:off x="2876239" y="436639"/>
            <a:ext cx="29848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i</a:t>
            </a:r>
          </a:p>
        </p:txBody>
      </p:sp>
      <p:sp>
        <p:nvSpPr>
          <p:cNvPr id="40" name="TextBox 39"/>
          <p:cNvSpPr txBox="1"/>
          <p:nvPr/>
        </p:nvSpPr>
        <p:spPr>
          <a:xfrm>
            <a:off x="3459414" y="414203"/>
            <a:ext cx="61266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m</a:t>
            </a:r>
          </a:p>
        </p:txBody>
      </p:sp>
      <p:sp>
        <p:nvSpPr>
          <p:cNvPr id="41" name="TextBox 40"/>
          <p:cNvSpPr txBox="1"/>
          <p:nvPr/>
        </p:nvSpPr>
        <p:spPr>
          <a:xfrm>
            <a:off x="4224926" y="401664"/>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s</a:t>
            </a:r>
          </a:p>
        </p:txBody>
      </p:sp>
      <p:sp>
        <p:nvSpPr>
          <p:cNvPr id="42" name="TextBox 41"/>
          <p:cNvSpPr txBox="1"/>
          <p:nvPr/>
        </p:nvSpPr>
        <p:spPr>
          <a:xfrm>
            <a:off x="4927546" y="409538"/>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â</a:t>
            </a:r>
          </a:p>
        </p:txBody>
      </p:sp>
      <p:sp>
        <p:nvSpPr>
          <p:cNvPr id="43" name="TextBox 42"/>
          <p:cNvSpPr txBox="1"/>
          <p:nvPr/>
        </p:nvSpPr>
        <p:spPr>
          <a:xfrm>
            <a:off x="5643641" y="420555"/>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2060"/>
                </a:solidFill>
                <a:effectLst/>
                <a:uLnTx/>
                <a:uFillTx/>
                <a:latin typeface="Arial"/>
                <a:cs typeface="Arial"/>
                <a:sym typeface="Arial"/>
              </a:rPr>
              <a:t>u</a:t>
            </a:r>
          </a:p>
        </p:txBody>
      </p:sp>
      <p:pic>
        <p:nvPicPr>
          <p:cNvPr id="4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5118" b="21980"/>
          <a:stretch/>
        </p:blipFill>
        <p:spPr bwMode="auto">
          <a:xfrm>
            <a:off x="855432" y="2323329"/>
            <a:ext cx="2940680" cy="1484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603591" y="3547432"/>
            <a:ext cx="9797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0000"/>
                </a:solidFill>
                <a:effectLst/>
                <a:uLnTx/>
                <a:uFillTx/>
                <a:latin typeface="Arial"/>
                <a:cs typeface="Arial"/>
                <a:sym typeface="Arial"/>
              </a:rPr>
              <a:t>Sóc</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183" y="2316976"/>
            <a:ext cx="374332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169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arn(inVertical)">
                                      <p:cBhvr>
                                        <p:cTn id="1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âu hỏi của só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498"/>
          </a:xfrm>
          <a:prstGeom prst="rect">
            <a:avLst/>
          </a:prstGeom>
        </p:spPr>
      </p:pic>
    </p:spTree>
    <p:extLst>
      <p:ext uri="{BB962C8B-B14F-4D97-AF65-F5344CB8AC3E}">
        <p14:creationId xmlns:p14="http://schemas.microsoft.com/office/powerpoint/2010/main" val="7663618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97564" y="0"/>
            <a:ext cx="2664512"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F0000"/>
                </a:solidFill>
                <a:effectLst/>
                <a:uLnTx/>
                <a:uFillTx/>
                <a:latin typeface="Arial"/>
                <a:cs typeface="Arial"/>
                <a:sym typeface="Arial"/>
              </a:rPr>
              <a:t>Câu hỏi của sói</a:t>
            </a:r>
          </a:p>
        </p:txBody>
      </p:sp>
      <p:sp>
        <p:nvSpPr>
          <p:cNvPr id="3" name="TextBox 2"/>
          <p:cNvSpPr txBox="1"/>
          <p:nvPr/>
        </p:nvSpPr>
        <p:spPr>
          <a:xfrm>
            <a:off x="285116" y="427239"/>
            <a:ext cx="8570649" cy="4939814"/>
          </a:xfrm>
          <a:prstGeom prst="rect">
            <a:avLst/>
          </a:prstGeom>
          <a:noFill/>
        </p:spPr>
        <p:txBody>
          <a:bodyPr wrap="square" rtlCol="0">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Một</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chú</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sóc</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đang</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chuyền</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trên</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cành</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cây</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bỗng</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trượt</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chân</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rơi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trúng</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đầu</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lão</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sói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đang</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ngái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ngủ</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Sói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chồm</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dậy</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túm</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lấy</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sóc</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Sóc</a:t>
            </a:r>
            <a:r>
              <a:rPr kumimoji="0" lang="en-US" sz="2100" b="0" i="0" u="none" strike="noStrike" kern="0" cap="none" spc="0" normalizeH="0" baseline="0" noProof="0" dirty="0">
                <a:ln>
                  <a:noFill/>
                </a:ln>
                <a:solidFill>
                  <a:srgbClr val="000000"/>
                </a:solidFill>
                <a:effectLst/>
                <a:uLnTx/>
                <a:uFillTx/>
                <a:latin typeface="Arial"/>
                <a:cs typeface="Arial"/>
                <a:sym typeface="Arial"/>
              </a:rPr>
              <a:t> van </a:t>
            </a:r>
            <a:r>
              <a:rPr kumimoji="0" lang="en-US" sz="2100" b="0" i="0" u="none" strike="noStrike" kern="0" cap="none" spc="0" normalizeH="0" baseline="0" noProof="0" dirty="0" err="1">
                <a:ln>
                  <a:noFill/>
                </a:ln>
                <a:solidFill>
                  <a:srgbClr val="000000"/>
                </a:solidFill>
                <a:effectLst/>
                <a:uLnTx/>
                <a:uFillTx/>
                <a:latin typeface="Arial"/>
                <a:cs typeface="Arial"/>
                <a:sym typeface="Arial"/>
              </a:rPr>
              <a:t>nài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1"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a:ln>
                  <a:noFill/>
                </a:ln>
                <a:solidFill>
                  <a:srgbClr val="000000"/>
                </a:solidFill>
                <a:effectLst/>
                <a:uLnTx/>
                <a:uFillTx/>
                <a:latin typeface="Arial"/>
                <a:cs typeface="Arial"/>
                <a:sym typeface="Arial"/>
              </a:rPr>
              <a:t>- Xin </a:t>
            </a:r>
            <a:r>
              <a:rPr kumimoji="0" lang="en-US" sz="2100" b="0" i="0" u="none" strike="noStrike" kern="0" cap="none" spc="0" normalizeH="0" baseline="0" noProof="0" dirty="0" err="1">
                <a:ln>
                  <a:noFill/>
                </a:ln>
                <a:solidFill>
                  <a:srgbClr val="000000"/>
                </a:solidFill>
                <a:effectLst/>
                <a:uLnTx/>
                <a:uFillTx/>
                <a:latin typeface="Arial"/>
                <a:cs typeface="Arial"/>
                <a:sym typeface="Arial"/>
              </a:rPr>
              <a:t>hãy</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thả</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tôi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ra</a:t>
            </a:r>
            <a:r>
              <a:rPr kumimoji="0" lang="en-US" sz="2100" b="0" i="0" u="none" strike="noStrike" kern="0" cap="none" spc="0" normalizeH="0" baseline="0" noProof="0" dirty="0">
                <a:ln>
                  <a:noFill/>
                </a:ln>
                <a:solidFill>
                  <a:srgbClr val="000000"/>
                </a:solidFill>
                <a:effectLst/>
                <a:uLnTx/>
                <a:uFillTx/>
                <a:latin typeface="Arial"/>
                <a:cs typeface="Arial"/>
                <a:sym typeface="Arial"/>
              </a:rPr>
              <a:t>!</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Sói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nói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000000"/>
                </a:solidFill>
                <a:effectLst/>
                <a:uLnTx/>
                <a:uFillTx/>
                <a:latin typeface="Arial"/>
                <a:cs typeface="Arial"/>
                <a:sym typeface="Arial"/>
              </a:rPr>
              <a:t>    - </a:t>
            </a:r>
            <a:r>
              <a:rPr kumimoji="0" lang="en-US" sz="2100" b="0" i="0" u="none" strike="noStrike" kern="0" cap="none" spc="0" normalizeH="0" baseline="0" noProof="0" dirty="0" err="1">
                <a:ln>
                  <a:noFill/>
                </a:ln>
                <a:solidFill>
                  <a:srgbClr val="000000"/>
                </a:solidFill>
                <a:effectLst/>
                <a:uLnTx/>
                <a:uFillTx/>
                <a:latin typeface="Arial"/>
                <a:cs typeface="Arial"/>
                <a:sym typeface="Arial"/>
              </a:rPr>
              <a:t>Được</a:t>
            </a:r>
            <a:r>
              <a:rPr kumimoji="0" lang="en-US" sz="2100" b="0" i="0" u="none" strike="noStrike" kern="0" cap="none" spc="0" normalizeH="0" baseline="0" noProof="0" dirty="0">
                <a:ln>
                  <a:noFill/>
                </a:ln>
                <a:solidFill>
                  <a:srgbClr val="000000"/>
                </a:solidFill>
                <a:effectLst/>
                <a:uLnTx/>
                <a:uFillTx/>
                <a:latin typeface="Arial"/>
                <a:cs typeface="Arial"/>
                <a:sym typeface="Arial"/>
              </a:rPr>
              <a:t>, ta </a:t>
            </a:r>
            <a:r>
              <a:rPr kumimoji="0" lang="en-US" sz="2100" b="0" i="0" u="none" strike="noStrike" kern="0" cap="none" spc="0" normalizeH="0" baseline="0" noProof="0" dirty="0" err="1">
                <a:ln>
                  <a:noFill/>
                </a:ln>
                <a:solidFill>
                  <a:srgbClr val="000000"/>
                </a:solidFill>
                <a:effectLst/>
                <a:uLnTx/>
                <a:uFillTx/>
                <a:latin typeface="Arial"/>
                <a:cs typeface="Arial"/>
                <a:sym typeface="Arial"/>
              </a:rPr>
              <a:t>sẽ</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thả</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những</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ngươi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hãy</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nói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cho</a:t>
            </a:r>
            <a:r>
              <a:rPr kumimoji="0" lang="en-US" sz="2100" b="0" i="0" u="none" strike="noStrike" kern="0" cap="none" spc="0" normalizeH="0" baseline="0" noProof="0" dirty="0">
                <a:ln>
                  <a:noFill/>
                </a:ln>
                <a:solidFill>
                  <a:srgbClr val="000000"/>
                </a:solidFill>
                <a:effectLst/>
                <a:uLnTx/>
                <a:uFillTx/>
                <a:latin typeface="Arial"/>
                <a:cs typeface="Arial"/>
                <a:sym typeface="Arial"/>
              </a:rPr>
              <a:t> ta </a:t>
            </a:r>
            <a:r>
              <a:rPr kumimoji="0" lang="en-US" sz="2100" b="0" i="0" u="none" strike="noStrike" kern="0" cap="none" spc="0" normalizeH="0" baseline="0" noProof="0" dirty="0" err="1">
                <a:ln>
                  <a:noFill/>
                </a:ln>
                <a:solidFill>
                  <a:srgbClr val="000000"/>
                </a:solidFill>
                <a:effectLst/>
                <a:uLnTx/>
                <a:uFillTx/>
                <a:latin typeface="Arial"/>
                <a:cs typeface="Arial"/>
                <a:sym typeface="Arial"/>
              </a:rPr>
              <a:t>biết</a:t>
            </a:r>
            <a:r>
              <a:rPr kumimoji="0" lang="en-US" sz="2100" b="0" i="0" u="none" strike="noStrike" kern="0" cap="none" spc="0" normalizeH="0" baseline="0" noProof="0" dirty="0">
                <a:ln>
                  <a:noFill/>
                </a:ln>
                <a:solidFill>
                  <a:srgbClr val="000000"/>
                </a:solidFill>
                <a:effectLst/>
                <a:uLnTx/>
                <a:uFillTx/>
                <a:latin typeface="Arial"/>
                <a:cs typeface="Arial"/>
                <a:sym typeface="Arial"/>
              </a:rPr>
              <a:t> : </a:t>
            </a:r>
            <a:r>
              <a:rPr kumimoji="0" lang="en-US" sz="2100" b="0" i="0" u="none" strike="noStrike" kern="0" cap="none" spc="0" normalizeH="0" baseline="0" noProof="0" dirty="0" err="1">
                <a:ln>
                  <a:noFill/>
                </a:ln>
                <a:solidFill>
                  <a:srgbClr val="000000"/>
                </a:solidFill>
                <a:effectLst/>
                <a:uLnTx/>
                <a:uFillTx/>
                <a:latin typeface="Arial"/>
                <a:cs typeface="Arial"/>
                <a:sym typeface="Arial"/>
              </a:rPr>
              <a:t>Vì</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sao</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bọn</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sóc</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ngươi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cứ</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nhảy</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nhót</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vui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đùa</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suốt</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ngày</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còn</a:t>
            </a:r>
            <a:r>
              <a:rPr kumimoji="0" lang="en-US" sz="2100" b="0" i="0" u="none" strike="noStrike" kern="0" cap="none" spc="0" normalizeH="0" baseline="0" noProof="0" dirty="0">
                <a:ln>
                  <a:noFill/>
                </a:ln>
                <a:solidFill>
                  <a:srgbClr val="000000"/>
                </a:solidFill>
                <a:effectLst/>
                <a:uLnTx/>
                <a:uFillTx/>
                <a:latin typeface="Arial"/>
                <a:cs typeface="Arial"/>
                <a:sym typeface="Arial"/>
              </a:rPr>
              <a:t> ta </a:t>
            </a:r>
            <a:r>
              <a:rPr kumimoji="0" lang="en-US" sz="2100" b="0" i="0" u="none" strike="noStrike" kern="0" cap="none" spc="0" normalizeH="0" baseline="0" noProof="0" dirty="0" err="1">
                <a:ln>
                  <a:noFill/>
                </a:ln>
                <a:solidFill>
                  <a:srgbClr val="000000"/>
                </a:solidFill>
                <a:effectLst/>
                <a:uLnTx/>
                <a:uFillTx/>
                <a:latin typeface="Arial"/>
                <a:cs typeface="Arial"/>
                <a:sym typeface="Arial"/>
              </a:rPr>
              <a:t>lúc</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nào</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cũng</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thấy</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buồn</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bực</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Sóc</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bảo</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000000"/>
                </a:solidFill>
                <a:effectLst/>
                <a:uLnTx/>
                <a:uFillTx/>
                <a:latin typeface="Arial"/>
                <a:cs typeface="Arial"/>
                <a:sym typeface="Arial"/>
              </a:rPr>
              <a:t>     - </a:t>
            </a:r>
            <a:r>
              <a:rPr kumimoji="0" lang="en-US" sz="2100" b="0" i="0" u="none" strike="noStrike" kern="0" cap="none" spc="0" normalizeH="0" baseline="0" noProof="0" dirty="0" err="1">
                <a:ln>
                  <a:noFill/>
                </a:ln>
                <a:solidFill>
                  <a:srgbClr val="000000"/>
                </a:solidFill>
                <a:effectLst/>
                <a:uLnTx/>
                <a:uFillTx/>
                <a:latin typeface="Arial"/>
                <a:cs typeface="Arial"/>
                <a:sym typeface="Arial"/>
              </a:rPr>
              <a:t>Thả</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tôi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ra</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rồi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tôi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sẽ</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nói</a:t>
            </a:r>
            <a:r>
              <a:rPr kumimoji="0" lang="en-US" sz="2100" b="0" i="0" u="none" strike="noStrike" kern="0" cap="none" spc="0" normalizeH="0" baseline="0" noProof="0" dirty="0">
                <a:ln>
                  <a:noFill/>
                </a:ln>
                <a:solidFill>
                  <a:srgbClr val="000000"/>
                </a:solidFill>
                <a:effectLst/>
                <a:uLnTx/>
                <a:uFillTx/>
                <a:latin typeface="Arial"/>
                <a:cs typeface="Arial"/>
                <a:sym typeface="Arial"/>
              </a:rPr>
              <a:t>.</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Sói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thả</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sóc</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ra.</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Sóc</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nhảy</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tót</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lên</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cây</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cao</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rồi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đáp</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vọng</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xuống</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000000"/>
                </a:solidFill>
                <a:effectLst/>
                <a:uLnTx/>
                <a:uFillTx/>
                <a:latin typeface="Arial"/>
                <a:cs typeface="Arial"/>
                <a:sym typeface="Arial"/>
              </a:rPr>
              <a:t>    - </a:t>
            </a:r>
            <a:r>
              <a:rPr kumimoji="0" lang="en-US" sz="2100" b="0" i="0" u="none" strike="noStrike" kern="0" cap="none" spc="0" normalizeH="0" baseline="0" noProof="0" dirty="0" err="1">
                <a:ln>
                  <a:noFill/>
                </a:ln>
                <a:solidFill>
                  <a:srgbClr val="000000"/>
                </a:solidFill>
                <a:effectLst/>
                <a:uLnTx/>
                <a:uFillTx/>
                <a:latin typeface="Arial"/>
                <a:cs typeface="Arial"/>
                <a:sym typeface="Arial"/>
              </a:rPr>
              <a:t>Mỗi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khi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nhìn</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thấy</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anh</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chúng</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tôi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đều</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bỏ</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chạy</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vì</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anh</a:t>
            </a:r>
            <a:r>
              <a:rPr kumimoji="0" lang="en-US" sz="2100" b="0" i="0" u="none" strike="noStrike" kern="0" cap="none" spc="0" normalizeH="0" baseline="0" noProof="0" dirty="0">
                <a:ln>
                  <a:noFill/>
                </a:ln>
                <a:solidFill>
                  <a:srgbClr val="000000"/>
                </a:solidFill>
                <a:effectLst/>
                <a:uLnTx/>
                <a:uFillTx/>
                <a:latin typeface="Arial"/>
                <a:cs typeface="Arial"/>
                <a:sym typeface="Arial"/>
              </a:rPr>
              <a:t> hay </a:t>
            </a:r>
            <a:r>
              <a:rPr kumimoji="0" lang="en-US" sz="2100" b="0" i="0" u="none" strike="noStrike" kern="0" cap="none" spc="0" normalizeH="0" baseline="0" noProof="0" dirty="0" err="1">
                <a:ln>
                  <a:noFill/>
                </a:ln>
                <a:solidFill>
                  <a:srgbClr val="000000"/>
                </a:solidFill>
                <a:effectLst/>
                <a:uLnTx/>
                <a:uFillTx/>
                <a:latin typeface="Arial"/>
                <a:cs typeface="Arial"/>
                <a:sym typeface="Arial"/>
              </a:rPr>
              <a:t>gây</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gổ</a:t>
            </a:r>
            <a:r>
              <a:rPr kumimoji="0" lang="en-US" sz="2100" b="0" i="0" u="none" strike="noStrike" kern="0" cap="none" spc="0" normalizeH="0" baseline="0" noProof="0" dirty="0">
                <a:ln>
                  <a:noFill/>
                </a:ln>
                <a:solidFill>
                  <a:srgbClr val="000000"/>
                </a:solidFill>
                <a:effectLst/>
                <a:uLnTx/>
                <a:uFillTx/>
                <a:latin typeface="Arial"/>
                <a:cs typeface="Arial"/>
                <a:sym typeface="Arial"/>
              </a:rPr>
              <a:t>. Anh hay </a:t>
            </a:r>
            <a:r>
              <a:rPr kumimoji="0" lang="en-US" sz="2100" b="0" i="0" u="none" strike="noStrike" kern="0" cap="none" spc="0" normalizeH="0" baseline="0" noProof="0" dirty="0" err="1">
                <a:ln>
                  <a:noFill/>
                </a:ln>
                <a:solidFill>
                  <a:srgbClr val="000000"/>
                </a:solidFill>
                <a:effectLst/>
                <a:uLnTx/>
                <a:uFillTx/>
                <a:latin typeface="Arial"/>
                <a:cs typeface="Arial"/>
                <a:sym typeface="Arial"/>
              </a:rPr>
              <a:t>buồn</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bực</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vì</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anh</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không</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có</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bạn</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bè</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Còn</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chúng</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tôi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lúc</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nào</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cũng</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vui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vì</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chúng</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tôi</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có</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nhiều</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bạn</a:t>
            </a:r>
            <a:r>
              <a:rPr kumimoji="0" lang="en-US" sz="2100" b="0" i="0" u="none" strike="noStrike" kern="0" cap="none" spc="0" normalizeH="0" baseline="0" noProof="0" dirty="0">
                <a:ln>
                  <a:noFill/>
                </a:ln>
                <a:solidFill>
                  <a:srgbClr val="000000"/>
                </a:solidFill>
                <a:effectLst/>
                <a:uLnTx/>
                <a:uFillTx/>
                <a:latin typeface="Arial"/>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cs typeface="Arial"/>
                <a:sym typeface="Arial"/>
              </a:rPr>
              <a:t>tốt</a:t>
            </a:r>
            <a:r>
              <a:rPr kumimoji="0" lang="en-US" sz="2100" b="0" i="0" u="none" strike="noStrike" kern="0" cap="none" spc="0" normalizeH="0" baseline="0" noProof="0" dirty="0">
                <a:ln>
                  <a:noFill/>
                </a:ln>
                <a:solidFill>
                  <a:srgbClr val="000000"/>
                </a:solidFill>
                <a:effectLst/>
                <a:uLnTx/>
                <a:uFillTx/>
                <a:latin typeface="Arial"/>
                <a:cs typeface="Arial"/>
                <a:sym typeface="Arial"/>
              </a:rPr>
              <a:t>.</a:t>
            </a:r>
          </a:p>
          <a:p>
            <a:pPr marL="0" marR="0" lvl="1"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000000"/>
                </a:solidFill>
                <a:effectLst/>
                <a:uLnTx/>
                <a:uFillTx/>
                <a:latin typeface="Arial"/>
                <a:cs typeface="Arial"/>
                <a:sym typeface="Arial"/>
              </a:rPr>
              <a:t>( Theo </a:t>
            </a:r>
            <a:r>
              <a:rPr kumimoji="0" lang="en-US" sz="2100" b="0" i="1" u="none" strike="noStrike" kern="0" cap="none" spc="0" normalizeH="0" baseline="0" noProof="0" dirty="0" err="1">
                <a:ln>
                  <a:noFill/>
                </a:ln>
                <a:solidFill>
                  <a:srgbClr val="000000"/>
                </a:solidFill>
                <a:effectLst/>
                <a:uLnTx/>
                <a:uFillTx/>
                <a:latin typeface="Arial"/>
                <a:cs typeface="Arial"/>
                <a:sym typeface="Arial"/>
              </a:rPr>
              <a:t>truyện</a:t>
            </a:r>
            <a:r>
              <a:rPr kumimoji="0" lang="en-US" sz="2100" b="0" i="1" u="none" strike="noStrike" kern="0" cap="none" spc="0" normalizeH="0" baseline="0" noProof="0" dirty="0">
                <a:ln>
                  <a:noFill/>
                </a:ln>
                <a:solidFill>
                  <a:srgbClr val="000000"/>
                </a:solidFill>
                <a:effectLst/>
                <a:uLnTx/>
                <a:uFillTx/>
                <a:latin typeface="Arial"/>
                <a:cs typeface="Arial"/>
                <a:sym typeface="Arial"/>
              </a:rPr>
              <a:t> </a:t>
            </a:r>
            <a:r>
              <a:rPr kumimoji="0" lang="en-US" sz="2100" b="0" i="1" u="none" strike="noStrike" kern="0" cap="none" spc="0" normalizeH="0" baseline="0" noProof="0" dirty="0" err="1">
                <a:ln>
                  <a:noFill/>
                </a:ln>
                <a:solidFill>
                  <a:srgbClr val="000000"/>
                </a:solidFill>
                <a:effectLst/>
                <a:uLnTx/>
                <a:uFillTx/>
                <a:latin typeface="Arial"/>
                <a:cs typeface="Arial"/>
                <a:sym typeface="Arial"/>
              </a:rPr>
              <a:t>cổ</a:t>
            </a:r>
            <a:r>
              <a:rPr kumimoji="0" lang="en-US" sz="2100" b="0" i="1" u="none" strike="noStrike" kern="0" cap="none" spc="0" normalizeH="0" baseline="0" noProof="0" dirty="0">
                <a:ln>
                  <a:noFill/>
                </a:ln>
                <a:solidFill>
                  <a:srgbClr val="000000"/>
                </a:solidFill>
                <a:effectLst/>
                <a:uLnTx/>
                <a:uFillTx/>
                <a:latin typeface="Arial"/>
                <a:cs typeface="Arial"/>
                <a:sym typeface="Arial"/>
              </a:rPr>
              <a:t> Grim</a:t>
            </a:r>
            <a:r>
              <a:rPr kumimoji="0" lang="en-US" sz="2100" b="0" i="0" u="none" strike="noStrike" kern="0" cap="none" spc="0" normalizeH="0" baseline="0" noProof="0" dirty="0">
                <a:ln>
                  <a:noFill/>
                </a:ln>
                <a:solidFill>
                  <a:srgbClr val="000000"/>
                </a:solidFill>
                <a:effectLst/>
                <a:uLnTx/>
                <a:uFillTx/>
                <a:latin typeface="Arial"/>
                <a:cs typeface="Arial"/>
                <a:sym typeface="Arial"/>
              </a:rPr>
              <a:t>)</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07664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6671" y="297528"/>
            <a:ext cx="31602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Arial"/>
                <a:cs typeface="Arial"/>
                <a:sym typeface="Arial"/>
              </a:rPr>
              <a:t>Luyện</a:t>
            </a: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cs typeface="Arial"/>
                <a:sym typeface="Arial"/>
              </a:rPr>
              <a:t>đọc</a:t>
            </a:r>
            <a:r>
              <a:rPr kumimoji="0" lang="vi-VN" sz="2800" b="0" i="0" u="none" strike="noStrike" kern="0" cap="none" spc="0" normalizeH="0" baseline="0" noProof="0" dirty="0">
                <a:ln>
                  <a:noFill/>
                </a:ln>
                <a:solidFill>
                  <a:srgbClr val="000000"/>
                </a:solidFill>
                <a:effectLst/>
                <a:uLnTx/>
                <a:uFillTx/>
                <a:latin typeface="Arial"/>
                <a:cs typeface="Arial"/>
                <a:sym typeface="Arial"/>
              </a:rPr>
              <a:t> từ khó</a:t>
            </a:r>
            <a:endParaRPr kumimoji="0" lang="en-US" sz="2800" b="0" i="0" u="none" strike="noStrike" kern="0" cap="none" spc="0" normalizeH="0" baseline="0" noProof="0" dirty="0">
              <a:ln>
                <a:noFill/>
              </a:ln>
              <a:solidFill>
                <a:srgbClr val="FF0000"/>
              </a:solidFill>
              <a:effectLst/>
              <a:uLnTx/>
              <a:uFillTx/>
              <a:latin typeface="Arial"/>
              <a:cs typeface="Arial"/>
              <a:sym typeface="Arial"/>
            </a:endParaRPr>
          </a:p>
        </p:txBody>
      </p:sp>
      <p:sp>
        <p:nvSpPr>
          <p:cNvPr id="4" name="TextBox 3"/>
          <p:cNvSpPr txBox="1"/>
          <p:nvPr/>
        </p:nvSpPr>
        <p:spPr>
          <a:xfrm>
            <a:off x="826686" y="1293706"/>
            <a:ext cx="767404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70C0"/>
                </a:solidFill>
                <a:effectLst/>
                <a:uLnTx/>
                <a:uFillTx/>
                <a:latin typeface="Arial"/>
                <a:cs typeface="Arial"/>
                <a:sym typeface="Arial"/>
              </a:rPr>
              <a:t>trượt</a:t>
            </a:r>
            <a:r>
              <a:rPr kumimoji="0" lang="en-US" sz="3600" b="0" i="0" u="none" strike="noStrike" kern="0" cap="none" spc="0" normalizeH="0" baseline="0" noProof="0" dirty="0">
                <a:ln>
                  <a:noFill/>
                </a:ln>
                <a:solidFill>
                  <a:srgbClr val="0070C0"/>
                </a:solidFill>
                <a:effectLst/>
                <a:uLnTx/>
                <a:uFillTx/>
                <a:latin typeface="Arial"/>
                <a:cs typeface="Arial"/>
                <a:sym typeface="Arial"/>
              </a:rPr>
              <a:t> </a:t>
            </a:r>
            <a:r>
              <a:rPr kumimoji="0" lang="en-US" sz="3600" b="0" i="0" u="none" strike="noStrike" kern="0" cap="none" spc="0" normalizeH="0" baseline="0" noProof="0" dirty="0" err="1">
                <a:ln>
                  <a:noFill/>
                </a:ln>
                <a:solidFill>
                  <a:srgbClr val="0070C0"/>
                </a:solidFill>
                <a:effectLst/>
                <a:uLnTx/>
                <a:uFillTx/>
                <a:latin typeface="Arial"/>
                <a:cs typeface="Arial"/>
                <a:sym typeface="Arial"/>
              </a:rPr>
              <a:t>chân</a:t>
            </a:r>
            <a:r>
              <a:rPr kumimoji="0" lang="en-US" sz="3600" b="0" i="0" u="none" strike="noStrike" kern="0" cap="none" spc="0" normalizeH="0" baseline="0" noProof="0" dirty="0">
                <a:ln>
                  <a:noFill/>
                </a:ln>
                <a:solidFill>
                  <a:srgbClr val="0070C0"/>
                </a:solidFill>
                <a:effectLst/>
                <a:uLnTx/>
                <a:uFillTx/>
                <a:latin typeface="Arial"/>
                <a:cs typeface="Arial"/>
                <a:sym typeface="Arial"/>
              </a:rPr>
              <a:t>, </a:t>
            </a:r>
            <a:r>
              <a:rPr kumimoji="0" lang="en-US" sz="3600" b="0" i="0" u="none" strike="noStrike" kern="0" cap="none" spc="0" normalizeH="0" baseline="0" noProof="0" dirty="0" err="1">
                <a:ln>
                  <a:noFill/>
                </a:ln>
                <a:solidFill>
                  <a:srgbClr val="0070C0"/>
                </a:solidFill>
                <a:effectLst/>
                <a:uLnTx/>
                <a:uFillTx/>
                <a:latin typeface="Arial"/>
                <a:cs typeface="Arial"/>
                <a:sym typeface="Arial"/>
              </a:rPr>
              <a:t>ngái</a:t>
            </a:r>
            <a:r>
              <a:rPr kumimoji="0" lang="en-US" sz="3600" b="0" i="0" u="none" strike="noStrike" kern="0" cap="none" spc="0" normalizeH="0" baseline="0" noProof="0" dirty="0">
                <a:ln>
                  <a:noFill/>
                </a:ln>
                <a:solidFill>
                  <a:srgbClr val="0070C0"/>
                </a:solidFill>
                <a:effectLst/>
                <a:uLnTx/>
                <a:uFillTx/>
                <a:latin typeface="Arial"/>
                <a:cs typeface="Arial"/>
                <a:sym typeface="Arial"/>
              </a:rPr>
              <a:t> </a:t>
            </a:r>
            <a:r>
              <a:rPr kumimoji="0" lang="vi-VN" sz="3600" b="0" i="0" u="none" strike="noStrike" kern="0" cap="none" spc="0" normalizeH="0" baseline="0" noProof="0" dirty="0">
                <a:ln>
                  <a:noFill/>
                </a:ln>
                <a:solidFill>
                  <a:srgbClr val="0070C0"/>
                </a:solidFill>
                <a:effectLst/>
                <a:uLnTx/>
                <a:uFillTx/>
                <a:latin typeface="Arial"/>
                <a:cs typeface="Arial"/>
                <a:sym typeface="Arial"/>
              </a:rPr>
              <a:t>ngủ, chồm dậy,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0070C0"/>
                </a:solidFill>
                <a:effectLst/>
                <a:uLnTx/>
                <a:uFillTx/>
                <a:latin typeface="Arial"/>
                <a:cs typeface="Arial"/>
                <a:sym typeface="Arial"/>
              </a:rPr>
              <a:t>túm lấy, van nài, nhảy nhót, suốt,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0070C0"/>
                </a:solidFill>
                <a:effectLst/>
                <a:uLnTx/>
                <a:uFillTx/>
                <a:latin typeface="Arial"/>
                <a:cs typeface="Arial"/>
                <a:sym typeface="Arial"/>
              </a:rPr>
              <a:t>nhảy tót.</a:t>
            </a:r>
            <a:endParaRPr kumimoji="0" lang="en-US" sz="3600" b="0" i="0" u="none" strike="noStrike" kern="0" cap="none" spc="0" normalizeH="0" baseline="0" noProof="0" dirty="0">
              <a:ln>
                <a:noFill/>
              </a:ln>
              <a:solidFill>
                <a:srgbClr val="0070C0"/>
              </a:solidFill>
              <a:effectLst/>
              <a:uLnTx/>
              <a:uFillTx/>
              <a:latin typeface="Arial"/>
              <a:cs typeface="Arial"/>
              <a:sym typeface="Arial"/>
            </a:endParaRPr>
          </a:p>
        </p:txBody>
      </p:sp>
    </p:spTree>
    <p:extLst>
      <p:ext uri="{BB962C8B-B14F-4D97-AF65-F5344CB8AC3E}">
        <p14:creationId xmlns:p14="http://schemas.microsoft.com/office/powerpoint/2010/main" val="1342828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9040773"/>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CÂU HỎI CỦA SÓI</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vi-VN" sz="2000" b="0" i="0" u="none" strike="noStrike" kern="1200" cap="none" spc="0" normalizeH="0" baseline="0" noProof="0" dirty="0">
                <a:ln>
                  <a:noFill/>
                </a:ln>
                <a:solidFill>
                  <a:srgbClr val="70AD47"/>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Một</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chú</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sóc</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đang</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chuyền</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trên</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cành</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cây</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bổng</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trượt</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chân</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rơi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trúng</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đầu</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lão</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sói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đang</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ngái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ngủ</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Sói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chồm</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dậy</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túm</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lấy</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sóc</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Sóc</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van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nài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 Xin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hãy</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thả</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tôi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ra</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Sói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nói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Được</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ta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sẽ</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thả</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nhưng</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ngươi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hãy</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cho</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ta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biết</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Vì</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sao</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vi-VN"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bọn</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sóc</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các</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ngươi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cứ</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nhảy</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nhót</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vui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đùa</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suốt</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ngày</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còn</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ta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lúc</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nào</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cũng</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thấy</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buồn</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bực</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Sóc</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bảo</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Thả</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tôi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ra</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rồi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tôi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sẽ</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nói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Sói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thả</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sóc</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ra.</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Sóc</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nhảy</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tót</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lên</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cây</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cao</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rồi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đáp</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vọng</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xuống</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Mỗi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khi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nhìn</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thấy</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anh</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chúng</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tôi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đều</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bỏ</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chạy</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vì</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anh</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hay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gây</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gổ</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Anh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buồn</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bực</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vì</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anh</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không</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có</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bạn</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bè</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Còn</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chúng</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tôi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lúc</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nào</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cũng</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vui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vì</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chúng</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tôi</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có</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nhiều</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bạn</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 </a:t>
            </a:r>
            <a:r>
              <a:rPr kumimoji="0" lang="en-US" sz="2100" b="0" i="0" u="none" strike="noStrike" kern="1200" cap="none" spc="0" normalizeH="0" baseline="0" noProof="0" dirty="0" err="1">
                <a:ln>
                  <a:noFill/>
                </a:ln>
                <a:solidFill>
                  <a:prstClr val="black"/>
                </a:solidFill>
                <a:effectLst/>
                <a:uLnTx/>
                <a:uFillTx/>
                <a:latin typeface="Arial-Rounded" charset="-93"/>
                <a:ea typeface="Arial-Rounded" charset="-93"/>
                <a:cs typeface="Arial-Rounded" charset="-93"/>
              </a:rPr>
              <a:t>tốt</a:t>
            </a:r>
            <a:r>
              <a:rPr kumimoji="0" lang="en-US"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rPr>
              <a:t>.</a:t>
            </a:r>
            <a:endParaRPr kumimoji="0" lang="vi-VN" sz="2100" b="0" i="0" u="none" strike="noStrike" kern="1200" cap="none" spc="0" normalizeH="0" baseline="0" noProof="0" dirty="0">
              <a:ln>
                <a:noFill/>
              </a:ln>
              <a:solidFill>
                <a:prstClr val="black"/>
              </a:solidFill>
              <a:effectLst/>
              <a:uLnTx/>
              <a:uFillTx/>
              <a:latin typeface="Arial-Rounded" charset="-93"/>
              <a:ea typeface="Arial-Rounded" charset="-93"/>
              <a:cs typeface="Arial-Rounded" charset="-93"/>
            </a:endParaRPr>
          </a:p>
          <a:p>
            <a:pPr marL="0" marR="0" lvl="0" indent="0" algn="l" defTabSz="685800" rtl="0" eaLnBrk="1" fontAlgn="auto" latinLnBrk="0" hangingPunct="1">
              <a:lnSpc>
                <a:spcPct val="100000"/>
              </a:lnSpc>
              <a:spcBef>
                <a:spcPts val="0"/>
              </a:spcBef>
              <a:spcAft>
                <a:spcPts val="0"/>
              </a:spcAft>
              <a:buClrTx/>
              <a:buSzTx/>
              <a:buFontTx/>
              <a:buNone/>
              <a:tabLst/>
              <a:defRPr/>
            </a:pPr>
            <a:br>
              <a:rPr kumimoji="0" lang="vi-VN" sz="2400" b="0" i="0" u="none" strike="noStrike" kern="1200" cap="none" spc="0" normalizeH="0" baseline="0" noProof="0" dirty="0">
                <a:ln>
                  <a:noFill/>
                </a:ln>
                <a:solidFill>
                  <a:srgbClr val="70AD47"/>
                </a:solidFill>
                <a:effectLst/>
                <a:uLnTx/>
                <a:uFillTx/>
                <a:cs typeface="+mn-cs"/>
              </a:rPr>
            </a:br>
            <a:r>
              <a:rPr kumimoji="0" lang="en-US" sz="3200" b="0" i="1" u="none" strike="noStrike" kern="1200" cap="none" spc="0" normalizeH="0" baseline="0" noProof="0" dirty="0">
                <a:ln>
                  <a:noFill/>
                </a:ln>
                <a:solidFill>
                  <a:srgbClr val="70AD47"/>
                </a:solidFill>
                <a:effectLst/>
                <a:uLnTx/>
                <a:uFillTx/>
                <a:latin typeface="Arial-Rounded" charset="-93"/>
                <a:ea typeface="Arial-Rounded" charset="-93"/>
                <a:cs typeface="Arial-Rounded" charset="-93"/>
              </a:rPr>
              <a:t>							</a:t>
            </a:r>
            <a:br>
              <a:rPr kumimoji="0" lang="vi-VN" sz="3200" b="0" i="0" u="none" strike="noStrike" kern="1200" cap="none" spc="0" normalizeH="0" baseline="0" noProof="0" dirty="0">
                <a:ln>
                  <a:noFill/>
                </a:ln>
                <a:solidFill>
                  <a:srgbClr val="70AD47"/>
                </a:solidFill>
                <a:effectLst/>
                <a:uLnTx/>
                <a:uFillTx/>
                <a:cs typeface="+mn-cs"/>
              </a:rPr>
            </a:br>
            <a:endParaRPr kumimoji="0" lang="vi-VN" sz="3200" b="0" i="0" u="none" strike="noStrike" kern="1200" cap="none" spc="0" normalizeH="0" baseline="0" noProof="0" dirty="0">
              <a:ln>
                <a:noFill/>
              </a:ln>
              <a:solidFill>
                <a:srgbClr val="70AD47"/>
              </a:solidFill>
              <a:effectLst/>
              <a:uLnTx/>
              <a:uFillTx/>
              <a:latin typeface="Arial-Rounded" charset="-93"/>
              <a:ea typeface="Arial-Rounded" charset="-93"/>
              <a:cs typeface="Arial-Rounded" charset="-93"/>
            </a:endParaRPr>
          </a:p>
          <a:p>
            <a:pPr marL="0" marR="0" lvl="0" indent="0" algn="l" defTabSz="6858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dirty="0">
                <a:ln>
                  <a:noFill/>
                </a:ln>
                <a:solidFill>
                  <a:srgbClr val="70AD47"/>
                </a:solidFill>
                <a:effectLst/>
                <a:uLnTx/>
                <a:uFillTx/>
                <a:cs typeface="+mn-cs"/>
              </a:rPr>
            </a:br>
            <a:endParaRPr kumimoji="0" lang="en-US" altLang="zh-CN" sz="32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endParaRPr kumimoji="0" lang="zh-CN" altLang="en-US" sz="3200" b="0"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50104031"/>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6671" y="297528"/>
            <a:ext cx="31602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Luyện đọc câu dài</a:t>
            </a:r>
            <a:endParaRPr kumimoji="0" lang="en-US" sz="2800" b="0" i="0" u="none" strike="noStrike" kern="0" cap="none" spc="0" normalizeH="0" baseline="0" noProof="0">
              <a:ln>
                <a:noFill/>
              </a:ln>
              <a:solidFill>
                <a:srgbClr val="FF0000"/>
              </a:solidFill>
              <a:effectLst/>
              <a:uLnTx/>
              <a:uFillTx/>
              <a:latin typeface="Arial"/>
              <a:cs typeface="Arial"/>
              <a:sym typeface="Arial"/>
            </a:endParaRPr>
          </a:p>
        </p:txBody>
      </p:sp>
      <p:sp>
        <p:nvSpPr>
          <p:cNvPr id="4" name="TextBox 3"/>
          <p:cNvSpPr txBox="1"/>
          <p:nvPr/>
        </p:nvSpPr>
        <p:spPr>
          <a:xfrm>
            <a:off x="784156" y="1081055"/>
            <a:ext cx="767404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70C0"/>
                </a:solidFill>
                <a:effectLst/>
                <a:uLnTx/>
                <a:uFillTx/>
                <a:latin typeface="Arial"/>
                <a:cs typeface="Arial"/>
                <a:sym typeface="Arial"/>
              </a:rPr>
              <a:t>Một chú sóc đang chuyền trên cành cây bỗng trượt chân, rơi trúng đầu lão sói đang ngái ngủ.</a:t>
            </a:r>
          </a:p>
        </p:txBody>
      </p:sp>
      <p:grpSp>
        <p:nvGrpSpPr>
          <p:cNvPr id="5" name="Group 4"/>
          <p:cNvGrpSpPr/>
          <p:nvPr/>
        </p:nvGrpSpPr>
        <p:grpSpPr>
          <a:xfrm>
            <a:off x="8355214" y="1461937"/>
            <a:ext cx="205971" cy="486785"/>
            <a:chOff x="4036634" y="3613350"/>
            <a:chExt cx="189104" cy="296494"/>
          </a:xfrm>
        </p:grpSpPr>
        <p:cxnSp>
          <p:nvCxnSpPr>
            <p:cNvPr id="6" name="Straight Connector 5"/>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p:cNvCxnSpPr/>
          <p:nvPr/>
        </p:nvCxnSpPr>
        <p:spPr>
          <a:xfrm flipH="1">
            <a:off x="7126530" y="1081055"/>
            <a:ext cx="141256" cy="4509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4156" y="2840703"/>
            <a:ext cx="767404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70C0"/>
                </a:solidFill>
                <a:effectLst/>
                <a:uLnTx/>
                <a:uFillTx/>
                <a:latin typeface="Arial"/>
                <a:cs typeface="Arial"/>
                <a:sym typeface="Arial"/>
              </a:rPr>
              <a:t>Còn chúng tôi lúc nào cũng vui vì chúng tôi có nhiều bạn tốt.</a:t>
            </a:r>
          </a:p>
        </p:txBody>
      </p:sp>
      <p:cxnSp>
        <p:nvCxnSpPr>
          <p:cNvPr id="19" name="Straight Connector 18"/>
          <p:cNvCxnSpPr/>
          <p:nvPr/>
        </p:nvCxnSpPr>
        <p:spPr>
          <a:xfrm flipH="1">
            <a:off x="2526220" y="1532011"/>
            <a:ext cx="141256" cy="4509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939271" y="1532011"/>
            <a:ext cx="141256" cy="4509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734217" y="2796901"/>
            <a:ext cx="141256" cy="4509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38935" y="3208444"/>
            <a:ext cx="205971" cy="486785"/>
            <a:chOff x="4036634" y="3613350"/>
            <a:chExt cx="189104" cy="296494"/>
          </a:xfrm>
        </p:grpSpPr>
        <p:cxnSp>
          <p:nvCxnSpPr>
            <p:cNvPr id="24" name="Straight Connector 23"/>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8957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700BBF27-AEA7-4E39-9873-833F6E66B524}">
  <ds:schemaRefs>
    <ds:schemaRef ds:uri="http://purl.org/dc/elements/1.1/"/>
    <ds:schemaRef ds:uri="http://purl.org/dc/terms/"/>
    <ds:schemaRef ds:uri="http://schemas.microsoft.com/office/infopath/2007/PartnerControls"/>
    <ds:schemaRef ds:uri="http://schemas.microsoft.com/office/2006/metadata/properties"/>
    <ds:schemaRef ds:uri="http://schemas.microsoft.com/office/2006/documentManagement/types"/>
    <ds:schemaRef ds:uri="2954521b-b4ab-4ce3-8aa8-8bfa99a4c36e"/>
    <ds:schemaRef ds:uri="http://purl.org/dc/dcmitype/"/>
    <ds:schemaRef ds:uri="http://www.w3.org/XML/1998/namespace"/>
    <ds:schemaRef ds:uri="http://schemas.openxmlformats.org/package/2006/metadata/core-properties"/>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583</TotalTime>
  <Words>1789</Words>
  <Application>Microsoft Office PowerPoint</Application>
  <PresentationFormat>On-screen Show (16:9)</PresentationFormat>
  <Paragraphs>261</Paragraphs>
  <Slides>40</Slides>
  <Notes>12</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Arial-Rounded</vt:lpstr>
      <vt:lpstr>Lato</vt:lpstr>
      <vt:lpstr>HL Hoctro</vt:lpstr>
      <vt:lpstr>Arial</vt:lpstr>
      <vt:lpstr>Times New Roman</vt:lpstr>
      <vt:lpstr>Arial Rounded</vt:lpstr>
      <vt:lpstr>HP001 4 hàng</vt:lpstr>
      <vt:lpstr>DFPOP1-W9</vt:lpstr>
      <vt:lpstr>Calibri</vt:lpstr>
      <vt:lpstr>Office 主题</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Le Chi</cp:lastModifiedBy>
  <cp:revision>56</cp:revision>
  <dcterms:created xsi:type="dcterms:W3CDTF">2020-08-13T09:19:08Z</dcterms:created>
  <dcterms:modified xsi:type="dcterms:W3CDTF">2024-03-20T01:36:33Z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