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6" r:id="rId3"/>
    <p:sldId id="270" r:id="rId4"/>
    <p:sldId id="257" r:id="rId5"/>
    <p:sldId id="259" r:id="rId6"/>
    <p:sldId id="273" r:id="rId7"/>
    <p:sldId id="271" r:id="rId8"/>
    <p:sldId id="261" r:id="rId9"/>
    <p:sldId id="262" r:id="rId10"/>
    <p:sldId id="263" r:id="rId11"/>
    <p:sldId id="265" r:id="rId12"/>
    <p:sldId id="267" r:id="rId13"/>
    <p:sldId id="274" r:id="rId14"/>
    <p:sldId id="276" r:id="rId15"/>
    <p:sldId id="277" r:id="rId16"/>
    <p:sldId id="27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326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25/03/2024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1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25/03/2024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896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25/03/2024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1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25/03/2024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49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25/03/2024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792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25/03/2024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8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25/03/2024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53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25/03/2024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92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25/03/2024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42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25/03/2024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323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25/03/2024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61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8B9C1-1862-4FFC-A527-3308E549BC7F}" type="datetimeFigureOut">
              <a:rPr lang="en-US" smtClean="0"/>
              <a:t>25/03/2024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0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448167" y="498455"/>
            <a:ext cx="600677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RelaxedModerately"/>
              <a:lightRig rig="threePt" dir="t"/>
            </a:scene3d>
          </a:bodyPr>
          <a:lstStyle/>
          <a:p>
            <a:pPr algn="ctr"/>
            <a:r>
              <a:rPr lang="en-US" sz="5400" b="1" cap="none" spc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Chµo mõng </a:t>
            </a:r>
          </a:p>
          <a:p>
            <a:pPr algn="ctr"/>
            <a:r>
              <a:rPr lang="en-US" sz="5400" b="1" cap="none" spc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c¸c thÇy c« gi¸o</a:t>
            </a:r>
          </a:p>
          <a:p>
            <a:pPr algn="ctr"/>
            <a:r>
              <a:rPr lang="en-US" sz="54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vÒ dù giê</a:t>
            </a:r>
            <a:endParaRPr lang="en-US" sz="5400" b="1" cap="none" spc="0" smtClean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.VnAvant" panose="020B7200000000000000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83358" y="4047559"/>
            <a:ext cx="41363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.VnAvant" panose="020B7200000000000000" pitchFamily="34" charset="0"/>
              </a:rPr>
              <a:t>TiÕt tËp ®äc</a:t>
            </a:r>
            <a:endParaRPr lang="en-US" sz="5400" b="1" cap="none" spc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90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9808" y="2523744"/>
            <a:ext cx="8759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.VnAvant" panose="020B7200000000000000" pitchFamily="34" charset="0"/>
              </a:rPr>
              <a:t>a) Bå c©u ®· lµm g× ®Ó cøu kiÕn?</a:t>
            </a:r>
            <a:endParaRPr lang="en-US" sz="3600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45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9808" y="2523744"/>
            <a:ext cx="8759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.VnAvant" panose="020B7200000000000000" pitchFamily="34" charset="0"/>
              </a:rPr>
              <a:t>b</a:t>
            </a:r>
            <a:r>
              <a:rPr lang="en-US" sz="3600" smtClean="0">
                <a:latin typeface=".VnAvant" panose="020B7200000000000000" pitchFamily="34" charset="0"/>
              </a:rPr>
              <a:t>) KiÕn ®· lµm g× ®Ó cøu bå c©u ?</a:t>
            </a:r>
            <a:endParaRPr lang="en-US" sz="3600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12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4048" y="2468880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.VnAvant" panose="020B7200000000000000" pitchFamily="34" charset="0"/>
              </a:rPr>
              <a:t>c) Em häc ®ùc ®iÒu g× tõ c©u chuyÖn nµy?</a:t>
            </a:r>
            <a:endParaRPr lang="en-US" sz="3600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20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4048" y="1208162"/>
            <a:ext cx="87599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.VnAvant" panose="020B7200000000000000" pitchFamily="34" charset="0"/>
              </a:rPr>
              <a:t>ViÕt vµo vë c©u tr¶ lêi cho c©u hái c ë môc 3</a:t>
            </a:r>
          </a:p>
          <a:p>
            <a:endParaRPr lang="en-US" sz="3600">
              <a:latin typeface=".VnAvant" panose="020B7200000000000000" pitchFamily="34" charset="0"/>
            </a:endParaRPr>
          </a:p>
          <a:p>
            <a:r>
              <a:rPr lang="en-US" sz="3600" smtClean="0">
                <a:solidFill>
                  <a:srgbClr val="FFC000"/>
                </a:solidFill>
                <a:latin typeface=".VnAvant" panose="020B7200000000000000" pitchFamily="34" charset="0"/>
              </a:rPr>
              <a:t>KiÕn bß ®Õn chç ngu­êi thî s¨n vµ(….)</a:t>
            </a:r>
            <a:endParaRPr lang="en-US" sz="3600">
              <a:solidFill>
                <a:srgbClr val="FFC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92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35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9830" y="853022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.VnAvant" panose="020B7200000000000000" pitchFamily="34" charset="0"/>
              </a:rPr>
              <a:t>Chän tõ ng÷ ®Ó hoµn thiÖn c©u vµ viÕt c©u vµo vë</a:t>
            </a:r>
            <a:endParaRPr lang="en-US" sz="3600">
              <a:latin typeface=".VnAvant" panose="020B7200000000000000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999555" y="2228671"/>
            <a:ext cx="112626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60A3D"/>
                </a:solidFill>
                <a:latin typeface=".VnAvant" panose="020B7200000000000000" pitchFamily="34" charset="0"/>
              </a:rPr>
              <a:t>      </a:t>
            </a:r>
            <a:r>
              <a:rPr lang="en-US" sz="3600" dirty="0" err="1" smtClean="0">
                <a:solidFill>
                  <a:srgbClr val="F60A3D"/>
                </a:solidFill>
                <a:latin typeface=".VnAvant" panose="020B7200000000000000" pitchFamily="34" charset="0"/>
              </a:rPr>
              <a:t>giËt</a:t>
            </a:r>
            <a:r>
              <a:rPr lang="en-US" sz="3600" dirty="0" smtClean="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 smtClean="0">
                <a:solidFill>
                  <a:srgbClr val="F60A3D"/>
                </a:solidFill>
                <a:latin typeface=".VnAvant" panose="020B7200000000000000" pitchFamily="34" charset="0"/>
              </a:rPr>
              <a:t>m×nh</a:t>
            </a:r>
            <a:r>
              <a:rPr lang="en-US" sz="3600" dirty="0" smtClean="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vi-VN" sz="3600" dirty="0" smtClean="0">
                <a:solidFill>
                  <a:srgbClr val="F60A3D"/>
                </a:solidFill>
                <a:latin typeface=".VnAvant" panose="020B7200000000000000" pitchFamily="34" charset="0"/>
              </a:rPr>
              <a:t>    </a:t>
            </a:r>
            <a:r>
              <a:rPr lang="en-US" sz="3600" dirty="0" smtClean="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 smtClean="0">
                <a:solidFill>
                  <a:srgbClr val="F60A3D"/>
                </a:solidFill>
                <a:latin typeface=".VnAvant" panose="020B7200000000000000" pitchFamily="34" charset="0"/>
              </a:rPr>
              <a:t>nhanh</a:t>
            </a:r>
            <a:r>
              <a:rPr lang="en-US" sz="3600" dirty="0" smtClean="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 smtClean="0">
                <a:solidFill>
                  <a:srgbClr val="F60A3D"/>
                </a:solidFill>
                <a:latin typeface=".VnAvant" panose="020B7200000000000000" pitchFamily="34" charset="0"/>
              </a:rPr>
              <a:t>trÝ</a:t>
            </a:r>
            <a:r>
              <a:rPr lang="en-US" sz="3600" dirty="0" smtClean="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vi-VN" sz="3600" dirty="0" smtClean="0">
                <a:solidFill>
                  <a:srgbClr val="F60A3D"/>
                </a:solidFill>
                <a:latin typeface=".VnAvant" panose="020B7200000000000000" pitchFamily="34" charset="0"/>
              </a:rPr>
              <a:t>   </a:t>
            </a:r>
            <a:r>
              <a:rPr lang="en-US" sz="3600" dirty="0" smtClean="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endParaRPr lang="vi-VN" sz="3600" dirty="0" smtClean="0">
              <a:solidFill>
                <a:srgbClr val="F60A3D"/>
              </a:solidFill>
              <a:latin typeface=".VnAvant" panose="020B7200000000000000" pitchFamily="34" charset="0"/>
            </a:endParaRPr>
          </a:p>
          <a:p>
            <a:pPr algn="ctr"/>
            <a:r>
              <a:rPr lang="en-US" sz="3600" dirty="0" smtClean="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 smtClean="0">
                <a:solidFill>
                  <a:srgbClr val="F60A3D"/>
                </a:solidFill>
                <a:latin typeface=".VnAvant" panose="020B7200000000000000" pitchFamily="34" charset="0"/>
              </a:rPr>
              <a:t>c¶m</a:t>
            </a:r>
            <a:r>
              <a:rPr lang="en-US" sz="3600" dirty="0" smtClean="0">
                <a:solidFill>
                  <a:srgbClr val="F60A3D"/>
                </a:solidFill>
                <a:latin typeface=".VnAvant" panose="020B7200000000000000" pitchFamily="34" charset="0"/>
              </a:rPr>
              <a:t> ®</a:t>
            </a:r>
            <a:r>
              <a:rPr lang="en-US" sz="3600" dirty="0" err="1" smtClean="0">
                <a:solidFill>
                  <a:srgbClr val="F60A3D"/>
                </a:solidFill>
                <a:latin typeface=".VnAvant" panose="020B7200000000000000" pitchFamily="34" charset="0"/>
              </a:rPr>
              <a:t>éng</a:t>
            </a:r>
            <a:r>
              <a:rPr lang="vi-VN" sz="3600" dirty="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vi-VN" sz="3600" dirty="0" smtClean="0">
                <a:solidFill>
                  <a:srgbClr val="F60A3D"/>
                </a:solidFill>
                <a:latin typeface=".VnAvant" panose="020B7200000000000000" pitchFamily="34" charset="0"/>
              </a:rPr>
              <a:t>          </a:t>
            </a:r>
            <a:r>
              <a:rPr lang="en-US" sz="3600" dirty="0" err="1" smtClean="0">
                <a:solidFill>
                  <a:srgbClr val="F60A3D"/>
                </a:solidFill>
                <a:latin typeface=".VnAvant" panose="020B7200000000000000" pitchFamily="34" charset="0"/>
              </a:rPr>
              <a:t>gióp</a:t>
            </a:r>
            <a:r>
              <a:rPr lang="en-US" sz="3600" dirty="0" smtClean="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 smtClean="0">
                <a:solidFill>
                  <a:srgbClr val="F60A3D"/>
                </a:solidFill>
                <a:latin typeface=".VnAvant" panose="020B7200000000000000" pitchFamily="34" charset="0"/>
              </a:rPr>
              <a:t>nhau</a:t>
            </a:r>
            <a:r>
              <a:rPr lang="en-US" sz="3600" dirty="0" smtClean="0">
                <a:solidFill>
                  <a:srgbClr val="F60A3D"/>
                </a:solidFill>
                <a:latin typeface=".VnAvant" panose="020B7200000000000000" pitchFamily="34" charset="0"/>
              </a:rPr>
              <a:t>  </a:t>
            </a:r>
            <a:r>
              <a:rPr lang="en-US" sz="3600" dirty="0" err="1" smtClean="0">
                <a:solidFill>
                  <a:srgbClr val="F60A3D"/>
                </a:solidFill>
                <a:latin typeface=".VnAvant" panose="020B7200000000000000" pitchFamily="34" charset="0"/>
              </a:rPr>
              <a:t>cøu</a:t>
            </a:r>
            <a:endParaRPr lang="en-US" sz="3600" dirty="0">
              <a:solidFill>
                <a:srgbClr val="F60A3D"/>
              </a:solidFill>
              <a:latin typeface=".VnAvant" panose="020B72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821690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a) Nam </a:t>
            </a:r>
            <a:r>
              <a:rPr lang="en-US" sz="3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(…) </a:t>
            </a:r>
            <a:r>
              <a:rPr lang="en-US" sz="36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nghÜ</a:t>
            </a:r>
            <a:r>
              <a:rPr lang="en-US" sz="3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ngay</a:t>
            </a:r>
            <a:r>
              <a:rPr lang="en-US" sz="3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ra</a:t>
            </a:r>
            <a:r>
              <a:rPr lang="en-US" sz="3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lêi</a:t>
            </a:r>
            <a:r>
              <a:rPr lang="en-US" sz="3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gi¶I</a:t>
            </a:r>
            <a:r>
              <a:rPr lang="en-US" sz="3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cho</a:t>
            </a:r>
            <a:r>
              <a:rPr lang="en-US" sz="3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c©u</a:t>
            </a:r>
            <a:r>
              <a:rPr lang="en-US" sz="3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 ®è.</a:t>
            </a:r>
            <a:endParaRPr lang="en-US" sz="3600" dirty="0">
              <a:solidFill>
                <a:schemeClr val="accent5">
                  <a:lumMod val="60000"/>
                  <a:lumOff val="40000"/>
                </a:schemeClr>
              </a:solidFill>
              <a:latin typeface=".VnAvant" panose="020B7200000000000000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120304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b</a:t>
            </a:r>
            <a:r>
              <a:rPr lang="en-US" sz="360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) ¤ng kÓ cho em nghe mét c©u chuyÖn (…).</a:t>
            </a:r>
            <a:endParaRPr lang="en-US" sz="3600">
              <a:solidFill>
                <a:schemeClr val="accent5">
                  <a:lumMod val="60000"/>
                  <a:lumOff val="40000"/>
                </a:schemeClr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37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hông có mô tả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94" y="270456"/>
            <a:ext cx="8408875" cy="6310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704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43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923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89991" y="2009380"/>
            <a:ext cx="8164018" cy="283923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60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.VnAvant" panose="020B7200000000000000" pitchFamily="34" charset="0"/>
              </a:rPr>
              <a:t>Bµi</a:t>
            </a:r>
          </a:p>
          <a:p>
            <a:pPr algn="ctr"/>
            <a:endParaRPr lang="en-US" sz="60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ctr"/>
            <a:r>
              <a:rPr lang="en-US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KIẾN VÀ CHIM BỒ CÂU</a:t>
            </a:r>
          </a:p>
        </p:txBody>
      </p:sp>
    </p:spTree>
    <p:extLst>
      <p:ext uri="{BB962C8B-B14F-4D97-AF65-F5344CB8AC3E}">
        <p14:creationId xmlns:p14="http://schemas.microsoft.com/office/powerpoint/2010/main" val="262778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Không có mô tả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757" b="41037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575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4556" y="196289"/>
            <a:ext cx="5832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  <a:latin typeface=".VnAvant" panose="020B7200000000000000" pitchFamily="34" charset="0"/>
              </a:rPr>
              <a:t>KiÕn</a:t>
            </a:r>
            <a:r>
              <a:rPr lang="en-US" sz="3600" dirty="0">
                <a:solidFill>
                  <a:srgbClr val="FF0000"/>
                </a:solidFill>
                <a:latin typeface=".VnAvant" panose="020B7200000000000000" pitchFamily="34" charset="0"/>
              </a:rPr>
              <a:t> vµ </a:t>
            </a:r>
            <a:r>
              <a:rPr lang="en-US" sz="3600" dirty="0" err="1">
                <a:solidFill>
                  <a:srgbClr val="FF0000"/>
                </a:solidFill>
                <a:latin typeface=".VnAvant" panose="020B7200000000000000" pitchFamily="34" charset="0"/>
              </a:rPr>
              <a:t>chim</a:t>
            </a:r>
            <a:r>
              <a:rPr lang="en-US" sz="3600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anose="020B7200000000000000" pitchFamily="34" charset="0"/>
              </a:rPr>
              <a:t>bå</a:t>
            </a:r>
            <a:r>
              <a:rPr lang="en-US" sz="3600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anose="020B7200000000000000" pitchFamily="34" charset="0"/>
              </a:rPr>
              <a:t>c©u</a:t>
            </a:r>
            <a:endParaRPr lang="en-US" sz="3600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3006" y="1102631"/>
            <a:ext cx="6491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0070C0"/>
                </a:solidFill>
                <a:latin typeface=".VnAvant" panose="020B7200000000000000" pitchFamily="34" charset="0"/>
              </a:rPr>
              <a:t>Mét chó kiÕn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kh«ng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may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bÞ</a:t>
            </a:r>
            <a:r>
              <a:rPr lang="vi-VN" sz="2000" dirty="0">
                <a:solidFill>
                  <a:srgbClr val="0070C0"/>
                </a:solidFill>
                <a:latin typeface=".VnAvant" panose="020B7200000000000000" pitchFamily="34" charset="0"/>
              </a:rPr>
              <a:t> r¬i x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uèng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.VnAvant" panose="020B7200000000000000" pitchFamily="34" charset="0"/>
              </a:rPr>
              <a:t>n­</a:t>
            </a:r>
            <a:r>
              <a:rPr lang="vi-VN" sz="2000" dirty="0" smtClean="0">
                <a:solidFill>
                  <a:srgbClr val="0070C0"/>
                </a:solidFill>
                <a:latin typeface=".VnAvant" panose="020B7200000000000000" pitchFamily="34" charset="0"/>
              </a:rPr>
              <a:t>ư</a:t>
            </a:r>
            <a:r>
              <a:rPr lang="en-US" sz="2000" dirty="0" err="1" smtClean="0">
                <a:solidFill>
                  <a:srgbClr val="0070C0"/>
                </a:solidFill>
                <a:latin typeface=".VnAvant" panose="020B7200000000000000" pitchFamily="34" charset="0"/>
              </a:rPr>
              <a:t>íc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5896" y="1548702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-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Cøu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t«i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víi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,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cøu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.VnAvant" panose="020B7200000000000000" pitchFamily="34" charset="0"/>
              </a:rPr>
              <a:t>t«</a:t>
            </a:r>
            <a:r>
              <a:rPr lang="vi-VN" sz="2000" dirty="0" smtClean="0">
                <a:solidFill>
                  <a:srgbClr val="0070C0"/>
                </a:solidFill>
                <a:latin typeface=".VnAvant" panose="020B7200000000000000" pitchFamily="34" charset="0"/>
              </a:rPr>
              <a:t>i</a:t>
            </a:r>
            <a:r>
              <a:rPr lang="en-US" sz="2000" dirty="0" smtClean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víi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3413" y="2022762"/>
            <a:ext cx="81944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Nghe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tiÕng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kªu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cøu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cña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kiÕn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,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bå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c©u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nhanh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trÝ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th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¶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mét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chiÕc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</a:p>
          <a:p>
            <a:endParaRPr lang="en-US" sz="2000" dirty="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l¸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th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¶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xuèng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.VnAvant" panose="020B7200000000000000" pitchFamily="34" charset="0"/>
              </a:rPr>
              <a:t>n</a:t>
            </a:r>
            <a:r>
              <a:rPr lang="vi-VN" sz="2000" dirty="0">
                <a:solidFill>
                  <a:srgbClr val="0070C0"/>
                </a:solidFill>
                <a:latin typeface=".VnAvant" panose="020B7200000000000000" pitchFamily="34" charset="0"/>
              </a:rPr>
              <a:t>ư</a:t>
            </a:r>
            <a:r>
              <a:rPr lang="en-US" sz="2000" dirty="0" smtClean="0">
                <a:solidFill>
                  <a:srgbClr val="0070C0"/>
                </a:solidFill>
                <a:latin typeface=".VnAvant" panose="020B7200000000000000" pitchFamily="34" charset="0"/>
              </a:rPr>
              <a:t>­</a:t>
            </a:r>
            <a:r>
              <a:rPr lang="en-US" sz="2000" dirty="0" err="1" smtClean="0">
                <a:solidFill>
                  <a:srgbClr val="0070C0"/>
                </a:solidFill>
                <a:latin typeface=".VnAvant" panose="020B7200000000000000" pitchFamily="34" charset="0"/>
              </a:rPr>
              <a:t>íc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5895" y="3053991"/>
            <a:ext cx="6751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Mét h«m, kiÕn thÊy ng­êi thî s¨n ng¾m b¾n bå c©u.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84143" y="2638315"/>
            <a:ext cx="6359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 smtClean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.VnAvant" panose="020B7200000000000000" pitchFamily="34" charset="0"/>
              </a:rPr>
              <a:t>KiÕn</a:t>
            </a:r>
            <a:r>
              <a:rPr lang="en-US" sz="2000" dirty="0" smtClean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b¸m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vµo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chiÕc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l¸ vµ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leo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.VnAvant" panose="020B7200000000000000" pitchFamily="34" charset="0"/>
              </a:rPr>
              <a:t>®­</a:t>
            </a:r>
            <a:r>
              <a:rPr lang="vi-VN" sz="2000" dirty="0">
                <a:solidFill>
                  <a:srgbClr val="0070C0"/>
                </a:solidFill>
                <a:latin typeface=".VnAvant" panose="020B7200000000000000" pitchFamily="34" charset="0"/>
              </a:rPr>
              <a:t>ư</a:t>
            </a:r>
            <a:r>
              <a:rPr lang="en-US" sz="2000" dirty="0" err="1" smtClean="0">
                <a:solidFill>
                  <a:srgbClr val="0070C0"/>
                </a:solidFill>
                <a:latin typeface=".VnAvant" panose="020B7200000000000000" pitchFamily="34" charset="0"/>
              </a:rPr>
              <a:t>îc</a:t>
            </a:r>
            <a:r>
              <a:rPr lang="en-US" sz="2000" dirty="0" smtClean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lªn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bê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1020" y="3492193"/>
            <a:ext cx="6295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Ngay lËp tøc, nã bß ®Õn, c¾n vµo ch©n anh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ta. 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48022" y="3492193"/>
            <a:ext cx="5388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Ng­êi thî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s¨n 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giËt m×nh.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1020" y="3932656"/>
            <a:ext cx="52871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Bå c©u thÊy ®éng liÒn bay ®i.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413" y="4379418"/>
            <a:ext cx="5457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Bå c©u t×m ®Õn chç kiÕn, c¶m ®éng nãi: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3142" y="4833186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-C¶m ¬n cËu ®· cóu tí.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3413" y="5196151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KiÕn ®¸p: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3835" y="5523986"/>
            <a:ext cx="5326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CËu còng gióp tí tho¸t chÕt mµ.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3412" y="5977754"/>
            <a:ext cx="4841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C¶ hai ®Òu rÊt vui v× ®· gióp nhau.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820505" y="1112114"/>
            <a:ext cx="3138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 smtClean="0">
                <a:solidFill>
                  <a:srgbClr val="0070C0"/>
                </a:solidFill>
                <a:latin typeface=".VnAvant" panose="020B7200000000000000" pitchFamily="34" charset="0"/>
              </a:rPr>
              <a:t>   </a:t>
            </a:r>
            <a:r>
              <a:rPr lang="en-US" sz="2000" dirty="0" err="1" smtClean="0">
                <a:solidFill>
                  <a:srgbClr val="0070C0"/>
                </a:solidFill>
                <a:latin typeface=".VnAvant" panose="020B7200000000000000" pitchFamily="34" charset="0"/>
              </a:rPr>
              <a:t>Nã</a:t>
            </a:r>
            <a:r>
              <a:rPr lang="en-US" sz="2000" dirty="0" smtClean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.VnAvant" panose="020B7200000000000000" pitchFamily="34" charset="0"/>
              </a:rPr>
              <a:t>vÉy</a:t>
            </a:r>
            <a:r>
              <a:rPr lang="en-US" sz="2000" dirty="0" smtClean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.VnAvant" panose="020B7200000000000000" pitchFamily="34" charset="0"/>
              </a:rPr>
              <a:t>vïng</a:t>
            </a:r>
            <a:r>
              <a:rPr lang="en-US" sz="2000" dirty="0" smtClean="0">
                <a:solidFill>
                  <a:srgbClr val="0070C0"/>
                </a:solidFill>
                <a:latin typeface=".VnAvant" panose="020B7200000000000000" pitchFamily="34" charset="0"/>
              </a:rPr>
              <a:t> vµ la </a:t>
            </a:r>
            <a:r>
              <a:rPr lang="en-US" sz="2000" dirty="0" err="1" smtClean="0">
                <a:solidFill>
                  <a:srgbClr val="0070C0"/>
                </a:solidFill>
                <a:latin typeface=".VnAvant" panose="020B7200000000000000" pitchFamily="34" charset="0"/>
              </a:rPr>
              <a:t>lªn</a:t>
            </a:r>
            <a:endParaRPr lang="en-US" sz="2000" dirty="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86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65501" y="163463"/>
            <a:ext cx="7479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0070C0"/>
                </a:solidFill>
                <a:latin typeface=".VnAvant" panose="020B7200000000000000" pitchFamily="34" charset="0"/>
              </a:rPr>
              <a:t>KiÕn vµ chim bå c©u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3006" y="1102631"/>
            <a:ext cx="6491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Mét chó kiÕn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kh«ng may bÞ</a:t>
            </a:r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 r¬i x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uèng n­íc.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5896" y="1548702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Cøu t«i víi, cøu t«I víi!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3413" y="2022762"/>
            <a:ext cx="81944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Nghe tiÕng kªu cøu cña kiÕn, bå c©u nhanh trÝ th¶ mét chiÕc </a:t>
            </a:r>
          </a:p>
          <a:p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l¸ th¶ xuèng n­íc.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5895" y="3053991"/>
            <a:ext cx="6751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Mét h«m, kiÕn thÊy ng­êi thî s¨n ng¾m b¾n bå c©u.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09850" y="2627052"/>
            <a:ext cx="5572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KiÕn b¸m vµo chiÕc l¸ vµ leo ®­îc lªn bê.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1020" y="3492193"/>
            <a:ext cx="6295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Ngay lËp tøc, nã bß ®Õn, c¾n vµo ch©n anh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ta. 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48022" y="3492193"/>
            <a:ext cx="5388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Ng­êi thî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s¨n 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giËt m×nh.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1020" y="3932656"/>
            <a:ext cx="52871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Bå c©u thÊy ®éng liÒn bay ®i.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413" y="4379418"/>
            <a:ext cx="5457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Bå c©u t×m ®Õn chç kiÕn, c¶m ®éng nãi: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0397" y="4773582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- C¶m 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¬n cËu ®· cóu tí.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3413" y="5196151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KiÕn ®¸p: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3835" y="5523986"/>
            <a:ext cx="5326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CËu còng gióp tí tho¸t chÕt mµ.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3412" y="5977754"/>
            <a:ext cx="4841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C¶ hai ®Òu rÊt vui v× ®· gióp nhau.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977760" y="1111939"/>
            <a:ext cx="3138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Nã vÉy vïng vµ la lªn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5887" y="1093323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820505" y="883530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5887" y="1549852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489225" y="2406337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5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7173" y="3930395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9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40807" y="2042922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4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07337" y="3027353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6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-27057" y="3454101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7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067200" y="3312315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8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16019" y="4353681"/>
            <a:ext cx="44435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10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19694" y="5977754"/>
            <a:ext cx="44435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14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-108062" y="5196151"/>
            <a:ext cx="44435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12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61386" y="4770304"/>
            <a:ext cx="60612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cap="none" spc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11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5632" y="5523986"/>
            <a:ext cx="44435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13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32103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55" grpId="0"/>
      <p:bldP spid="5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4556" y="196289"/>
            <a:ext cx="5832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0070C0"/>
                </a:solidFill>
                <a:latin typeface=".VnAvant" panose="020B7200000000000000" pitchFamily="34" charset="0"/>
              </a:rPr>
              <a:t>KiÕn vµ chim bå c©u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8923" y="1101226"/>
            <a:ext cx="6491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Mét chó kiÕn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kh«ng may bÞ</a:t>
            </a:r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 r¬i x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uèng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n­uíc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5896" y="1548702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Cøu t«i víi, cøu t«I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víi !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3413" y="2022762"/>
            <a:ext cx="81944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Nghe tiÕng kªu cøu cña kiÕn,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bå 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c©u nhanh trÝ th¶ mét chiÕc </a:t>
            </a:r>
          </a:p>
          <a:p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l¸ th¶ xuèng n­íc.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5895" y="3053991"/>
            <a:ext cx="6751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Mét h«m, kiÕn thÊy ng­êi thî s¨n ng¾m b¾n bå c©u.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73996" y="2601614"/>
            <a:ext cx="5572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KiÕn b¸m vµo chiÕc l¸ vµ leo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®­uîc 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lªn bê.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681" y="3478831"/>
            <a:ext cx="6295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Ngay lËp tøc, nã bß ®Õn, c¾n vµo ch©n anh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ta. 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24899" y="3463686"/>
            <a:ext cx="5388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  <a:latin typeface=".VnAvant" panose="020B7200000000000000" pitchFamily="34" charset="0"/>
              </a:rPr>
              <a:t>Ng­uêi</a:t>
            </a:r>
            <a:r>
              <a:rPr lang="en-US" dirty="0" smtClean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.VnAvant" panose="020B7200000000000000" pitchFamily="34" charset="0"/>
              </a:rPr>
              <a:t>thî</a:t>
            </a:r>
            <a:r>
              <a:rPr lang="en-US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.VnAvant" panose="020B7200000000000000" pitchFamily="34" charset="0"/>
              </a:rPr>
              <a:t>s¨n</a:t>
            </a:r>
            <a:r>
              <a:rPr lang="en-US" dirty="0" smtClean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.VnAvant" panose="020B7200000000000000" pitchFamily="34" charset="0"/>
              </a:rPr>
              <a:t>giËt</a:t>
            </a:r>
            <a:r>
              <a:rPr lang="en-US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.VnAvant" panose="020B7200000000000000" pitchFamily="34" charset="0"/>
              </a:rPr>
              <a:t>m×nh</a:t>
            </a:r>
            <a:r>
              <a:rPr lang="en-US" dirty="0">
                <a:solidFill>
                  <a:srgbClr val="0070C0"/>
                </a:solidFill>
                <a:latin typeface=".VnAvant" panose="020B7200000000000000" pitchFamily="34" charset="0"/>
              </a:rPr>
              <a:t>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1020" y="3932656"/>
            <a:ext cx="52871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Bå c©u thÊy ®éng liÒn bay ®i.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413" y="4379418"/>
            <a:ext cx="5457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Bå c©u t×m ®Õn chç kiÕn, c¶m ®éng nãi: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3142" y="4833186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-C¶m ¬n cËu ®· cóu tí.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3413" y="5196151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KiÕn ®¸p: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3835" y="5523986"/>
            <a:ext cx="5326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CËu còng gióp tí tho¸t chÕt mµ.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3412" y="5977754"/>
            <a:ext cx="4841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C¶ hai ®Òu rÊt vui v× ®· gióp nhau.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898525" y="1113245"/>
            <a:ext cx="3194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Nã vÉy vïng vµ la lªn: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5725970" y="107429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8803492" y="106453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8881426" y="106645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2182569" y="1541224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3715245" y="159216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4105206" y="196437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2605041" y="2583535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2716719" y="2583077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8254541" y="2600320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8380152" y="261588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1855078" y="2986960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7193334" y="3038425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1788284" y="3423445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3980980" y="3852524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6091311" y="3510562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6012519" y="3510050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8973598" y="356087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8876732" y="359251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5518248" y="437941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3554750" y="437941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5620123" y="437941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3782039" y="4839675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1745298" y="5121812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1812092" y="5161021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4914871" y="547032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5045293" y="547032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3630018" y="4839675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4811140" y="5984243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4906846" y="5984243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3797771" y="159126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7116861" y="3028652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5803904" y="1112153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198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773637" y="2490817"/>
            <a:ext cx="339067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Giải lao</a:t>
            </a:r>
            <a:endParaRPr lang="en-US" sz="8000" b="1" cap="none" spc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038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09850" y="294155"/>
            <a:ext cx="4851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0070C0"/>
                </a:solidFill>
                <a:latin typeface=".VnAvant" panose="020B7200000000000000" pitchFamily="34" charset="0"/>
              </a:rPr>
              <a:t>KiÕn vµ chim bå c©u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3006" y="1102631"/>
            <a:ext cx="6491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0070C0"/>
                </a:solidFill>
                <a:latin typeface=".VnAvant" panose="020B7200000000000000" pitchFamily="34" charset="0"/>
              </a:rPr>
              <a:t>Mét chó kiÕn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kh«ng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may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bÞ</a:t>
            </a:r>
            <a:r>
              <a:rPr lang="vi-VN" sz="2000" dirty="0">
                <a:solidFill>
                  <a:srgbClr val="0070C0"/>
                </a:solidFill>
                <a:latin typeface=".VnAvant" panose="020B7200000000000000" pitchFamily="34" charset="0"/>
              </a:rPr>
              <a:t> r¬i x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uèng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.VnAvant" panose="020B7200000000000000" pitchFamily="34" charset="0"/>
              </a:rPr>
              <a:t>n­</a:t>
            </a:r>
            <a:r>
              <a:rPr lang="vi-VN" sz="2000" dirty="0">
                <a:solidFill>
                  <a:srgbClr val="0070C0"/>
                </a:solidFill>
                <a:latin typeface=".VnAvant" panose="020B7200000000000000" pitchFamily="34" charset="0"/>
              </a:rPr>
              <a:t>ư</a:t>
            </a:r>
            <a:r>
              <a:rPr lang="en-US" sz="2000" dirty="0" err="1" smtClean="0">
                <a:solidFill>
                  <a:srgbClr val="0070C0"/>
                </a:solidFill>
                <a:latin typeface=".VnAvant" panose="020B7200000000000000" pitchFamily="34" charset="0"/>
              </a:rPr>
              <a:t>íc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5896" y="1548702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Cøu t«i víi, cøu t«I víi!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3413" y="2022762"/>
            <a:ext cx="81944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Nghe tiÕng kªu cøu cña kiÕn, bå c©u nhanh trÝ th¶ mét chiÕc </a:t>
            </a:r>
          </a:p>
          <a:p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l¸ th¶ xuèng n­íc.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5895" y="3053991"/>
            <a:ext cx="6751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Mét h«m, kiÕn thÊy ng­êi thî s¨n ng¾m b¾n bå c©u.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09850" y="2627052"/>
            <a:ext cx="5572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KiÕn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b¸m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vµo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chiÕc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l¸ vµ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leo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.VnAvant" panose="020B7200000000000000" pitchFamily="34" charset="0"/>
              </a:rPr>
              <a:t>®</a:t>
            </a:r>
            <a:r>
              <a:rPr lang="vi-VN" sz="2000" dirty="0">
                <a:solidFill>
                  <a:srgbClr val="0070C0"/>
                </a:solidFill>
                <a:latin typeface=".VnAvant" panose="020B7200000000000000" pitchFamily="34" charset="0"/>
              </a:rPr>
              <a:t>ư</a:t>
            </a:r>
            <a:r>
              <a:rPr lang="en-US" sz="2000" dirty="0" smtClean="0">
                <a:solidFill>
                  <a:srgbClr val="0070C0"/>
                </a:solidFill>
                <a:latin typeface=".VnAvant" panose="020B7200000000000000" pitchFamily="34" charset="0"/>
              </a:rPr>
              <a:t>­</a:t>
            </a:r>
            <a:r>
              <a:rPr lang="en-US" sz="2000" dirty="0" err="1" smtClean="0">
                <a:solidFill>
                  <a:srgbClr val="0070C0"/>
                </a:solidFill>
                <a:latin typeface=".VnAvant" panose="020B7200000000000000" pitchFamily="34" charset="0"/>
              </a:rPr>
              <a:t>îc</a:t>
            </a:r>
            <a:r>
              <a:rPr lang="en-US" sz="2000" dirty="0" smtClean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lªn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bê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1020" y="3492193"/>
            <a:ext cx="6295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Ngay lËp tøc, nã bß ®Õn, c¾n vµo ch©n anh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ta. 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48022" y="3492193"/>
            <a:ext cx="5388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Ng­êi thî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s¨n 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giËt m×nh.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1020" y="3932656"/>
            <a:ext cx="52871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Bå c©u thÊy ®éng liÒn bay ®i.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413" y="4379418"/>
            <a:ext cx="5457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Bå c©u t×m ®Õn chç kiÕn, c¶m ®éng nãi: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3142" y="4833186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-C¶m ¬n cËu ®· cóu tí.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3413" y="5196151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KiÕn ®¸p: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3835" y="5523986"/>
            <a:ext cx="5326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CËu còng gióp tí tho¸t chÕt mµ.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3412" y="5977754"/>
            <a:ext cx="4841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C¶ hai ®Òu rÊt vui v× ®· gióp nhau.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005145" y="1083758"/>
            <a:ext cx="3138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70C0"/>
                </a:solidFill>
                <a:latin typeface=".VnAvant" panose="020B7200000000000000" pitchFamily="34" charset="0"/>
              </a:rPr>
              <a:t>Nã</a:t>
            </a:r>
            <a:r>
              <a:rPr lang="en-US" sz="2000" dirty="0" smtClean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.VnAvant" panose="020B7200000000000000" pitchFamily="34" charset="0"/>
              </a:rPr>
              <a:t>vÉy</a:t>
            </a:r>
            <a:r>
              <a:rPr lang="en-US" sz="2000" dirty="0" smtClean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.VnAvant" panose="020B7200000000000000" pitchFamily="34" charset="0"/>
              </a:rPr>
              <a:t>vïng</a:t>
            </a:r>
            <a:r>
              <a:rPr lang="en-US" sz="2000" dirty="0" smtClean="0">
                <a:solidFill>
                  <a:srgbClr val="0070C0"/>
                </a:solidFill>
                <a:latin typeface=".VnAvant" panose="020B7200000000000000" pitchFamily="34" charset="0"/>
              </a:rPr>
              <a:t> vµ la </a:t>
            </a:r>
            <a:r>
              <a:rPr lang="en-US" sz="2000" dirty="0" err="1" smtClean="0">
                <a:solidFill>
                  <a:srgbClr val="0070C0"/>
                </a:solidFill>
                <a:latin typeface=".VnAvant" panose="020B7200000000000000" pitchFamily="34" charset="0"/>
              </a:rPr>
              <a:t>lªn</a:t>
            </a:r>
            <a:endParaRPr lang="en-US" sz="2000" dirty="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4" name="Left Brace 3"/>
          <p:cNvSpPr/>
          <p:nvPr/>
        </p:nvSpPr>
        <p:spPr>
          <a:xfrm>
            <a:off x="200756" y="1207477"/>
            <a:ext cx="293080" cy="1723292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145" y="1600810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8" name="Left Brace 7"/>
          <p:cNvSpPr/>
          <p:nvPr/>
        </p:nvSpPr>
        <p:spPr>
          <a:xfrm>
            <a:off x="211020" y="3165231"/>
            <a:ext cx="45719" cy="1167535"/>
          </a:xfrm>
          <a:prstGeom prst="lef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1145" y="3233218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2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1" name="Left Brace 20"/>
          <p:cNvSpPr/>
          <p:nvPr/>
        </p:nvSpPr>
        <p:spPr>
          <a:xfrm>
            <a:off x="200756" y="4534560"/>
            <a:ext cx="293080" cy="1723292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145" y="4833186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476806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 animBg="1"/>
      <p:bldP spid="20" grpId="0"/>
      <p:bldP spid="21" grpId="0" animBg="1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33472" y="2659559"/>
            <a:ext cx="56327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solidFill>
                  <a:srgbClr val="FF0000"/>
                </a:solidFill>
                <a:latin typeface=".VnAvant" panose="020B7200000000000000" pitchFamily="34" charset="0"/>
              </a:rPr>
              <a:t>Tr¶ lêi c©u hái</a:t>
            </a:r>
            <a:endParaRPr lang="en-US" sz="440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18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</TotalTime>
  <Words>807</Words>
  <Application>Microsoft Office PowerPoint</Application>
  <PresentationFormat>On-screen Show (4:3)</PresentationFormat>
  <Paragraphs>105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.VnAvant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28</cp:revision>
  <dcterms:created xsi:type="dcterms:W3CDTF">2020-08-26T02:05:47Z</dcterms:created>
  <dcterms:modified xsi:type="dcterms:W3CDTF">2024-03-25T12:15:34Z</dcterms:modified>
</cp:coreProperties>
</file>