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av" ContentType="audio/wav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24"/>
  </p:notesMasterIdLst>
  <p:sldIdLst>
    <p:sldId id="300" r:id="rId2"/>
    <p:sldId id="301" r:id="rId3"/>
    <p:sldId id="302" r:id="rId4"/>
    <p:sldId id="257" r:id="rId5"/>
    <p:sldId id="303" r:id="rId6"/>
    <p:sldId id="323" r:id="rId7"/>
    <p:sldId id="307" r:id="rId8"/>
    <p:sldId id="310" r:id="rId9"/>
    <p:sldId id="290" r:id="rId10"/>
    <p:sldId id="324" r:id="rId11"/>
    <p:sldId id="325" r:id="rId12"/>
    <p:sldId id="326" r:id="rId13"/>
    <p:sldId id="311" r:id="rId14"/>
    <p:sldId id="315" r:id="rId15"/>
    <p:sldId id="316" r:id="rId16"/>
    <p:sldId id="317" r:id="rId17"/>
    <p:sldId id="318" r:id="rId18"/>
    <p:sldId id="319" r:id="rId19"/>
    <p:sldId id="320" r:id="rId20"/>
    <p:sldId id="321" r:id="rId21"/>
    <p:sldId id="322" r:id="rId22"/>
    <p:sldId id="271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515AB"/>
    <a:srgbClr val="320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148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66DDB6-C8FD-4832-A15D-669932543650}" type="datetimeFigureOut">
              <a:rPr lang="en-US" smtClean="0"/>
              <a:pPr/>
              <a:t>3/4/2024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49277F-8A7F-4040-897D-9158C8906AA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8252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9B66443-4ED1-4ACA-8DD3-8028CE2AF2CE}" type="slidenum">
              <a:rPr lang="en-US"/>
              <a:pPr/>
              <a:t>21</a:t>
            </a:fld>
            <a:endParaRPr lang="en-US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/>
              <a:t>							-</a:t>
            </a:r>
            <a:fld id="{DD68D736-55BB-42B7-813D-A805D7A736B6}" type="slidenum">
              <a:rPr lang="en-US" smtClean="0"/>
              <a:pPr eaLnBrk="1" hangingPunct="1"/>
              <a:t>21</a:t>
            </a:fld>
            <a:r>
              <a:rPr lang="en-US"/>
              <a:t>-</a:t>
            </a:r>
          </a:p>
        </p:txBody>
      </p:sp>
    </p:spTree>
    <p:extLst>
      <p:ext uri="{BB962C8B-B14F-4D97-AF65-F5344CB8AC3E}">
        <p14:creationId xmlns:p14="http://schemas.microsoft.com/office/powerpoint/2010/main" val="18149303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AB535-E4C4-42BE-8A18-6C6A72E0B781}" type="datetimeFigureOut">
              <a:rPr lang="en-US" smtClean="0"/>
              <a:pPr/>
              <a:t>3/4/2024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58F2358-0FDF-4AB0-B45F-82FF94FDAC2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AB535-E4C4-42BE-8A18-6C6A72E0B781}" type="datetimeFigureOut">
              <a:rPr lang="en-US" smtClean="0"/>
              <a:pPr/>
              <a:t>3/4/2024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F2358-0FDF-4AB0-B45F-82FF94FDAC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458F2358-0FDF-4AB0-B45F-82FF94FDAC2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AB535-E4C4-42BE-8A18-6C6A72E0B781}" type="datetimeFigureOut">
              <a:rPr lang="en-US" smtClean="0"/>
              <a:pPr/>
              <a:t>3/4/2024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82FDFAE-DDA1-4748-9C85-76C91A92A92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AB535-E4C4-42BE-8A18-6C6A72E0B781}" type="datetimeFigureOut">
              <a:rPr lang="en-US" smtClean="0"/>
              <a:pPr/>
              <a:t>3/4/2024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458F2358-0FDF-4AB0-B45F-82FF94FDAC2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AB535-E4C4-42BE-8A18-6C6A72E0B781}" type="datetimeFigureOut">
              <a:rPr lang="en-US" smtClean="0"/>
              <a:pPr/>
              <a:t>3/4/2024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58F2358-0FDF-4AB0-B45F-82FF94FDAC2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BEAAB535-E4C4-42BE-8A18-6C6A72E0B781}" type="datetimeFigureOut">
              <a:rPr lang="en-US" smtClean="0"/>
              <a:pPr/>
              <a:t>3/4/2024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F2358-0FDF-4AB0-B45F-82FF94FDAC2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AB535-E4C4-42BE-8A18-6C6A72E0B781}" type="datetimeFigureOut">
              <a:rPr lang="en-US" smtClean="0"/>
              <a:pPr/>
              <a:t>3/4/2024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458F2358-0FDF-4AB0-B45F-82FF94FDAC2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AB535-E4C4-42BE-8A18-6C6A72E0B781}" type="datetimeFigureOut">
              <a:rPr lang="en-US" smtClean="0"/>
              <a:pPr/>
              <a:t>3/4/2024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458F2358-0FDF-4AB0-B45F-82FF94FDAC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AB535-E4C4-42BE-8A18-6C6A72E0B781}" type="datetimeFigureOut">
              <a:rPr lang="en-US" smtClean="0"/>
              <a:pPr/>
              <a:t>3/4/2024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58F2358-0FDF-4AB0-B45F-82FF94FDAC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58F2358-0FDF-4AB0-B45F-82FF94FDAC2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AB535-E4C4-42BE-8A18-6C6A72E0B781}" type="datetimeFigureOut">
              <a:rPr lang="en-US" smtClean="0"/>
              <a:pPr/>
              <a:t>3/4/2024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458F2358-0FDF-4AB0-B45F-82FF94FDAC2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BEAAB535-E4C4-42BE-8A18-6C6A72E0B781}" type="datetimeFigureOut">
              <a:rPr lang="en-US" smtClean="0"/>
              <a:pPr/>
              <a:t>3/4/2024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BEAAB535-E4C4-42BE-8A18-6C6A72E0B781}" type="datetimeFigureOut">
              <a:rPr lang="en-US" smtClean="0"/>
              <a:pPr/>
              <a:t>3/4/2024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58F2358-0FDF-4AB0-B45F-82FF94FDAC2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  <p:sldLayoutId id="2147483804" r:id="rId12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slide" Target="slide17.xml"/><Relationship Id="rId3" Type="http://schemas.openxmlformats.org/officeDocument/2006/relationships/image" Target="../media/image17.jpeg"/><Relationship Id="rId7" Type="http://schemas.openxmlformats.org/officeDocument/2006/relationships/slide" Target="slide16.xml"/><Relationship Id="rId12" Type="http://schemas.openxmlformats.org/officeDocument/2006/relationships/slide" Target="slide22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slide" Target="slide21.xml"/><Relationship Id="rId11" Type="http://schemas.openxmlformats.org/officeDocument/2006/relationships/image" Target="../media/image19.gif"/><Relationship Id="rId5" Type="http://schemas.openxmlformats.org/officeDocument/2006/relationships/slide" Target="slide20.xml"/><Relationship Id="rId10" Type="http://schemas.openxmlformats.org/officeDocument/2006/relationships/image" Target="../media/image18.gif"/><Relationship Id="rId4" Type="http://schemas.openxmlformats.org/officeDocument/2006/relationships/slide" Target="slide19.xml"/><Relationship Id="rId9" Type="http://schemas.openxmlformats.org/officeDocument/2006/relationships/slide" Target="slide18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4" Type="http://schemas.openxmlformats.org/officeDocument/2006/relationships/slide" Target="slide1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4" Type="http://schemas.openxmlformats.org/officeDocument/2006/relationships/slide" Target="slide1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4" Type="http://schemas.openxmlformats.org/officeDocument/2006/relationships/slide" Target="slide1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4" Type="http://schemas.openxmlformats.org/officeDocument/2006/relationships/slide" Target="slide1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4" Type="http://schemas.openxmlformats.org/officeDocument/2006/relationships/slide" Target="slide15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slide" Target="slide15.xml"/><Relationship Id="rId4" Type="http://schemas.openxmlformats.org/officeDocument/2006/relationships/image" Target="../media/image15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2.gif"/><Relationship Id="rId4" Type="http://schemas.openxmlformats.org/officeDocument/2006/relationships/image" Target="../media/image21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3" descr="bor2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266701" y="-63627"/>
            <a:ext cx="9220201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636" name="Text Box 4"/>
          <p:cNvSpPr txBox="1">
            <a:spLocks noChangeArrowheads="1"/>
          </p:cNvSpPr>
          <p:nvPr/>
        </p:nvSpPr>
        <p:spPr bwMode="auto">
          <a:xfrm>
            <a:off x="0" y="2590800"/>
            <a:ext cx="8686800" cy="1076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indent="457200" algn="ctr" eaLnBrk="1" hangingPunct="1"/>
            <a:r>
              <a:rPr lang="en-US" sz="3200" b="1" dirty="0">
                <a:solidFill>
                  <a:srgbClr val="0000FF"/>
                </a:solidFill>
              </a:rPr>
              <a:t>CHÀO MỪNG QUÝ THẦY CÔ DỰ GIỜ, THĂM LỚP</a:t>
            </a:r>
          </a:p>
        </p:txBody>
      </p:sp>
      <p:sp>
        <p:nvSpPr>
          <p:cNvPr id="69644" name="WordArt 12"/>
          <p:cNvSpPr>
            <a:spLocks noChangeArrowheads="1" noChangeShapeType="1" noTextEdit="1"/>
          </p:cNvSpPr>
          <p:nvPr/>
        </p:nvSpPr>
        <p:spPr bwMode="auto">
          <a:xfrm>
            <a:off x="1219200" y="884238"/>
            <a:ext cx="6705600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Trường Tiểu học </a:t>
            </a:r>
            <a:endParaRPr lang="en-US" sz="3600" kern="10" dirty="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0066CC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3077" name="TextBox 2"/>
          <p:cNvSpPr txBox="1">
            <a:spLocks noChangeArrowheads="1"/>
          </p:cNvSpPr>
          <p:nvPr/>
        </p:nvSpPr>
        <p:spPr bwMode="auto">
          <a:xfrm>
            <a:off x="3352800" y="2438400"/>
            <a:ext cx="1841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3078" name="TextBox 3"/>
          <p:cNvSpPr txBox="1">
            <a:spLocks noChangeArrowheads="1"/>
          </p:cNvSpPr>
          <p:nvPr/>
        </p:nvSpPr>
        <p:spPr bwMode="auto">
          <a:xfrm>
            <a:off x="3352800" y="2900363"/>
            <a:ext cx="18415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3048000" y="4724400"/>
            <a:ext cx="2900089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800" b="1" dirty="0">
                <a:solidFill>
                  <a:srgbClr val="F9401B"/>
                </a:solidFill>
                <a:latin typeface="Times New Roman" pitchFamily="18" charset="0"/>
                <a:cs typeface="Times New Roman" pitchFamily="18" charset="0"/>
              </a:rPr>
              <a:t>MÔN: TIN HỌC </a:t>
            </a:r>
          </a:p>
          <a:p>
            <a:pPr algn="ctr"/>
            <a:r>
              <a:rPr lang="en-US" sz="2800" b="1" dirty="0">
                <a:solidFill>
                  <a:srgbClr val="F9401B"/>
                </a:solidFill>
                <a:latin typeface="Times New Roman" pitchFamily="18" charset="0"/>
                <a:cs typeface="Times New Roman" pitchFamily="18" charset="0"/>
              </a:rPr>
              <a:t>LỚP: 5</a:t>
            </a:r>
          </a:p>
        </p:txBody>
      </p:sp>
      <p:pic>
        <p:nvPicPr>
          <p:cNvPr id="8" name="Picture 11" descr="balonnen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4343400"/>
            <a:ext cx="1447800" cy="20416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96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" dur="80"/>
                                        <p:tgtEl>
                                          <p:spTgt spid="6963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1" dur="80"/>
                                        <p:tgtEl>
                                          <p:spTgt spid="696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80"/>
                                        <p:tgtEl>
                                          <p:spTgt spid="696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2" presetClass="emph" presetSubtype="0" repeatCount="1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7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8" dur="4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9" dur="4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0" dur="4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1" dur="4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36" grpId="0"/>
      <p:bldP spid="69644" grpId="0" animBg="1"/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4479925" y="3213100"/>
            <a:ext cx="1841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endParaRPr lang="vi-VN" sz="2800"/>
          </a:p>
        </p:txBody>
      </p:sp>
      <p:sp>
        <p:nvSpPr>
          <p:cNvPr id="88068" name="Rectangle 4"/>
          <p:cNvSpPr>
            <a:spLocks noChangeArrowheads="1"/>
          </p:cNvSpPr>
          <p:nvPr/>
        </p:nvSpPr>
        <p:spPr bwMode="auto">
          <a:xfrm>
            <a:off x="3200400" y="5410200"/>
            <a:ext cx="5562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eaLnBrk="1" hangingPunct="1"/>
            <a:r>
              <a:rPr lang="en-US" sz="2800" b="1" dirty="0">
                <a:solidFill>
                  <a:srgbClr val="0066CC"/>
                </a:solidFill>
              </a:rPr>
              <a:t>Repeat  n  [                                  ] </a:t>
            </a:r>
          </a:p>
        </p:txBody>
      </p:sp>
      <p:sp>
        <p:nvSpPr>
          <p:cNvPr id="88069" name="Rectangle 5"/>
          <p:cNvSpPr>
            <a:spLocks noChangeArrowheads="1"/>
          </p:cNvSpPr>
          <p:nvPr/>
        </p:nvSpPr>
        <p:spPr bwMode="auto">
          <a:xfrm>
            <a:off x="381000" y="3429000"/>
            <a:ext cx="2667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eaLnBrk="1" hangingPunct="1"/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FD 40 RT 90</a:t>
            </a:r>
          </a:p>
        </p:txBody>
      </p:sp>
      <p:sp>
        <p:nvSpPr>
          <p:cNvPr id="88070" name="Line 6"/>
          <p:cNvSpPr>
            <a:spLocks noChangeShapeType="1"/>
          </p:cNvSpPr>
          <p:nvPr/>
        </p:nvSpPr>
        <p:spPr bwMode="auto">
          <a:xfrm flipV="1">
            <a:off x="5257800" y="38862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8071" name="AutoShape 7"/>
          <p:cNvSpPr>
            <a:spLocks noChangeArrowheads="1"/>
          </p:cNvSpPr>
          <p:nvPr/>
        </p:nvSpPr>
        <p:spPr bwMode="auto">
          <a:xfrm>
            <a:off x="5105400" y="4572000"/>
            <a:ext cx="304800" cy="152400"/>
          </a:xfrm>
          <a:prstGeom prst="flowChartExtra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vi-VN" sz="2800"/>
          </a:p>
        </p:txBody>
      </p:sp>
      <p:sp>
        <p:nvSpPr>
          <p:cNvPr id="88072" name="Line 8"/>
          <p:cNvSpPr>
            <a:spLocks noChangeShapeType="1"/>
          </p:cNvSpPr>
          <p:nvPr/>
        </p:nvSpPr>
        <p:spPr bwMode="auto">
          <a:xfrm flipH="1" flipV="1">
            <a:off x="5257800" y="38862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8073" name="Line 9"/>
          <p:cNvSpPr>
            <a:spLocks noChangeShapeType="1"/>
          </p:cNvSpPr>
          <p:nvPr/>
        </p:nvSpPr>
        <p:spPr bwMode="auto">
          <a:xfrm flipV="1">
            <a:off x="6096000" y="38862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8074" name="Line 10"/>
          <p:cNvSpPr>
            <a:spLocks noChangeShapeType="1"/>
          </p:cNvSpPr>
          <p:nvPr/>
        </p:nvSpPr>
        <p:spPr bwMode="auto">
          <a:xfrm flipH="1" flipV="1">
            <a:off x="5257800" y="47244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8089" name="AutoShape 25"/>
          <p:cNvSpPr>
            <a:spLocks noChangeArrowheads="1"/>
          </p:cNvSpPr>
          <p:nvPr/>
        </p:nvSpPr>
        <p:spPr bwMode="auto">
          <a:xfrm rot="5400000">
            <a:off x="5181600" y="3810000"/>
            <a:ext cx="304800" cy="152400"/>
          </a:xfrm>
          <a:prstGeom prst="triangle">
            <a:avLst>
              <a:gd name="adj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pPr algn="ctr" eaLnBrk="1" hangingPunct="1"/>
            <a:endParaRPr lang="vi-VN" sz="2800"/>
          </a:p>
        </p:txBody>
      </p:sp>
      <p:sp>
        <p:nvSpPr>
          <p:cNvPr id="88090" name="AutoShape 26"/>
          <p:cNvSpPr>
            <a:spLocks noChangeArrowheads="1"/>
          </p:cNvSpPr>
          <p:nvPr/>
        </p:nvSpPr>
        <p:spPr bwMode="auto">
          <a:xfrm flipV="1">
            <a:off x="5943600" y="3886200"/>
            <a:ext cx="304800" cy="152400"/>
          </a:xfrm>
          <a:prstGeom prst="flowChartExtra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wrap="none" anchor="ctr"/>
          <a:lstStyle/>
          <a:p>
            <a:pPr algn="ctr" eaLnBrk="1" hangingPunct="1"/>
            <a:endParaRPr lang="vi-VN" sz="2800"/>
          </a:p>
        </p:txBody>
      </p:sp>
      <p:sp>
        <p:nvSpPr>
          <p:cNvPr id="88091" name="AutoShape 27"/>
          <p:cNvSpPr>
            <a:spLocks noChangeArrowheads="1"/>
          </p:cNvSpPr>
          <p:nvPr/>
        </p:nvSpPr>
        <p:spPr bwMode="auto">
          <a:xfrm rot="16200000" flipH="1">
            <a:off x="5867400" y="4648200"/>
            <a:ext cx="304800" cy="152400"/>
          </a:xfrm>
          <a:prstGeom prst="triangle">
            <a:avLst>
              <a:gd name="adj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 eaLnBrk="1" hangingPunct="1"/>
            <a:endParaRPr lang="vi-VN" sz="2800"/>
          </a:p>
        </p:txBody>
      </p:sp>
      <p:sp>
        <p:nvSpPr>
          <p:cNvPr id="88092" name="AutoShape 28"/>
          <p:cNvSpPr>
            <a:spLocks noChangeArrowheads="1"/>
          </p:cNvSpPr>
          <p:nvPr/>
        </p:nvSpPr>
        <p:spPr bwMode="auto">
          <a:xfrm>
            <a:off x="5105400" y="4572000"/>
            <a:ext cx="304800" cy="152400"/>
          </a:xfrm>
          <a:prstGeom prst="flowChartExtra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vi-VN" sz="2800"/>
          </a:p>
        </p:txBody>
      </p:sp>
      <p:sp>
        <p:nvSpPr>
          <p:cNvPr id="88093" name="Rectangle 29"/>
          <p:cNvSpPr>
            <a:spLocks noChangeArrowheads="1"/>
          </p:cNvSpPr>
          <p:nvPr/>
        </p:nvSpPr>
        <p:spPr bwMode="auto">
          <a:xfrm>
            <a:off x="5257800" y="5410200"/>
            <a:ext cx="3352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eaLnBrk="1" hangingPunct="1"/>
            <a:r>
              <a:rPr lang="en-US" sz="2800" b="1" dirty="0">
                <a:solidFill>
                  <a:srgbClr val="F9401B"/>
                </a:solidFill>
              </a:rPr>
              <a:t>FD 100 RT 360/4</a:t>
            </a:r>
          </a:p>
        </p:txBody>
      </p:sp>
      <p:sp>
        <p:nvSpPr>
          <p:cNvPr id="88094" name="Rectangle 30"/>
          <p:cNvSpPr>
            <a:spLocks noChangeArrowheads="1"/>
          </p:cNvSpPr>
          <p:nvPr/>
        </p:nvSpPr>
        <p:spPr bwMode="auto">
          <a:xfrm>
            <a:off x="4648200" y="5410200"/>
            <a:ext cx="457200" cy="5334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800" b="1" dirty="0">
                <a:solidFill>
                  <a:srgbClr val="F9401B"/>
                </a:solidFill>
              </a:rPr>
              <a:t>4</a:t>
            </a:r>
          </a:p>
        </p:txBody>
      </p:sp>
      <p:sp>
        <p:nvSpPr>
          <p:cNvPr id="26" name="Rectangle 25"/>
          <p:cNvSpPr/>
          <p:nvPr/>
        </p:nvSpPr>
        <p:spPr>
          <a:xfrm>
            <a:off x="152400" y="1295400"/>
            <a:ext cx="5153848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28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A. HoẠT ĐỘNG thực hành</a:t>
            </a:r>
            <a:endParaRPr lang="en-US" sz="28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52401" y="1752600"/>
            <a:ext cx="8762999" cy="95410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just"/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1. Vẽ đường đi của rùa vào hình dưới theo các lệnh sau. Biết rằng mỗi ô vuông trong hình có cạnh là 10 bước.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228600" y="2819400"/>
            <a:ext cx="830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a. Các lệnh</a:t>
            </a:r>
          </a:p>
        </p:txBody>
      </p:sp>
      <p:sp>
        <p:nvSpPr>
          <p:cNvPr id="29" name="Rectangle 5"/>
          <p:cNvSpPr>
            <a:spLocks noChangeArrowheads="1"/>
          </p:cNvSpPr>
          <p:nvPr/>
        </p:nvSpPr>
        <p:spPr bwMode="auto">
          <a:xfrm>
            <a:off x="381000" y="3886200"/>
            <a:ext cx="2667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eaLnBrk="1" hangingPunct="1"/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FD 40 RT 90</a:t>
            </a:r>
          </a:p>
        </p:txBody>
      </p:sp>
      <p:sp>
        <p:nvSpPr>
          <p:cNvPr id="30" name="Rectangle 5"/>
          <p:cNvSpPr>
            <a:spLocks noChangeArrowheads="1"/>
          </p:cNvSpPr>
          <p:nvPr/>
        </p:nvSpPr>
        <p:spPr bwMode="auto">
          <a:xfrm>
            <a:off x="381000" y="4343400"/>
            <a:ext cx="2667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eaLnBrk="1" hangingPunct="1"/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FD 40 RT 90</a:t>
            </a:r>
          </a:p>
        </p:txBody>
      </p:sp>
      <p:sp>
        <p:nvSpPr>
          <p:cNvPr id="31" name="Rectangle 5"/>
          <p:cNvSpPr>
            <a:spLocks noChangeArrowheads="1"/>
          </p:cNvSpPr>
          <p:nvPr/>
        </p:nvSpPr>
        <p:spPr bwMode="auto">
          <a:xfrm>
            <a:off x="381000" y="4800600"/>
            <a:ext cx="2667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eaLnBrk="1" hangingPunct="1"/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FD 40 RT 90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381000" y="3429000"/>
            <a:ext cx="22860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FD 40 RT 90</a:t>
            </a:r>
          </a:p>
          <a:p>
            <a:r>
              <a:rPr lang="en-US" sz="2800" b="1" dirty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FD 40 RT 90</a:t>
            </a:r>
          </a:p>
          <a:p>
            <a:r>
              <a:rPr lang="en-US" sz="2800" b="1" dirty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FD 40 RT 90</a:t>
            </a:r>
          </a:p>
          <a:p>
            <a:r>
              <a:rPr lang="en-US" sz="2800" b="1" dirty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FD 40 RT 90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457200" y="3429000"/>
            <a:ext cx="1981200" cy="203132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                                     </a:t>
            </a:r>
          </a:p>
          <a:p>
            <a:r>
              <a:rPr lang="en-US" dirty="0"/>
              <a:t>                                  </a:t>
            </a:r>
          </a:p>
          <a:p>
            <a:r>
              <a:rPr lang="en-US" dirty="0"/>
              <a:t>                                     </a:t>
            </a:r>
          </a:p>
          <a:p>
            <a:r>
              <a:rPr lang="en-US" dirty="0"/>
              <a:t>                                     </a:t>
            </a:r>
          </a:p>
          <a:p>
            <a:r>
              <a:rPr lang="en-US" dirty="0"/>
              <a:t>                                      </a:t>
            </a:r>
          </a:p>
          <a:p>
            <a:r>
              <a:rPr lang="en-US" dirty="0"/>
              <a:t>                                   </a:t>
            </a:r>
          </a:p>
          <a:p>
            <a:r>
              <a:rPr lang="en-US" dirty="0"/>
              <a:t>                                   </a:t>
            </a:r>
          </a:p>
        </p:txBody>
      </p:sp>
      <p:sp>
        <p:nvSpPr>
          <p:cNvPr id="33" name="Title 1"/>
          <p:cNvSpPr txBox="1">
            <a:spLocks/>
          </p:cNvSpPr>
          <p:nvPr/>
        </p:nvSpPr>
        <p:spPr>
          <a:xfrm>
            <a:off x="152400" y="138555"/>
            <a:ext cx="8839200" cy="886691"/>
          </a:xfrm>
          <a:prstGeom prst="rect">
            <a:avLst/>
          </a:prstGeom>
        </p:spPr>
        <p:txBody>
          <a:bodyPr vert="horz" lIns="0" tIns="45720" rIns="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200" b="1">
                <a:latin typeface="Times New Roman" pitchFamily="18" charset="0"/>
                <a:cs typeface="Times New Roman" pitchFamily="18" charset="0"/>
              </a:rPr>
              <a:t>Bài 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1: Những gì em đã biết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80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.0111 L 0 -0.12208 " pathEditMode="relative" rAng="0" ptsTypes="AA">
                                      <p:cBhvr>
                                        <p:cTn id="31" dur="500" fill="hold"/>
                                        <p:tgtEl>
                                          <p:spTgt spid="880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67"/>
                                    </p:animMotion>
                                  </p:childTnLst>
                                </p:cTn>
                              </p:par>
                              <p:par>
                                <p:cTn id="32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4" dur="500"/>
                                        <p:tgtEl>
                                          <p:spTgt spid="880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88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6" dur="500"/>
                                        <p:tgtEl>
                                          <p:spTgt spid="880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833 3.23699E-6 L 0.09167 3.23699E-6 " pathEditMode="relative" rAng="0" ptsTypes="AA">
                                      <p:cBhvr>
                                        <p:cTn id="51" dur="500" fill="hold"/>
                                        <p:tgtEl>
                                          <p:spTgt spid="8808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" y="0"/>
                                    </p:animMotion>
                                  </p:childTnLst>
                                </p:cTn>
                              </p:par>
                              <p:par>
                                <p:cTn id="52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4" dur="500"/>
                                        <p:tgtEl>
                                          <p:spTgt spid="880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88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xit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6" dur="500"/>
                                        <p:tgtEl>
                                          <p:spTgt spid="880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0.0111 L 3.33333E-6 0.12208 " pathEditMode="relative" rAng="0" ptsTypes="AA">
                                      <p:cBhvr>
                                        <p:cTn id="71" dur="500" fill="hold"/>
                                        <p:tgtEl>
                                          <p:spTgt spid="8809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67"/>
                                    </p:animMotion>
                                  </p:childTnLst>
                                </p:cTn>
                              </p:par>
                              <p:par>
                                <p:cTn id="72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4" dur="500"/>
                                        <p:tgtEl>
                                          <p:spTgt spid="880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88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6" dur="500"/>
                                        <p:tgtEl>
                                          <p:spTgt spid="880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834 2.31214E-6 L -0.09166 2.31214E-6 " pathEditMode="relative" rAng="0" ptsTypes="AA">
                                      <p:cBhvr>
                                        <p:cTn id="91" dur="500" fill="hold"/>
                                        <p:tgtEl>
                                          <p:spTgt spid="8809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0" y="0"/>
                                    </p:animMotion>
                                  </p:childTnLst>
                                </p:cTn>
                              </p:par>
                              <p:par>
                                <p:cTn id="92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94" dur="500"/>
                                        <p:tgtEl>
                                          <p:spTgt spid="88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88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1" dur="500"/>
                                        <p:tgtEl>
                                          <p:spTgt spid="880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880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880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880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880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880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880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068" grpId="0"/>
      <p:bldP spid="88070" grpId="0" animBg="1"/>
      <p:bldP spid="88071" grpId="0" animBg="1"/>
      <p:bldP spid="88071" grpId="1" animBg="1"/>
      <p:bldP spid="88072" grpId="0" animBg="1"/>
      <p:bldP spid="88073" grpId="0" animBg="1"/>
      <p:bldP spid="88074" grpId="0" animBg="1"/>
      <p:bldP spid="88089" grpId="0" animBg="1"/>
      <p:bldP spid="88089" grpId="1" animBg="1"/>
      <p:bldP spid="88089" grpId="2" animBg="1"/>
      <p:bldP spid="88090" grpId="0" animBg="1"/>
      <p:bldP spid="88090" grpId="1" animBg="1"/>
      <p:bldP spid="88091" grpId="0" animBg="1"/>
      <p:bldP spid="88091" grpId="1" animBg="1"/>
      <p:bldP spid="88092" grpId="0" animBg="1"/>
      <p:bldP spid="88093" grpId="0"/>
      <p:bldP spid="88094" grpId="0" animBg="1"/>
      <p:bldP spid="27" grpId="0"/>
      <p:bldP spid="28" grpId="0"/>
      <p:bldP spid="32" grpId="0"/>
      <p:bldP spid="3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4479925" y="3213100"/>
            <a:ext cx="1841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endParaRPr lang="vi-VN" sz="2800"/>
          </a:p>
        </p:txBody>
      </p:sp>
      <p:sp>
        <p:nvSpPr>
          <p:cNvPr id="88068" name="Rectangle 4"/>
          <p:cNvSpPr>
            <a:spLocks noChangeArrowheads="1"/>
          </p:cNvSpPr>
          <p:nvPr/>
        </p:nvSpPr>
        <p:spPr bwMode="auto">
          <a:xfrm>
            <a:off x="3200400" y="5410200"/>
            <a:ext cx="5562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eaLnBrk="1" hangingPunct="1"/>
            <a:r>
              <a:rPr lang="en-US" sz="2800" b="1" dirty="0">
                <a:solidFill>
                  <a:srgbClr val="0066CC"/>
                </a:solidFill>
              </a:rPr>
              <a:t>Repeat  n  [                                  ] </a:t>
            </a:r>
          </a:p>
        </p:txBody>
      </p:sp>
      <p:sp>
        <p:nvSpPr>
          <p:cNvPr id="88069" name="Rectangle 5"/>
          <p:cNvSpPr>
            <a:spLocks noChangeArrowheads="1"/>
          </p:cNvSpPr>
          <p:nvPr/>
        </p:nvSpPr>
        <p:spPr bwMode="auto">
          <a:xfrm>
            <a:off x="381000" y="3352800"/>
            <a:ext cx="4114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eaLnBrk="1" hangingPunct="1"/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REPEAT 4 [FD 40 RT 90]</a:t>
            </a:r>
          </a:p>
        </p:txBody>
      </p:sp>
      <p:sp>
        <p:nvSpPr>
          <p:cNvPr id="88070" name="Line 6"/>
          <p:cNvSpPr>
            <a:spLocks noChangeShapeType="1"/>
          </p:cNvSpPr>
          <p:nvPr/>
        </p:nvSpPr>
        <p:spPr bwMode="auto">
          <a:xfrm flipV="1">
            <a:off x="5257800" y="38862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8071" name="AutoShape 7"/>
          <p:cNvSpPr>
            <a:spLocks noChangeArrowheads="1"/>
          </p:cNvSpPr>
          <p:nvPr/>
        </p:nvSpPr>
        <p:spPr bwMode="auto">
          <a:xfrm>
            <a:off x="5105400" y="4572000"/>
            <a:ext cx="304800" cy="152400"/>
          </a:xfrm>
          <a:prstGeom prst="flowChartExtra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vi-VN" sz="2800"/>
          </a:p>
        </p:txBody>
      </p:sp>
      <p:sp>
        <p:nvSpPr>
          <p:cNvPr id="88072" name="Line 8"/>
          <p:cNvSpPr>
            <a:spLocks noChangeShapeType="1"/>
          </p:cNvSpPr>
          <p:nvPr/>
        </p:nvSpPr>
        <p:spPr bwMode="auto">
          <a:xfrm flipH="1" flipV="1">
            <a:off x="5257800" y="38862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8073" name="Line 9"/>
          <p:cNvSpPr>
            <a:spLocks noChangeShapeType="1"/>
          </p:cNvSpPr>
          <p:nvPr/>
        </p:nvSpPr>
        <p:spPr bwMode="auto">
          <a:xfrm flipV="1">
            <a:off x="6096000" y="38862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8074" name="Line 10"/>
          <p:cNvSpPr>
            <a:spLocks noChangeShapeType="1"/>
          </p:cNvSpPr>
          <p:nvPr/>
        </p:nvSpPr>
        <p:spPr bwMode="auto">
          <a:xfrm flipH="1" flipV="1">
            <a:off x="5257800" y="47244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8092" name="AutoShape 28"/>
          <p:cNvSpPr>
            <a:spLocks noChangeArrowheads="1"/>
          </p:cNvSpPr>
          <p:nvPr/>
        </p:nvSpPr>
        <p:spPr bwMode="auto">
          <a:xfrm>
            <a:off x="5105400" y="4572000"/>
            <a:ext cx="304800" cy="152400"/>
          </a:xfrm>
          <a:prstGeom prst="flowChartExtra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vi-VN" sz="2800"/>
          </a:p>
        </p:txBody>
      </p:sp>
      <p:sp>
        <p:nvSpPr>
          <p:cNvPr id="88093" name="Rectangle 29"/>
          <p:cNvSpPr>
            <a:spLocks noChangeArrowheads="1"/>
          </p:cNvSpPr>
          <p:nvPr/>
        </p:nvSpPr>
        <p:spPr bwMode="auto">
          <a:xfrm>
            <a:off x="5257800" y="5410200"/>
            <a:ext cx="3352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eaLnBrk="1" hangingPunct="1"/>
            <a:r>
              <a:rPr lang="en-US" sz="2800" b="1" dirty="0">
                <a:solidFill>
                  <a:srgbClr val="F9401B"/>
                </a:solidFill>
              </a:rPr>
              <a:t>FD 100 RT 360/4</a:t>
            </a:r>
          </a:p>
        </p:txBody>
      </p:sp>
      <p:sp>
        <p:nvSpPr>
          <p:cNvPr id="88094" name="Rectangle 30"/>
          <p:cNvSpPr>
            <a:spLocks noChangeArrowheads="1"/>
          </p:cNvSpPr>
          <p:nvPr/>
        </p:nvSpPr>
        <p:spPr bwMode="auto">
          <a:xfrm>
            <a:off x="4648200" y="5410200"/>
            <a:ext cx="457200" cy="5334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800" b="1" dirty="0">
                <a:solidFill>
                  <a:srgbClr val="F9401B"/>
                </a:solidFill>
              </a:rPr>
              <a:t>4</a:t>
            </a:r>
          </a:p>
        </p:txBody>
      </p:sp>
      <p:sp>
        <p:nvSpPr>
          <p:cNvPr id="26" name="Rectangle 25"/>
          <p:cNvSpPr/>
          <p:nvPr/>
        </p:nvSpPr>
        <p:spPr>
          <a:xfrm>
            <a:off x="152400" y="1295400"/>
            <a:ext cx="5153848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28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A. HoẠT ĐỘNG thực hành</a:t>
            </a:r>
            <a:endParaRPr lang="en-US" sz="28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52401" y="1752600"/>
            <a:ext cx="8762999" cy="95410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just"/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1. Vẽ đường đi của rùa vào hình dưới theo các lệnh sau. Biết rằng mỗi ô vuông trong hình có cạnh là 10 bước.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228600" y="2819400"/>
            <a:ext cx="830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b. Các lệnh</a:t>
            </a:r>
          </a:p>
        </p:txBody>
      </p:sp>
      <p:sp>
        <p:nvSpPr>
          <p:cNvPr id="17" name="Title 1"/>
          <p:cNvSpPr txBox="1">
            <a:spLocks/>
          </p:cNvSpPr>
          <p:nvPr/>
        </p:nvSpPr>
        <p:spPr>
          <a:xfrm>
            <a:off x="152400" y="138555"/>
            <a:ext cx="8839200" cy="886691"/>
          </a:xfrm>
          <a:prstGeom prst="rect">
            <a:avLst/>
          </a:prstGeom>
        </p:spPr>
        <p:txBody>
          <a:bodyPr vert="horz" lIns="0" tIns="45720" rIns="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200" b="1">
                <a:latin typeface="Times New Roman" pitchFamily="18" charset="0"/>
                <a:cs typeface="Times New Roman" pitchFamily="18" charset="0"/>
              </a:rPr>
              <a:t>Bài 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1: Những gì em đã biết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80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80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880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88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880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88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880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880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880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880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880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880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068" grpId="0"/>
      <p:bldP spid="88070" grpId="0" animBg="1"/>
      <p:bldP spid="88072" grpId="0" animBg="1"/>
      <p:bldP spid="88073" grpId="0" animBg="1"/>
      <p:bldP spid="88074" grpId="0" animBg="1"/>
      <p:bldP spid="88092" grpId="0" animBg="1"/>
      <p:bldP spid="88093" grpId="0"/>
      <p:bldP spid="2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4479925" y="3213100"/>
            <a:ext cx="1841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endParaRPr lang="vi-VN" sz="2800"/>
          </a:p>
        </p:txBody>
      </p:sp>
      <p:sp>
        <p:nvSpPr>
          <p:cNvPr id="88068" name="Rectangle 4"/>
          <p:cNvSpPr>
            <a:spLocks noChangeArrowheads="1"/>
          </p:cNvSpPr>
          <p:nvPr/>
        </p:nvSpPr>
        <p:spPr bwMode="auto">
          <a:xfrm>
            <a:off x="914400" y="5791200"/>
            <a:ext cx="7543800" cy="477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eaLnBrk="1" hangingPunct="1"/>
            <a:r>
              <a:rPr lang="en-US" sz="2500" b="1" dirty="0">
                <a:solidFill>
                  <a:srgbClr val="0066CC"/>
                </a:solidFill>
              </a:rPr>
              <a:t>Repeat  n  [                                                     ] </a:t>
            </a:r>
          </a:p>
        </p:txBody>
      </p:sp>
      <p:sp>
        <p:nvSpPr>
          <p:cNvPr id="88070" name="Line 6"/>
          <p:cNvSpPr>
            <a:spLocks noChangeShapeType="1"/>
          </p:cNvSpPr>
          <p:nvPr/>
        </p:nvSpPr>
        <p:spPr bwMode="auto">
          <a:xfrm flipV="1">
            <a:off x="5257800" y="38862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8071" name="AutoShape 7"/>
          <p:cNvSpPr>
            <a:spLocks noChangeArrowheads="1"/>
          </p:cNvSpPr>
          <p:nvPr/>
        </p:nvSpPr>
        <p:spPr bwMode="auto">
          <a:xfrm>
            <a:off x="5105400" y="4572000"/>
            <a:ext cx="304800" cy="152400"/>
          </a:xfrm>
          <a:prstGeom prst="flowChartExtra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vi-VN" sz="2800"/>
          </a:p>
        </p:txBody>
      </p:sp>
      <p:sp>
        <p:nvSpPr>
          <p:cNvPr id="88072" name="Line 8"/>
          <p:cNvSpPr>
            <a:spLocks noChangeShapeType="1"/>
          </p:cNvSpPr>
          <p:nvPr/>
        </p:nvSpPr>
        <p:spPr bwMode="auto">
          <a:xfrm flipH="1" flipV="1">
            <a:off x="5257800" y="38862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8073" name="Line 9"/>
          <p:cNvSpPr>
            <a:spLocks noChangeShapeType="1"/>
          </p:cNvSpPr>
          <p:nvPr/>
        </p:nvSpPr>
        <p:spPr bwMode="auto">
          <a:xfrm flipV="1">
            <a:off x="6096000" y="38862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8074" name="Line 10"/>
          <p:cNvSpPr>
            <a:spLocks noChangeShapeType="1"/>
          </p:cNvSpPr>
          <p:nvPr/>
        </p:nvSpPr>
        <p:spPr bwMode="auto">
          <a:xfrm flipH="1" flipV="1">
            <a:off x="5257800" y="47244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8089" name="AutoShape 25"/>
          <p:cNvSpPr>
            <a:spLocks noChangeArrowheads="1"/>
          </p:cNvSpPr>
          <p:nvPr/>
        </p:nvSpPr>
        <p:spPr bwMode="auto">
          <a:xfrm rot="5400000">
            <a:off x="5181600" y="3810000"/>
            <a:ext cx="304800" cy="152400"/>
          </a:xfrm>
          <a:prstGeom prst="triangle">
            <a:avLst>
              <a:gd name="adj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pPr algn="ctr" eaLnBrk="1" hangingPunct="1"/>
            <a:endParaRPr lang="vi-VN" sz="2800"/>
          </a:p>
        </p:txBody>
      </p:sp>
      <p:sp>
        <p:nvSpPr>
          <p:cNvPr id="88090" name="AutoShape 26"/>
          <p:cNvSpPr>
            <a:spLocks noChangeArrowheads="1"/>
          </p:cNvSpPr>
          <p:nvPr/>
        </p:nvSpPr>
        <p:spPr bwMode="auto">
          <a:xfrm flipV="1">
            <a:off x="5943600" y="3886200"/>
            <a:ext cx="304800" cy="152400"/>
          </a:xfrm>
          <a:prstGeom prst="flowChartExtra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wrap="none" anchor="ctr"/>
          <a:lstStyle/>
          <a:p>
            <a:pPr algn="ctr" eaLnBrk="1" hangingPunct="1"/>
            <a:endParaRPr lang="vi-VN" sz="2800"/>
          </a:p>
        </p:txBody>
      </p:sp>
      <p:sp>
        <p:nvSpPr>
          <p:cNvPr id="88091" name="AutoShape 27"/>
          <p:cNvSpPr>
            <a:spLocks noChangeArrowheads="1"/>
          </p:cNvSpPr>
          <p:nvPr/>
        </p:nvSpPr>
        <p:spPr bwMode="auto">
          <a:xfrm rot="16200000" flipH="1">
            <a:off x="5867400" y="4648200"/>
            <a:ext cx="304800" cy="152400"/>
          </a:xfrm>
          <a:prstGeom prst="triangle">
            <a:avLst>
              <a:gd name="adj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 eaLnBrk="1" hangingPunct="1"/>
            <a:endParaRPr lang="vi-VN" sz="2800"/>
          </a:p>
        </p:txBody>
      </p:sp>
      <p:sp>
        <p:nvSpPr>
          <p:cNvPr id="88092" name="AutoShape 28"/>
          <p:cNvSpPr>
            <a:spLocks noChangeArrowheads="1"/>
          </p:cNvSpPr>
          <p:nvPr/>
        </p:nvSpPr>
        <p:spPr bwMode="auto">
          <a:xfrm>
            <a:off x="5105400" y="4572000"/>
            <a:ext cx="304800" cy="152400"/>
          </a:xfrm>
          <a:prstGeom prst="flowChartExtra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vi-VN" sz="2800"/>
          </a:p>
        </p:txBody>
      </p:sp>
      <p:sp>
        <p:nvSpPr>
          <p:cNvPr id="88093" name="Rectangle 29"/>
          <p:cNvSpPr>
            <a:spLocks noChangeArrowheads="1"/>
          </p:cNvSpPr>
          <p:nvPr/>
        </p:nvSpPr>
        <p:spPr bwMode="auto">
          <a:xfrm>
            <a:off x="2819400" y="5791200"/>
            <a:ext cx="5486400" cy="477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eaLnBrk="1" hangingPunct="1"/>
            <a:r>
              <a:rPr lang="en-US" sz="2500" b="1" dirty="0">
                <a:solidFill>
                  <a:srgbClr val="F9401B"/>
                </a:solidFill>
              </a:rPr>
              <a:t>FD 100 RT 360/4 WAIT 60</a:t>
            </a:r>
          </a:p>
        </p:txBody>
      </p:sp>
      <p:sp>
        <p:nvSpPr>
          <p:cNvPr id="88094" name="Rectangle 30"/>
          <p:cNvSpPr>
            <a:spLocks noChangeArrowheads="1"/>
          </p:cNvSpPr>
          <p:nvPr/>
        </p:nvSpPr>
        <p:spPr bwMode="auto">
          <a:xfrm>
            <a:off x="2209800" y="5791200"/>
            <a:ext cx="457200" cy="5334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500" b="1" dirty="0">
                <a:solidFill>
                  <a:srgbClr val="F9401B"/>
                </a:solidFill>
              </a:rPr>
              <a:t>4</a:t>
            </a:r>
          </a:p>
        </p:txBody>
      </p:sp>
      <p:sp>
        <p:nvSpPr>
          <p:cNvPr id="26" name="Rectangle 25"/>
          <p:cNvSpPr/>
          <p:nvPr/>
        </p:nvSpPr>
        <p:spPr>
          <a:xfrm>
            <a:off x="152400" y="1295400"/>
            <a:ext cx="5153848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28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A. HoẠT ĐỘNG thực hành</a:t>
            </a:r>
            <a:endParaRPr lang="en-US" sz="28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52401" y="1752600"/>
            <a:ext cx="8762999" cy="95410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just"/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1. Vẽ đường đi của rùa vào hình dưới theo các lệnh sau. Biết rằng mỗi ô vuông trong hình có cạnh là 10 bước.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228600" y="2819400"/>
            <a:ext cx="830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c. Các lệnh</a:t>
            </a:r>
          </a:p>
        </p:txBody>
      </p:sp>
      <p:sp>
        <p:nvSpPr>
          <p:cNvPr id="35" name="Rectangle 4"/>
          <p:cNvSpPr>
            <a:spLocks noChangeArrowheads="1"/>
          </p:cNvSpPr>
          <p:nvPr/>
        </p:nvSpPr>
        <p:spPr bwMode="auto">
          <a:xfrm>
            <a:off x="304800" y="3276600"/>
            <a:ext cx="5791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eaLnBrk="1" hangingPunct="1"/>
            <a:r>
              <a:rPr lang="en-US" sz="2400" b="1" dirty="0">
                <a:solidFill>
                  <a:srgbClr val="0066CC"/>
                </a:solidFill>
              </a:rPr>
              <a:t>Repeat  4  [ FD 40 RT 90 WAIT 60] 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152400" y="5029200"/>
            <a:ext cx="89916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Lưu ý:</a:t>
            </a:r>
            <a:r>
              <a:rPr lang="en-US" sz="25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b="1" dirty="0">
                <a:latin typeface="Times New Roman" pitchFamily="18" charset="0"/>
                <a:cs typeface="Times New Roman" pitchFamily="18" charset="0"/>
              </a:rPr>
              <a:t>1 giây = 60 tíc. Lệnh </a:t>
            </a:r>
            <a:r>
              <a:rPr lang="en-US" sz="25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wait 60</a:t>
            </a:r>
            <a:r>
              <a:rPr lang="en-US" sz="2500" b="1" dirty="0">
                <a:latin typeface="Times New Roman" pitchFamily="18" charset="0"/>
                <a:cs typeface="Times New Roman" pitchFamily="18" charset="0"/>
              </a:rPr>
              <a:t>: Rùa sẽ tạm dừng 60 tíc (1 giây) trước khi thực hiện các lệnh tiếp theo.</a:t>
            </a:r>
          </a:p>
        </p:txBody>
      </p:sp>
      <p:sp>
        <p:nvSpPr>
          <p:cNvPr id="21" name="Title 1"/>
          <p:cNvSpPr txBox="1">
            <a:spLocks/>
          </p:cNvSpPr>
          <p:nvPr/>
        </p:nvSpPr>
        <p:spPr>
          <a:xfrm>
            <a:off x="152400" y="138555"/>
            <a:ext cx="8839200" cy="886691"/>
          </a:xfrm>
          <a:prstGeom prst="rect">
            <a:avLst/>
          </a:prstGeom>
        </p:spPr>
        <p:txBody>
          <a:bodyPr vert="horz" lIns="0" tIns="45720" rIns="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200" b="1">
                <a:latin typeface="Times New Roman" pitchFamily="18" charset="0"/>
                <a:cs typeface="Times New Roman" pitchFamily="18" charset="0"/>
              </a:rPr>
              <a:t>Bài 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1: Những gì em đã biết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.0111 L 0 -0.12208 " pathEditMode="relative" rAng="0" ptsTypes="AA">
                                      <p:cBhvr>
                                        <p:cTn id="12" dur="500" fill="hold"/>
                                        <p:tgtEl>
                                          <p:spTgt spid="880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67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880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88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2" dur="500"/>
                                        <p:tgtEl>
                                          <p:spTgt spid="880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833 3.23699E-6 L 0.09167 3.23699E-6 " pathEditMode="relative" rAng="0" ptsTypes="AA">
                                      <p:cBhvr>
                                        <p:cTn id="27" dur="500" fill="hold"/>
                                        <p:tgtEl>
                                          <p:spTgt spid="8808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" y="0"/>
                                    </p:animMotion>
                                  </p:childTnLst>
                                </p:cTn>
                              </p:par>
                              <p:par>
                                <p:cTn id="2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0" dur="500"/>
                                        <p:tgtEl>
                                          <p:spTgt spid="880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88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xit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7" dur="500"/>
                                        <p:tgtEl>
                                          <p:spTgt spid="880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0.0111 L 3.33333E-6 0.12208 " pathEditMode="relative" rAng="0" ptsTypes="AA">
                                      <p:cBhvr>
                                        <p:cTn id="42" dur="500" fill="hold"/>
                                        <p:tgtEl>
                                          <p:spTgt spid="8809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67"/>
                                    </p:animMotion>
                                  </p:childTnLst>
                                </p:cTn>
                              </p:par>
                              <p:par>
                                <p:cTn id="43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45" dur="500"/>
                                        <p:tgtEl>
                                          <p:spTgt spid="880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88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2" dur="500"/>
                                        <p:tgtEl>
                                          <p:spTgt spid="880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834 2.31214E-6 L -0.09166 2.31214E-6 " pathEditMode="relative" rAng="0" ptsTypes="AA">
                                      <p:cBhvr>
                                        <p:cTn id="57" dur="500" fill="hold"/>
                                        <p:tgtEl>
                                          <p:spTgt spid="8809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0" y="0"/>
                                    </p:animMotion>
                                  </p:childTnLst>
                                </p:cTn>
                              </p:par>
                              <p:par>
                                <p:cTn id="5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0" dur="500"/>
                                        <p:tgtEl>
                                          <p:spTgt spid="88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88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7" dur="500"/>
                                        <p:tgtEl>
                                          <p:spTgt spid="880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880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880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880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880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4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880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880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068" grpId="0"/>
      <p:bldP spid="88070" grpId="0" animBg="1"/>
      <p:bldP spid="88071" grpId="0" animBg="1"/>
      <p:bldP spid="88071" grpId="1" animBg="1"/>
      <p:bldP spid="88072" grpId="0" animBg="1"/>
      <p:bldP spid="88073" grpId="0" animBg="1"/>
      <p:bldP spid="88074" grpId="0" animBg="1"/>
      <p:bldP spid="88089" grpId="0" animBg="1"/>
      <p:bldP spid="88089" grpId="1" animBg="1"/>
      <p:bldP spid="88089" grpId="2" animBg="1"/>
      <p:bldP spid="88090" grpId="0" animBg="1"/>
      <p:bldP spid="88090" grpId="1" animBg="1"/>
      <p:bldP spid="88091" grpId="0" animBg="1"/>
      <p:bldP spid="88091" grpId="1" animBg="1"/>
      <p:bldP spid="88092" grpId="0" animBg="1"/>
      <p:bldP spid="88093" grpId="0"/>
      <p:bldP spid="88094" grpId="0" animBg="1"/>
      <p:bldP spid="35" grpId="0"/>
      <p:bldP spid="3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4479925" y="3213100"/>
            <a:ext cx="1841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endParaRPr lang="vi-VN" sz="2800"/>
          </a:p>
        </p:txBody>
      </p:sp>
      <p:sp>
        <p:nvSpPr>
          <p:cNvPr id="26" name="Rectangle 25"/>
          <p:cNvSpPr/>
          <p:nvPr/>
        </p:nvSpPr>
        <p:spPr>
          <a:xfrm>
            <a:off x="152400" y="1295400"/>
            <a:ext cx="5153848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28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A. HoẠT ĐỘNG thực hành</a:t>
            </a:r>
            <a:endParaRPr lang="en-US" sz="28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52401" y="1752600"/>
            <a:ext cx="8762999" cy="95410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just"/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1. Vẽ đường đi của rùa vào hình dưới theo các lệnh sau. Biết rằng mỗi ô vuông trong hình có cạnh là 10 bước.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228600" y="2667000"/>
            <a:ext cx="8305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d. So sánh sự giống nhau và khác nhau khi rùa thực hiện các lệnh trong ba trường hợp trên.</a:t>
            </a:r>
          </a:p>
        </p:txBody>
      </p:sp>
      <p:sp>
        <p:nvSpPr>
          <p:cNvPr id="33" name="Title 1"/>
          <p:cNvSpPr txBox="1">
            <a:spLocks/>
          </p:cNvSpPr>
          <p:nvPr/>
        </p:nvSpPr>
        <p:spPr>
          <a:xfrm>
            <a:off x="152400" y="138555"/>
            <a:ext cx="8839200" cy="886691"/>
          </a:xfrm>
          <a:prstGeom prst="rect">
            <a:avLst/>
          </a:prstGeom>
        </p:spPr>
        <p:txBody>
          <a:bodyPr vert="horz" lIns="0" tIns="45720" rIns="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200" b="1">
                <a:latin typeface="Times New Roman" pitchFamily="18" charset="0"/>
                <a:cs typeface="Times New Roman" pitchFamily="18" charset="0"/>
              </a:rPr>
              <a:t>Bài 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1: Những gì em đã biết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304800" y="3886200"/>
            <a:ext cx="861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Giống nhau: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Đều cho kết quả là hình vuông có độ 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dài 40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bước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304800" y="4191000"/>
            <a:ext cx="18101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Khác nhau: 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685800" y="4953000"/>
            <a:ext cx="62360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u="sng" dirty="0">
                <a:latin typeface="Times New Roman" pitchFamily="18" charset="0"/>
                <a:cs typeface="Times New Roman" pitchFamily="18" charset="0"/>
              </a:rPr>
              <a:t>Câu b: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Rùa tự động cho ra kết quả là hình vuông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228600" y="3505200"/>
            <a:ext cx="1222066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5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Trả lời: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685800" y="5334000"/>
            <a:ext cx="8153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u="sng" dirty="0">
                <a:latin typeface="Times New Roman" pitchFamily="18" charset="0"/>
                <a:cs typeface="Times New Roman" pitchFamily="18" charset="0"/>
              </a:rPr>
              <a:t>Câu c: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Rùa sẽ tự động vẽ lần lượt các cạnh của hình vuông, sau khi vẽ xong 1 cạnh hình vuông rùa sẽ tạm dừng 10 tíc rồi mới vẽ cạnh tiếp theo 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685800" y="4572000"/>
            <a:ext cx="63963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u="sng" dirty="0">
                <a:latin typeface="Times New Roman" pitchFamily="18" charset="0"/>
                <a:cs typeface="Times New Roman" pitchFamily="18" charset="0"/>
              </a:rPr>
              <a:t>Câu a: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Rùa sẽ lần lượt vẽ các cạnh của hình vuông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35" grpId="0"/>
      <p:bldP spid="36" grpId="0"/>
      <p:bldP spid="37" grpId="0"/>
      <p:bldP spid="38" grpId="0"/>
      <p:bldP spid="39" grpId="0"/>
      <p:bldP spid="4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newstyleclan.net-nsc-(9).jpg"/>
          <p:cNvPicPr>
            <a:picLocks noChangeAspect="1"/>
          </p:cNvPicPr>
          <p:nvPr/>
        </p:nvPicPr>
        <p:blipFill>
          <a:blip r:embed="rId2"/>
          <a:srcRect l="8194" r="847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06498" name="Picture 2" descr="5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2209800" y="2895600"/>
            <a:ext cx="4648200" cy="784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4500" b="1" dirty="0">
                <a:solidFill>
                  <a:srgbClr val="FF3300"/>
                </a:solidFill>
                <a:latin typeface="Arial" charset="0"/>
              </a:rPr>
              <a:t>TRÒ CHƠI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64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64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649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64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hinh-nen-may-tinh-cau-vong-10.jpg"/>
          <p:cNvPicPr>
            <a:picLocks noChangeAspect="1"/>
          </p:cNvPicPr>
          <p:nvPr/>
        </p:nvPicPr>
        <p:blipFill>
          <a:blip r:embed="rId3"/>
          <a:srcRect l="8333" r="833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07523" name="Oval 3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3124200" y="2514600"/>
            <a:ext cx="1143000" cy="1066800"/>
          </a:xfrm>
          <a:prstGeom prst="ellipse">
            <a:avLst/>
          </a:prstGeom>
          <a:gradFill rotWithShape="1">
            <a:gsLst>
              <a:gs pos="0">
                <a:srgbClr val="FFCCCC"/>
              </a:gs>
              <a:gs pos="100000">
                <a:srgbClr val="66FFFF"/>
              </a:gs>
            </a:gsLst>
            <a:lin ang="0" scaled="1"/>
          </a:gradFill>
          <a:ln w="9525">
            <a:solidFill>
              <a:srgbClr val="FFFF00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7200" dirty="0">
                <a:latin typeface="Arial" charset="0"/>
              </a:rPr>
              <a:t>4</a:t>
            </a:r>
          </a:p>
        </p:txBody>
      </p:sp>
      <p:sp>
        <p:nvSpPr>
          <p:cNvPr id="107524" name="Oval 4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4876800" y="2514600"/>
            <a:ext cx="1143000" cy="1066800"/>
          </a:xfrm>
          <a:prstGeom prst="ellipse">
            <a:avLst/>
          </a:prstGeom>
          <a:gradFill rotWithShape="1">
            <a:gsLst>
              <a:gs pos="0">
                <a:srgbClr val="FFCCCC"/>
              </a:gs>
              <a:gs pos="100000">
                <a:srgbClr val="66FFFF"/>
              </a:gs>
            </a:gsLst>
            <a:lin ang="0" scaled="1"/>
          </a:gradFill>
          <a:ln w="9525">
            <a:solidFill>
              <a:srgbClr val="FFFF00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7200" dirty="0">
                <a:latin typeface="Arial" charset="0"/>
              </a:rPr>
              <a:t>5</a:t>
            </a:r>
          </a:p>
        </p:txBody>
      </p:sp>
      <p:sp>
        <p:nvSpPr>
          <p:cNvPr id="107525" name="Oval 5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6705600" y="2590800"/>
            <a:ext cx="1143000" cy="1066800"/>
          </a:xfrm>
          <a:prstGeom prst="ellipse">
            <a:avLst/>
          </a:prstGeom>
          <a:gradFill rotWithShape="1">
            <a:gsLst>
              <a:gs pos="0">
                <a:srgbClr val="FFCCCC"/>
              </a:gs>
              <a:gs pos="100000">
                <a:srgbClr val="66FFFF"/>
              </a:gs>
            </a:gsLst>
            <a:lin ang="0" scaled="1"/>
          </a:gradFill>
          <a:ln w="9525">
            <a:solidFill>
              <a:srgbClr val="FFFF00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7200" dirty="0">
                <a:latin typeface="Arial" charset="0"/>
              </a:rPr>
              <a:t>6</a:t>
            </a:r>
          </a:p>
        </p:txBody>
      </p:sp>
      <p:sp>
        <p:nvSpPr>
          <p:cNvPr id="107526" name="Oval 6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3124200" y="1066800"/>
            <a:ext cx="1143000" cy="1066800"/>
          </a:xfrm>
          <a:prstGeom prst="ellipse">
            <a:avLst/>
          </a:prstGeom>
          <a:gradFill rotWithShape="1">
            <a:gsLst>
              <a:gs pos="0">
                <a:srgbClr val="FFCCCC"/>
              </a:gs>
              <a:gs pos="100000">
                <a:srgbClr val="66FFFF"/>
              </a:gs>
            </a:gsLst>
            <a:lin ang="0" scaled="1"/>
          </a:gradFill>
          <a:ln w="9525">
            <a:solidFill>
              <a:srgbClr val="FFFF00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7200" dirty="0">
                <a:latin typeface="Arial" charset="0"/>
              </a:rPr>
              <a:t>1</a:t>
            </a:r>
          </a:p>
        </p:txBody>
      </p:sp>
      <p:sp>
        <p:nvSpPr>
          <p:cNvPr id="107527" name="Oval 7">
            <a:hlinkClick r:id="rId8" action="ppaction://hlinksldjump"/>
          </p:cNvPr>
          <p:cNvSpPr>
            <a:spLocks noChangeArrowheads="1"/>
          </p:cNvSpPr>
          <p:nvPr/>
        </p:nvSpPr>
        <p:spPr bwMode="auto">
          <a:xfrm>
            <a:off x="4876800" y="1143000"/>
            <a:ext cx="1143000" cy="1066800"/>
          </a:xfrm>
          <a:prstGeom prst="ellipse">
            <a:avLst/>
          </a:prstGeom>
          <a:gradFill rotWithShape="1">
            <a:gsLst>
              <a:gs pos="0">
                <a:srgbClr val="FFCCCC"/>
              </a:gs>
              <a:gs pos="100000">
                <a:srgbClr val="66FFFF"/>
              </a:gs>
            </a:gsLst>
            <a:lin ang="0" scaled="1"/>
          </a:gradFill>
          <a:ln w="9525">
            <a:solidFill>
              <a:srgbClr val="FFFF00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7200" dirty="0">
                <a:latin typeface="Arial" charset="0"/>
              </a:rPr>
              <a:t>2</a:t>
            </a:r>
          </a:p>
        </p:txBody>
      </p:sp>
      <p:sp>
        <p:nvSpPr>
          <p:cNvPr id="107528" name="Oval 8">
            <a:hlinkClick r:id="rId9" action="ppaction://hlinksldjump"/>
          </p:cNvPr>
          <p:cNvSpPr>
            <a:spLocks noChangeArrowheads="1"/>
          </p:cNvSpPr>
          <p:nvPr/>
        </p:nvSpPr>
        <p:spPr bwMode="auto">
          <a:xfrm>
            <a:off x="6705600" y="1143000"/>
            <a:ext cx="1143000" cy="1066800"/>
          </a:xfrm>
          <a:prstGeom prst="ellipse">
            <a:avLst/>
          </a:prstGeom>
          <a:gradFill rotWithShape="1">
            <a:gsLst>
              <a:gs pos="0">
                <a:srgbClr val="FFCCCC"/>
              </a:gs>
              <a:gs pos="100000">
                <a:srgbClr val="66FFFF"/>
              </a:gs>
            </a:gsLst>
            <a:lin ang="0" scaled="1"/>
          </a:gradFill>
          <a:ln w="9525">
            <a:solidFill>
              <a:srgbClr val="FFFF00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7200" dirty="0">
                <a:latin typeface="Arial" charset="0"/>
              </a:rPr>
              <a:t>3</a:t>
            </a:r>
          </a:p>
        </p:txBody>
      </p:sp>
      <p:pic>
        <p:nvPicPr>
          <p:cNvPr id="14345" name="Picture 9" descr="kitty"/>
          <p:cNvPicPr>
            <a:picLocks noChangeAspect="1" noChangeArrowheads="1" noCrop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0" y="2590800"/>
            <a:ext cx="28956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6" name="Picture 10" descr="1PTRIGB20"/>
          <p:cNvPicPr>
            <a:picLocks noChangeAspect="1" noChangeArrowheads="1" noCrop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0" y="609600"/>
            <a:ext cx="1981200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7" name="AutoShape 11">
            <a:hlinkClick r:id="rId12" action="ppaction://hlinksldjump"/>
          </p:cNvPr>
          <p:cNvSpPr>
            <a:spLocks noChangeArrowheads="1"/>
          </p:cNvSpPr>
          <p:nvPr/>
        </p:nvSpPr>
        <p:spPr bwMode="auto">
          <a:xfrm>
            <a:off x="7543800" y="5791200"/>
            <a:ext cx="609600" cy="457200"/>
          </a:xfrm>
          <a:prstGeom prst="rightArrow">
            <a:avLst>
              <a:gd name="adj1" fmla="val 50000"/>
              <a:gd name="adj2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vi-VN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1075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075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 nodeType="clickPar">
                      <p:stCondLst>
                        <p:cond delay="0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" dur="500"/>
                                        <p:tgtEl>
                                          <p:spTgt spid="1075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7526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075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 nodeType="clickPar">
                      <p:stCondLst>
                        <p:cond delay="0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8" dur="500"/>
                                        <p:tgtEl>
                                          <p:spTgt spid="1075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7527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075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 nodeType="clickPar">
                      <p:stCondLst>
                        <p:cond delay="0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" dur="500"/>
                                        <p:tgtEl>
                                          <p:spTgt spid="1075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7528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075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 nodeType="clickPar">
                      <p:stCondLst>
                        <p:cond delay="0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0" dur="500"/>
                                        <p:tgtEl>
                                          <p:spTgt spid="1075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7523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075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 nodeType="clickPar">
                      <p:stCondLst>
                        <p:cond delay="0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6" dur="500"/>
                                        <p:tgtEl>
                                          <p:spTgt spid="1075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7524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1075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 nodeType="clickPar">
                      <p:stCondLst>
                        <p:cond delay="0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2" dur="500"/>
                                        <p:tgtEl>
                                          <p:spTgt spid="1075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7525"/>
                  </p:tgtEl>
                </p:cond>
              </p:nextCondLst>
            </p:seq>
          </p:childTnLst>
        </p:cTn>
      </p:par>
    </p:tnLst>
    <p:bldLst>
      <p:bldP spid="107523" grpId="0" animBg="1"/>
      <p:bldP spid="107523" grpId="1" animBg="1"/>
      <p:bldP spid="107524" grpId="0" animBg="1"/>
      <p:bldP spid="107525" grpId="0" animBg="1"/>
      <p:bldP spid="107526" grpId="0" animBg="1"/>
      <p:bldP spid="107527" grpId="0" animBg="1"/>
      <p:bldP spid="10752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newstyleclan.net-nsc-(9).jpg"/>
          <p:cNvPicPr>
            <a:picLocks noChangeAspect="1"/>
          </p:cNvPicPr>
          <p:nvPr/>
        </p:nvPicPr>
        <p:blipFill>
          <a:blip r:embed="rId3"/>
          <a:srcRect l="8333" r="833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5363" name="AutoShape 5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7467600" y="5105400"/>
            <a:ext cx="457200" cy="533400"/>
          </a:xfrm>
          <a:prstGeom prst="lef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vi-VN"/>
          </a:p>
        </p:txBody>
      </p:sp>
      <p:sp>
        <p:nvSpPr>
          <p:cNvPr id="108550" name="Text Box 6"/>
          <p:cNvSpPr txBox="1">
            <a:spLocks noChangeArrowheads="1"/>
          </p:cNvSpPr>
          <p:nvPr/>
        </p:nvSpPr>
        <p:spPr bwMode="auto">
          <a:xfrm>
            <a:off x="0" y="1371600"/>
            <a:ext cx="9144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indent="400050" eaLnBrk="1" hangingPunct="1">
              <a:spcBef>
                <a:spcPct val="50000"/>
              </a:spcBef>
            </a:pPr>
            <a:r>
              <a:rPr lang="en-US" sz="2800" b="1" dirty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Câu 1:Dòng lệnh nào dưới đây được viết đúng?</a:t>
            </a:r>
          </a:p>
        </p:txBody>
      </p:sp>
      <p:sp>
        <p:nvSpPr>
          <p:cNvPr id="108551" name="Text Box 7"/>
          <p:cNvSpPr txBox="1">
            <a:spLocks noChangeArrowheads="1"/>
          </p:cNvSpPr>
          <p:nvPr/>
        </p:nvSpPr>
        <p:spPr bwMode="auto">
          <a:xfrm>
            <a:off x="1676400" y="2133600"/>
            <a:ext cx="62484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eaLnBrk="1" hangingPunct="1"/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a) Repeat 4 [FD 100 RT 90]</a:t>
            </a:r>
          </a:p>
        </p:txBody>
      </p:sp>
      <p:sp>
        <p:nvSpPr>
          <p:cNvPr id="108552" name="Rectangle 8"/>
          <p:cNvSpPr>
            <a:spLocks noChangeArrowheads="1"/>
          </p:cNvSpPr>
          <p:nvPr/>
        </p:nvSpPr>
        <p:spPr bwMode="auto">
          <a:xfrm>
            <a:off x="1676400" y="2819400"/>
            <a:ext cx="71628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b) REPEAT 4 [FD 100, RT 90]</a:t>
            </a:r>
          </a:p>
        </p:txBody>
      </p:sp>
      <p:sp>
        <p:nvSpPr>
          <p:cNvPr id="108553" name="Rectangle 9"/>
          <p:cNvSpPr>
            <a:spLocks noChangeArrowheads="1"/>
          </p:cNvSpPr>
          <p:nvPr/>
        </p:nvSpPr>
        <p:spPr bwMode="auto">
          <a:xfrm>
            <a:off x="1676400" y="3505200"/>
            <a:ext cx="66294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c) REPEAT4 [FD 100 RT 90]</a:t>
            </a:r>
          </a:p>
        </p:txBody>
      </p:sp>
      <p:sp>
        <p:nvSpPr>
          <p:cNvPr id="108554" name="Rectangle 10"/>
          <p:cNvSpPr>
            <a:spLocks noChangeArrowheads="1"/>
          </p:cNvSpPr>
          <p:nvPr/>
        </p:nvSpPr>
        <p:spPr bwMode="auto">
          <a:xfrm>
            <a:off x="1676400" y="4191000"/>
            <a:ext cx="60198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d) Cả 3 câu trên đều đúng.</a:t>
            </a:r>
          </a:p>
        </p:txBody>
      </p:sp>
      <p:sp>
        <p:nvSpPr>
          <p:cNvPr id="108555" name="Oval 11"/>
          <p:cNvSpPr>
            <a:spLocks noChangeArrowheads="1"/>
          </p:cNvSpPr>
          <p:nvPr/>
        </p:nvSpPr>
        <p:spPr bwMode="auto">
          <a:xfrm>
            <a:off x="1600200" y="2133600"/>
            <a:ext cx="533400" cy="533400"/>
          </a:xfrm>
          <a:prstGeom prst="ellipse">
            <a:avLst/>
          </a:prstGeom>
          <a:noFill/>
          <a:ln w="57150">
            <a:solidFill>
              <a:srgbClr val="F9401B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vi-VN" sz="1800"/>
          </a:p>
        </p:txBody>
      </p:sp>
      <p:sp>
        <p:nvSpPr>
          <p:cNvPr id="22" name="Oval 24"/>
          <p:cNvSpPr>
            <a:spLocks noChangeArrowheads="1"/>
          </p:cNvSpPr>
          <p:nvPr/>
        </p:nvSpPr>
        <p:spPr bwMode="auto">
          <a:xfrm>
            <a:off x="7162800" y="2438400"/>
            <a:ext cx="1524000" cy="1371600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000" b="1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23" name="Oval 29"/>
          <p:cNvSpPr>
            <a:spLocks noChangeArrowheads="1"/>
          </p:cNvSpPr>
          <p:nvPr/>
        </p:nvSpPr>
        <p:spPr bwMode="auto">
          <a:xfrm>
            <a:off x="6934200" y="4038600"/>
            <a:ext cx="1828800" cy="838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3200" b="1">
                <a:solidFill>
                  <a:schemeClr val="bg1"/>
                </a:solidFill>
              </a:rPr>
              <a:t>Start</a:t>
            </a:r>
          </a:p>
        </p:txBody>
      </p:sp>
      <p:sp>
        <p:nvSpPr>
          <p:cNvPr id="24" name="Oval 23"/>
          <p:cNvSpPr>
            <a:spLocks noChangeArrowheads="1"/>
          </p:cNvSpPr>
          <p:nvPr/>
        </p:nvSpPr>
        <p:spPr bwMode="auto">
          <a:xfrm>
            <a:off x="7162800" y="2438400"/>
            <a:ext cx="1524000" cy="1371600"/>
          </a:xfrm>
          <a:prstGeom prst="ellipse">
            <a:avLst/>
          </a:prstGeom>
          <a:solidFill>
            <a:srgbClr val="99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000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25" name="Oval 26"/>
          <p:cNvSpPr>
            <a:spLocks noChangeArrowheads="1"/>
          </p:cNvSpPr>
          <p:nvPr/>
        </p:nvSpPr>
        <p:spPr bwMode="auto">
          <a:xfrm>
            <a:off x="7162800" y="2438400"/>
            <a:ext cx="1524000" cy="1371600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000" b="1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26" name="Oval 27"/>
          <p:cNvSpPr>
            <a:spLocks noChangeArrowheads="1"/>
          </p:cNvSpPr>
          <p:nvPr/>
        </p:nvSpPr>
        <p:spPr bwMode="auto">
          <a:xfrm>
            <a:off x="7162800" y="2438400"/>
            <a:ext cx="1524000" cy="1371600"/>
          </a:xfrm>
          <a:prstGeom prst="ellipse">
            <a:avLst/>
          </a:prstGeom>
          <a:solidFill>
            <a:srgbClr val="99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000" b="1" dirty="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27" name="Oval 26"/>
          <p:cNvSpPr>
            <a:spLocks noChangeArrowheads="1"/>
          </p:cNvSpPr>
          <p:nvPr/>
        </p:nvSpPr>
        <p:spPr bwMode="auto">
          <a:xfrm>
            <a:off x="7162800" y="2438400"/>
            <a:ext cx="1524000" cy="1371600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000" b="1" dirty="0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28" name="Oval 28"/>
          <p:cNvSpPr>
            <a:spLocks noChangeArrowheads="1"/>
          </p:cNvSpPr>
          <p:nvPr/>
        </p:nvSpPr>
        <p:spPr bwMode="auto">
          <a:xfrm>
            <a:off x="7162800" y="2438400"/>
            <a:ext cx="1524000" cy="1371600"/>
          </a:xfrm>
          <a:prstGeom prst="ellipse">
            <a:avLst/>
          </a:prstGeom>
          <a:solidFill>
            <a:srgbClr val="99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000" b="1" dirty="0">
                <a:solidFill>
                  <a:srgbClr val="FF0000"/>
                </a:solidFill>
              </a:rPr>
              <a:t>6</a:t>
            </a:r>
          </a:p>
        </p:txBody>
      </p:sp>
      <p:sp>
        <p:nvSpPr>
          <p:cNvPr id="29" name="Oval 26"/>
          <p:cNvSpPr>
            <a:spLocks noChangeArrowheads="1"/>
          </p:cNvSpPr>
          <p:nvPr/>
        </p:nvSpPr>
        <p:spPr bwMode="auto">
          <a:xfrm>
            <a:off x="7162800" y="2438400"/>
            <a:ext cx="1524000" cy="1371600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000" b="1" dirty="0">
                <a:solidFill>
                  <a:srgbClr val="FF0000"/>
                </a:solidFill>
              </a:rPr>
              <a:t>7</a:t>
            </a:r>
          </a:p>
        </p:txBody>
      </p:sp>
      <p:sp>
        <p:nvSpPr>
          <p:cNvPr id="30" name="Oval 28"/>
          <p:cNvSpPr>
            <a:spLocks noChangeArrowheads="1"/>
          </p:cNvSpPr>
          <p:nvPr/>
        </p:nvSpPr>
        <p:spPr bwMode="auto">
          <a:xfrm>
            <a:off x="7162800" y="2438400"/>
            <a:ext cx="1524000" cy="1371600"/>
          </a:xfrm>
          <a:prstGeom prst="ellipse">
            <a:avLst/>
          </a:prstGeom>
          <a:solidFill>
            <a:srgbClr val="99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000" b="1" dirty="0">
                <a:solidFill>
                  <a:srgbClr val="FF0000"/>
                </a:solidFill>
              </a:rPr>
              <a:t>8</a:t>
            </a:r>
          </a:p>
        </p:txBody>
      </p:sp>
      <p:sp>
        <p:nvSpPr>
          <p:cNvPr id="31" name="Oval 26"/>
          <p:cNvSpPr>
            <a:spLocks noChangeArrowheads="1"/>
          </p:cNvSpPr>
          <p:nvPr/>
        </p:nvSpPr>
        <p:spPr bwMode="auto">
          <a:xfrm>
            <a:off x="7162800" y="2438400"/>
            <a:ext cx="1524000" cy="1371600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000" b="1" dirty="0">
                <a:solidFill>
                  <a:srgbClr val="FF0000"/>
                </a:solidFill>
              </a:rPr>
              <a:t>9</a:t>
            </a:r>
          </a:p>
        </p:txBody>
      </p:sp>
      <p:sp>
        <p:nvSpPr>
          <p:cNvPr id="32" name="Oval 28"/>
          <p:cNvSpPr>
            <a:spLocks noChangeArrowheads="1"/>
          </p:cNvSpPr>
          <p:nvPr/>
        </p:nvSpPr>
        <p:spPr bwMode="auto">
          <a:xfrm>
            <a:off x="7162800" y="2438400"/>
            <a:ext cx="1524000" cy="1371600"/>
          </a:xfrm>
          <a:prstGeom prst="ellipse">
            <a:avLst/>
          </a:prstGeom>
          <a:solidFill>
            <a:srgbClr val="99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000" b="1" dirty="0">
                <a:solidFill>
                  <a:srgbClr val="FF0000"/>
                </a:solidFill>
              </a:rPr>
              <a:t>10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85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1085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85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85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85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85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85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85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85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00"/>
                            </p:stCondLst>
                            <p:childTnLst>
                              <p:par>
                                <p:cTn id="30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000"/>
                            </p:stCondLst>
                            <p:childTnLst>
                              <p:par>
                                <p:cTn id="34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500"/>
                            </p:stCondLst>
                            <p:childTnLst>
                              <p:par>
                                <p:cTn id="38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6000"/>
                            </p:stCondLst>
                            <p:childTnLst>
                              <p:par>
                                <p:cTn id="42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7500"/>
                            </p:stCondLst>
                            <p:childTnLst>
                              <p:par>
                                <p:cTn id="46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9000"/>
                            </p:stCondLst>
                            <p:childTnLst>
                              <p:par>
                                <p:cTn id="50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0500"/>
                            </p:stCondLst>
                            <p:childTnLst>
                              <p:par>
                                <p:cTn id="54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2000"/>
                            </p:stCondLst>
                            <p:childTnLst>
                              <p:par>
                                <p:cTn id="58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3500"/>
                            </p:stCondLst>
                            <p:childTnLst>
                              <p:par>
                                <p:cTn id="62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085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085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550" grpId="0"/>
      <p:bldP spid="108551" grpId="0"/>
      <p:bldP spid="108552" grpId="0"/>
      <p:bldP spid="108553" grpId="0"/>
      <p:bldP spid="108554" grpId="0"/>
      <p:bldP spid="108555" grpId="0" animBg="1"/>
      <p:bldP spid="22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newstyleclan.net-nsc-(9).jpg"/>
          <p:cNvPicPr>
            <a:picLocks noChangeAspect="1"/>
          </p:cNvPicPr>
          <p:nvPr/>
        </p:nvPicPr>
        <p:blipFill>
          <a:blip r:embed="rId3"/>
          <a:srcRect l="8333" r="833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1371600" y="1828800"/>
            <a:ext cx="6629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Câu 2: Câu lệnh lặp có dạng:</a:t>
            </a:r>
          </a:p>
        </p:txBody>
      </p:sp>
      <p:sp>
        <p:nvSpPr>
          <p:cNvPr id="16388" name="AutoShape 5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6477000" y="4953000"/>
            <a:ext cx="457200" cy="457200"/>
          </a:xfrm>
          <a:prstGeom prst="lef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vi-VN"/>
          </a:p>
        </p:txBody>
      </p:sp>
      <p:sp>
        <p:nvSpPr>
          <p:cNvPr id="16389" name="Text Box 6"/>
          <p:cNvSpPr txBox="1">
            <a:spLocks noChangeArrowheads="1"/>
          </p:cNvSpPr>
          <p:nvPr/>
        </p:nvSpPr>
        <p:spPr bwMode="auto">
          <a:xfrm>
            <a:off x="1676400" y="2438400"/>
            <a:ext cx="533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a. Repeat  n (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&lt;Các lệnh lặp&gt;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)</a:t>
            </a:r>
          </a:p>
        </p:txBody>
      </p:sp>
      <p:sp>
        <p:nvSpPr>
          <p:cNvPr id="16390" name="Text Box 7"/>
          <p:cNvSpPr txBox="1">
            <a:spLocks noChangeArrowheads="1"/>
          </p:cNvSpPr>
          <p:nvPr/>
        </p:nvSpPr>
        <p:spPr bwMode="auto">
          <a:xfrm>
            <a:off x="1676400" y="3124200"/>
            <a:ext cx="5715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b. Repeatn [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&lt;Các lệnh lặp&gt;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]</a:t>
            </a:r>
          </a:p>
        </p:txBody>
      </p:sp>
      <p:sp>
        <p:nvSpPr>
          <p:cNvPr id="16391" name="Text Box 8"/>
          <p:cNvSpPr txBox="1">
            <a:spLocks noChangeArrowheads="1"/>
          </p:cNvSpPr>
          <p:nvPr/>
        </p:nvSpPr>
        <p:spPr bwMode="auto">
          <a:xfrm>
            <a:off x="1676400" y="3810000"/>
            <a:ext cx="533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c. Repeet  n [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&lt;Các lệnh lặp&gt;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]</a:t>
            </a:r>
          </a:p>
        </p:txBody>
      </p:sp>
      <p:sp>
        <p:nvSpPr>
          <p:cNvPr id="16392" name="Text Box 9"/>
          <p:cNvSpPr txBox="1">
            <a:spLocks noChangeArrowheads="1"/>
          </p:cNvSpPr>
          <p:nvPr/>
        </p:nvSpPr>
        <p:spPr bwMode="auto">
          <a:xfrm>
            <a:off x="1676400" y="4495800"/>
            <a:ext cx="6324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d. Repeat  n [ 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&lt;Các lệnh lặp&gt;  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]</a:t>
            </a:r>
          </a:p>
        </p:txBody>
      </p:sp>
      <p:sp>
        <p:nvSpPr>
          <p:cNvPr id="109578" name="Oval 10"/>
          <p:cNvSpPr>
            <a:spLocks noChangeArrowheads="1"/>
          </p:cNvSpPr>
          <p:nvPr/>
        </p:nvSpPr>
        <p:spPr bwMode="auto">
          <a:xfrm>
            <a:off x="1600200" y="4572000"/>
            <a:ext cx="533400" cy="457200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vi-VN">
              <a:solidFill>
                <a:srgbClr val="FF0000"/>
              </a:solidFill>
            </a:endParaRPr>
          </a:p>
        </p:txBody>
      </p:sp>
      <p:sp>
        <p:nvSpPr>
          <p:cNvPr id="42" name="Oval 24"/>
          <p:cNvSpPr>
            <a:spLocks noChangeArrowheads="1"/>
          </p:cNvSpPr>
          <p:nvPr/>
        </p:nvSpPr>
        <p:spPr bwMode="auto">
          <a:xfrm>
            <a:off x="7162800" y="2819400"/>
            <a:ext cx="1524000" cy="1371600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000" b="1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43" name="Oval 29"/>
          <p:cNvSpPr>
            <a:spLocks noChangeArrowheads="1"/>
          </p:cNvSpPr>
          <p:nvPr/>
        </p:nvSpPr>
        <p:spPr bwMode="auto">
          <a:xfrm>
            <a:off x="6934200" y="4419600"/>
            <a:ext cx="1828800" cy="838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3200" b="1">
                <a:solidFill>
                  <a:schemeClr val="bg1"/>
                </a:solidFill>
              </a:rPr>
              <a:t>Start</a:t>
            </a:r>
          </a:p>
        </p:txBody>
      </p:sp>
      <p:sp>
        <p:nvSpPr>
          <p:cNvPr id="44" name="Oval 43"/>
          <p:cNvSpPr>
            <a:spLocks noChangeArrowheads="1"/>
          </p:cNvSpPr>
          <p:nvPr/>
        </p:nvSpPr>
        <p:spPr bwMode="auto">
          <a:xfrm>
            <a:off x="7162800" y="2819400"/>
            <a:ext cx="1524000" cy="1371600"/>
          </a:xfrm>
          <a:prstGeom prst="ellipse">
            <a:avLst/>
          </a:prstGeom>
          <a:solidFill>
            <a:srgbClr val="99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000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45" name="Oval 26"/>
          <p:cNvSpPr>
            <a:spLocks noChangeArrowheads="1"/>
          </p:cNvSpPr>
          <p:nvPr/>
        </p:nvSpPr>
        <p:spPr bwMode="auto">
          <a:xfrm>
            <a:off x="7162800" y="2819400"/>
            <a:ext cx="1524000" cy="1371600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000" b="1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46" name="Oval 27"/>
          <p:cNvSpPr>
            <a:spLocks noChangeArrowheads="1"/>
          </p:cNvSpPr>
          <p:nvPr/>
        </p:nvSpPr>
        <p:spPr bwMode="auto">
          <a:xfrm>
            <a:off x="7162800" y="2819400"/>
            <a:ext cx="1524000" cy="1371600"/>
          </a:xfrm>
          <a:prstGeom prst="ellipse">
            <a:avLst/>
          </a:prstGeom>
          <a:solidFill>
            <a:srgbClr val="99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000" b="1" dirty="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47" name="Oval 26"/>
          <p:cNvSpPr>
            <a:spLocks noChangeArrowheads="1"/>
          </p:cNvSpPr>
          <p:nvPr/>
        </p:nvSpPr>
        <p:spPr bwMode="auto">
          <a:xfrm>
            <a:off x="7162800" y="2819400"/>
            <a:ext cx="1524000" cy="1371600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000" b="1" dirty="0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48" name="Oval 28"/>
          <p:cNvSpPr>
            <a:spLocks noChangeArrowheads="1"/>
          </p:cNvSpPr>
          <p:nvPr/>
        </p:nvSpPr>
        <p:spPr bwMode="auto">
          <a:xfrm>
            <a:off x="7162800" y="2819400"/>
            <a:ext cx="1524000" cy="1371600"/>
          </a:xfrm>
          <a:prstGeom prst="ellipse">
            <a:avLst/>
          </a:prstGeom>
          <a:solidFill>
            <a:srgbClr val="99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000" b="1" dirty="0">
                <a:solidFill>
                  <a:srgbClr val="FF0000"/>
                </a:solidFill>
              </a:rPr>
              <a:t>6</a:t>
            </a:r>
          </a:p>
        </p:txBody>
      </p:sp>
      <p:sp>
        <p:nvSpPr>
          <p:cNvPr id="49" name="Oval 26"/>
          <p:cNvSpPr>
            <a:spLocks noChangeArrowheads="1"/>
          </p:cNvSpPr>
          <p:nvPr/>
        </p:nvSpPr>
        <p:spPr bwMode="auto">
          <a:xfrm>
            <a:off x="7162800" y="2819400"/>
            <a:ext cx="1524000" cy="1371600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000" b="1" dirty="0">
                <a:solidFill>
                  <a:srgbClr val="FF0000"/>
                </a:solidFill>
              </a:rPr>
              <a:t>7</a:t>
            </a:r>
          </a:p>
        </p:txBody>
      </p:sp>
      <p:sp>
        <p:nvSpPr>
          <p:cNvPr id="50" name="Oval 28"/>
          <p:cNvSpPr>
            <a:spLocks noChangeArrowheads="1"/>
          </p:cNvSpPr>
          <p:nvPr/>
        </p:nvSpPr>
        <p:spPr bwMode="auto">
          <a:xfrm>
            <a:off x="7162800" y="2819400"/>
            <a:ext cx="1524000" cy="1371600"/>
          </a:xfrm>
          <a:prstGeom prst="ellipse">
            <a:avLst/>
          </a:prstGeom>
          <a:solidFill>
            <a:srgbClr val="99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000" b="1" dirty="0">
                <a:solidFill>
                  <a:srgbClr val="FF0000"/>
                </a:solidFill>
              </a:rPr>
              <a:t>8</a:t>
            </a:r>
          </a:p>
        </p:txBody>
      </p:sp>
      <p:sp>
        <p:nvSpPr>
          <p:cNvPr id="51" name="Oval 26"/>
          <p:cNvSpPr>
            <a:spLocks noChangeArrowheads="1"/>
          </p:cNvSpPr>
          <p:nvPr/>
        </p:nvSpPr>
        <p:spPr bwMode="auto">
          <a:xfrm>
            <a:off x="7162800" y="2819400"/>
            <a:ext cx="1524000" cy="1371600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000" b="1" dirty="0">
                <a:solidFill>
                  <a:srgbClr val="FF0000"/>
                </a:solidFill>
              </a:rPr>
              <a:t>9</a:t>
            </a:r>
          </a:p>
        </p:txBody>
      </p:sp>
      <p:sp>
        <p:nvSpPr>
          <p:cNvPr id="52" name="Oval 28"/>
          <p:cNvSpPr>
            <a:spLocks noChangeArrowheads="1"/>
          </p:cNvSpPr>
          <p:nvPr/>
        </p:nvSpPr>
        <p:spPr bwMode="auto">
          <a:xfrm>
            <a:off x="7162800" y="2819400"/>
            <a:ext cx="1524000" cy="1371600"/>
          </a:xfrm>
          <a:prstGeom prst="ellipse">
            <a:avLst/>
          </a:prstGeom>
          <a:solidFill>
            <a:srgbClr val="99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000" b="1" dirty="0">
                <a:solidFill>
                  <a:srgbClr val="FF0000"/>
                </a:solidFill>
              </a:rPr>
              <a:t>10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6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16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16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16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4500"/>
                            </p:stCondLst>
                            <p:childTnLst>
                              <p:par>
                                <p:cTn id="36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6000"/>
                            </p:stCondLst>
                            <p:childTnLst>
                              <p:par>
                                <p:cTn id="40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7500"/>
                            </p:stCondLst>
                            <p:childTnLst>
                              <p:par>
                                <p:cTn id="44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9000"/>
                            </p:stCondLst>
                            <p:childTnLst>
                              <p:par>
                                <p:cTn id="48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0500"/>
                            </p:stCondLst>
                            <p:childTnLst>
                              <p:par>
                                <p:cTn id="52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2000"/>
                            </p:stCondLst>
                            <p:childTnLst>
                              <p:par>
                                <p:cTn id="56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3500"/>
                            </p:stCondLst>
                            <p:childTnLst>
                              <p:par>
                                <p:cTn id="60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109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/>
      <p:bldP spid="16389" grpId="0"/>
      <p:bldP spid="16390" grpId="0"/>
      <p:bldP spid="16391" grpId="0"/>
      <p:bldP spid="16392" grpId="0"/>
      <p:bldP spid="109578" grpId="0" animBg="1"/>
      <p:bldP spid="42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newstyleclan.net-nsc-(9).jpg"/>
          <p:cNvPicPr>
            <a:picLocks noChangeAspect="1"/>
          </p:cNvPicPr>
          <p:nvPr/>
        </p:nvPicPr>
        <p:blipFill>
          <a:blip r:embed="rId3"/>
          <a:srcRect l="8333" r="833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457200" y="1752600"/>
            <a:ext cx="83058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Câu 3: Lệnh lặp nào sau đây để Rùa vẽ một hình tam giác?</a:t>
            </a:r>
          </a:p>
        </p:txBody>
      </p:sp>
      <p:sp>
        <p:nvSpPr>
          <p:cNvPr id="17412" name="AutoShape 5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4953000" y="5562600"/>
            <a:ext cx="609600" cy="533400"/>
          </a:xfrm>
          <a:prstGeom prst="leftArrow">
            <a:avLst>
              <a:gd name="adj1" fmla="val 50000"/>
              <a:gd name="adj2" fmla="val 28571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vi-VN"/>
          </a:p>
        </p:txBody>
      </p:sp>
      <p:sp>
        <p:nvSpPr>
          <p:cNvPr id="17413" name="Text Box 6"/>
          <p:cNvSpPr txBox="1">
            <a:spLocks noChangeArrowheads="1"/>
          </p:cNvSpPr>
          <p:nvPr/>
        </p:nvSpPr>
        <p:spPr bwMode="auto">
          <a:xfrm>
            <a:off x="457200" y="3048000"/>
            <a:ext cx="5638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a. REPEAT 3 [ FD 100 RT 90]</a:t>
            </a:r>
          </a:p>
        </p:txBody>
      </p:sp>
      <p:sp>
        <p:nvSpPr>
          <p:cNvPr id="110602" name="Oval 10"/>
          <p:cNvSpPr>
            <a:spLocks noChangeArrowheads="1"/>
          </p:cNvSpPr>
          <p:nvPr/>
        </p:nvSpPr>
        <p:spPr bwMode="auto">
          <a:xfrm>
            <a:off x="381000" y="3657600"/>
            <a:ext cx="533400" cy="457200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vi-VN">
              <a:solidFill>
                <a:srgbClr val="FF0000"/>
              </a:solidFill>
            </a:endParaRPr>
          </a:p>
        </p:txBody>
      </p:sp>
      <p:sp>
        <p:nvSpPr>
          <p:cNvPr id="17415" name="Text Box 11"/>
          <p:cNvSpPr txBox="1">
            <a:spLocks noChangeArrowheads="1"/>
          </p:cNvSpPr>
          <p:nvPr/>
        </p:nvSpPr>
        <p:spPr bwMode="auto">
          <a:xfrm>
            <a:off x="457200" y="4114800"/>
            <a:ext cx="7772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c. REPEAT 4 [ FD 100 RT 120]</a:t>
            </a:r>
          </a:p>
        </p:txBody>
      </p:sp>
      <p:sp>
        <p:nvSpPr>
          <p:cNvPr id="17416" name="Text Box 12"/>
          <p:cNvSpPr txBox="1">
            <a:spLocks noChangeArrowheads="1"/>
          </p:cNvSpPr>
          <p:nvPr/>
        </p:nvSpPr>
        <p:spPr bwMode="auto">
          <a:xfrm>
            <a:off x="457200" y="3581400"/>
            <a:ext cx="6705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b. REPEAT 3 [ FD 100 RT 120]</a:t>
            </a:r>
          </a:p>
        </p:txBody>
      </p:sp>
      <p:sp>
        <p:nvSpPr>
          <p:cNvPr id="17417" name="Text Box 13"/>
          <p:cNvSpPr txBox="1">
            <a:spLocks noChangeArrowheads="1"/>
          </p:cNvSpPr>
          <p:nvPr/>
        </p:nvSpPr>
        <p:spPr bwMode="auto">
          <a:xfrm>
            <a:off x="457200" y="4648200"/>
            <a:ext cx="5715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d. REPEAT 3 [ FD 100 RT 60]</a:t>
            </a:r>
          </a:p>
        </p:txBody>
      </p:sp>
      <p:sp>
        <p:nvSpPr>
          <p:cNvPr id="11" name="Oval 24"/>
          <p:cNvSpPr>
            <a:spLocks noChangeArrowheads="1"/>
          </p:cNvSpPr>
          <p:nvPr/>
        </p:nvSpPr>
        <p:spPr bwMode="auto">
          <a:xfrm>
            <a:off x="6705600" y="2971800"/>
            <a:ext cx="1524000" cy="1371600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000" b="1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2" name="Oval 29"/>
          <p:cNvSpPr>
            <a:spLocks noChangeArrowheads="1"/>
          </p:cNvSpPr>
          <p:nvPr/>
        </p:nvSpPr>
        <p:spPr bwMode="auto">
          <a:xfrm>
            <a:off x="6477000" y="4572000"/>
            <a:ext cx="1828800" cy="838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3200" b="1">
                <a:solidFill>
                  <a:schemeClr val="bg1"/>
                </a:solidFill>
              </a:rPr>
              <a:t>Start</a:t>
            </a:r>
          </a:p>
        </p:txBody>
      </p:sp>
      <p:sp>
        <p:nvSpPr>
          <p:cNvPr id="13" name="Oval 12"/>
          <p:cNvSpPr>
            <a:spLocks noChangeArrowheads="1"/>
          </p:cNvSpPr>
          <p:nvPr/>
        </p:nvSpPr>
        <p:spPr bwMode="auto">
          <a:xfrm>
            <a:off x="6705600" y="2971800"/>
            <a:ext cx="1524000" cy="1371600"/>
          </a:xfrm>
          <a:prstGeom prst="ellipse">
            <a:avLst/>
          </a:prstGeom>
          <a:solidFill>
            <a:srgbClr val="99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000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4" name="Oval 26"/>
          <p:cNvSpPr>
            <a:spLocks noChangeArrowheads="1"/>
          </p:cNvSpPr>
          <p:nvPr/>
        </p:nvSpPr>
        <p:spPr bwMode="auto">
          <a:xfrm>
            <a:off x="6705600" y="2971800"/>
            <a:ext cx="1524000" cy="1371600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000" b="1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15" name="Oval 27"/>
          <p:cNvSpPr>
            <a:spLocks noChangeArrowheads="1"/>
          </p:cNvSpPr>
          <p:nvPr/>
        </p:nvSpPr>
        <p:spPr bwMode="auto">
          <a:xfrm>
            <a:off x="6705600" y="2971800"/>
            <a:ext cx="1524000" cy="1371600"/>
          </a:xfrm>
          <a:prstGeom prst="ellipse">
            <a:avLst/>
          </a:prstGeom>
          <a:solidFill>
            <a:srgbClr val="99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000" b="1" dirty="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16" name="Oval 26"/>
          <p:cNvSpPr>
            <a:spLocks noChangeArrowheads="1"/>
          </p:cNvSpPr>
          <p:nvPr/>
        </p:nvSpPr>
        <p:spPr bwMode="auto">
          <a:xfrm>
            <a:off x="6705600" y="2971800"/>
            <a:ext cx="1524000" cy="1371600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000" b="1" dirty="0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17" name="Oval 28"/>
          <p:cNvSpPr>
            <a:spLocks noChangeArrowheads="1"/>
          </p:cNvSpPr>
          <p:nvPr/>
        </p:nvSpPr>
        <p:spPr bwMode="auto">
          <a:xfrm>
            <a:off x="6705600" y="2971800"/>
            <a:ext cx="1524000" cy="1371600"/>
          </a:xfrm>
          <a:prstGeom prst="ellipse">
            <a:avLst/>
          </a:prstGeom>
          <a:solidFill>
            <a:srgbClr val="99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000" b="1" dirty="0">
                <a:solidFill>
                  <a:srgbClr val="FF0000"/>
                </a:solidFill>
              </a:rPr>
              <a:t>6</a:t>
            </a:r>
          </a:p>
        </p:txBody>
      </p:sp>
      <p:sp>
        <p:nvSpPr>
          <p:cNvPr id="18" name="Oval 26"/>
          <p:cNvSpPr>
            <a:spLocks noChangeArrowheads="1"/>
          </p:cNvSpPr>
          <p:nvPr/>
        </p:nvSpPr>
        <p:spPr bwMode="auto">
          <a:xfrm>
            <a:off x="6705600" y="2971800"/>
            <a:ext cx="1524000" cy="1371600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000" b="1" dirty="0">
                <a:solidFill>
                  <a:srgbClr val="FF0000"/>
                </a:solidFill>
              </a:rPr>
              <a:t>7</a:t>
            </a:r>
          </a:p>
        </p:txBody>
      </p:sp>
      <p:sp>
        <p:nvSpPr>
          <p:cNvPr id="19" name="Oval 28"/>
          <p:cNvSpPr>
            <a:spLocks noChangeArrowheads="1"/>
          </p:cNvSpPr>
          <p:nvPr/>
        </p:nvSpPr>
        <p:spPr bwMode="auto">
          <a:xfrm>
            <a:off x="6705600" y="2971800"/>
            <a:ext cx="1524000" cy="1371600"/>
          </a:xfrm>
          <a:prstGeom prst="ellipse">
            <a:avLst/>
          </a:prstGeom>
          <a:solidFill>
            <a:srgbClr val="99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000" b="1" dirty="0">
                <a:solidFill>
                  <a:srgbClr val="FF0000"/>
                </a:solidFill>
              </a:rPr>
              <a:t>8</a:t>
            </a:r>
          </a:p>
        </p:txBody>
      </p:sp>
      <p:sp>
        <p:nvSpPr>
          <p:cNvPr id="20" name="Oval 26"/>
          <p:cNvSpPr>
            <a:spLocks noChangeArrowheads="1"/>
          </p:cNvSpPr>
          <p:nvPr/>
        </p:nvSpPr>
        <p:spPr bwMode="auto">
          <a:xfrm>
            <a:off x="6705600" y="2971800"/>
            <a:ext cx="1524000" cy="1371600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000" b="1" dirty="0">
                <a:solidFill>
                  <a:srgbClr val="FF0000"/>
                </a:solidFill>
              </a:rPr>
              <a:t>9</a:t>
            </a:r>
          </a:p>
        </p:txBody>
      </p:sp>
      <p:sp>
        <p:nvSpPr>
          <p:cNvPr id="21" name="Oval 28"/>
          <p:cNvSpPr>
            <a:spLocks noChangeArrowheads="1"/>
          </p:cNvSpPr>
          <p:nvPr/>
        </p:nvSpPr>
        <p:spPr bwMode="auto">
          <a:xfrm>
            <a:off x="6705600" y="2971800"/>
            <a:ext cx="1524000" cy="1371600"/>
          </a:xfrm>
          <a:prstGeom prst="ellipse">
            <a:avLst/>
          </a:prstGeom>
          <a:solidFill>
            <a:srgbClr val="99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000" b="1" dirty="0">
                <a:solidFill>
                  <a:srgbClr val="FF0000"/>
                </a:solidFill>
              </a:rPr>
              <a:t>10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500"/>
                            </p:stCondLst>
                            <p:childTnLst>
                              <p:par>
                                <p:cTn id="17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000"/>
                            </p:stCondLst>
                            <p:childTnLst>
                              <p:par>
                                <p:cTn id="21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7500"/>
                            </p:stCondLst>
                            <p:childTnLst>
                              <p:par>
                                <p:cTn id="25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9000"/>
                            </p:stCondLst>
                            <p:childTnLst>
                              <p:par>
                                <p:cTn id="29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500"/>
                            </p:stCondLst>
                            <p:childTnLst>
                              <p:par>
                                <p:cTn id="33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2000"/>
                            </p:stCondLst>
                            <p:childTnLst>
                              <p:par>
                                <p:cTn id="37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3500"/>
                            </p:stCondLst>
                            <p:childTnLst>
                              <p:par>
                                <p:cTn id="41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110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602" grpId="0" animBg="1"/>
      <p:bldP spid="11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newstyleclan.net-nsc-(9).jpg"/>
          <p:cNvPicPr>
            <a:picLocks noChangeAspect="1"/>
          </p:cNvPicPr>
          <p:nvPr/>
        </p:nvPicPr>
        <p:blipFill>
          <a:blip r:embed="rId3"/>
          <a:srcRect l="8334" r="833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8434" name="Text Box 2"/>
          <p:cNvSpPr txBox="1">
            <a:spLocks noChangeArrowheads="1"/>
          </p:cNvSpPr>
          <p:nvPr/>
        </p:nvSpPr>
        <p:spPr bwMode="auto">
          <a:xfrm>
            <a:off x="304800" y="1600200"/>
            <a:ext cx="86106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b="1" dirty="0">
                <a:solidFill>
                  <a:srgbClr val="0000FF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Câu 4: Câu lệnh Wait 120 rùa sẽ làm gì?</a:t>
            </a:r>
          </a:p>
        </p:txBody>
      </p:sp>
      <p:sp>
        <p:nvSpPr>
          <p:cNvPr id="111619" name="Text Box 3"/>
          <p:cNvSpPr txBox="1">
            <a:spLocks noChangeArrowheads="1"/>
          </p:cNvSpPr>
          <p:nvPr/>
        </p:nvSpPr>
        <p:spPr bwMode="auto">
          <a:xfrm>
            <a:off x="457200" y="2209800"/>
            <a:ext cx="83058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Đáp án: 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Rùa tạm dừng 120 tíc (2 giây) trước khi thực hiện lệnh tiếp theo</a:t>
            </a:r>
          </a:p>
        </p:txBody>
      </p:sp>
      <p:sp>
        <p:nvSpPr>
          <p:cNvPr id="18436" name="AutoShape 4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5715000" y="5029200"/>
            <a:ext cx="609600" cy="609600"/>
          </a:xfrm>
          <a:prstGeom prst="lef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vi-VN"/>
          </a:p>
        </p:txBody>
      </p:sp>
      <p:sp>
        <p:nvSpPr>
          <p:cNvPr id="6" name="Oval 24"/>
          <p:cNvSpPr>
            <a:spLocks noChangeArrowheads="1"/>
          </p:cNvSpPr>
          <p:nvPr/>
        </p:nvSpPr>
        <p:spPr bwMode="auto">
          <a:xfrm>
            <a:off x="6781800" y="2895600"/>
            <a:ext cx="1524000" cy="1371600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000" b="1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8" name="Oval 29"/>
          <p:cNvSpPr>
            <a:spLocks noChangeArrowheads="1"/>
          </p:cNvSpPr>
          <p:nvPr/>
        </p:nvSpPr>
        <p:spPr bwMode="auto">
          <a:xfrm>
            <a:off x="6553200" y="4495800"/>
            <a:ext cx="1828800" cy="838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3200" b="1">
                <a:solidFill>
                  <a:schemeClr val="bg1"/>
                </a:solidFill>
              </a:rPr>
              <a:t>Start</a:t>
            </a:r>
          </a:p>
        </p:txBody>
      </p:sp>
      <p:sp>
        <p:nvSpPr>
          <p:cNvPr id="9" name="Oval 8"/>
          <p:cNvSpPr>
            <a:spLocks noChangeArrowheads="1"/>
          </p:cNvSpPr>
          <p:nvPr/>
        </p:nvSpPr>
        <p:spPr bwMode="auto">
          <a:xfrm>
            <a:off x="6781800" y="2895600"/>
            <a:ext cx="1524000" cy="1371600"/>
          </a:xfrm>
          <a:prstGeom prst="ellipse">
            <a:avLst/>
          </a:prstGeom>
          <a:solidFill>
            <a:srgbClr val="99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000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0" name="Oval 26"/>
          <p:cNvSpPr>
            <a:spLocks noChangeArrowheads="1"/>
          </p:cNvSpPr>
          <p:nvPr/>
        </p:nvSpPr>
        <p:spPr bwMode="auto">
          <a:xfrm>
            <a:off x="6781800" y="2895600"/>
            <a:ext cx="1524000" cy="1371600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000" b="1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11" name="Oval 27"/>
          <p:cNvSpPr>
            <a:spLocks noChangeArrowheads="1"/>
          </p:cNvSpPr>
          <p:nvPr/>
        </p:nvSpPr>
        <p:spPr bwMode="auto">
          <a:xfrm>
            <a:off x="6781800" y="2895600"/>
            <a:ext cx="1524000" cy="1371600"/>
          </a:xfrm>
          <a:prstGeom prst="ellipse">
            <a:avLst/>
          </a:prstGeom>
          <a:solidFill>
            <a:srgbClr val="99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000" b="1" dirty="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12" name="Oval 26"/>
          <p:cNvSpPr>
            <a:spLocks noChangeArrowheads="1"/>
          </p:cNvSpPr>
          <p:nvPr/>
        </p:nvSpPr>
        <p:spPr bwMode="auto">
          <a:xfrm>
            <a:off x="6781800" y="2895600"/>
            <a:ext cx="1524000" cy="1371600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000" b="1" dirty="0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13" name="Oval 28"/>
          <p:cNvSpPr>
            <a:spLocks noChangeArrowheads="1"/>
          </p:cNvSpPr>
          <p:nvPr/>
        </p:nvSpPr>
        <p:spPr bwMode="auto">
          <a:xfrm>
            <a:off x="6781800" y="2895600"/>
            <a:ext cx="1524000" cy="1371600"/>
          </a:xfrm>
          <a:prstGeom prst="ellipse">
            <a:avLst/>
          </a:prstGeom>
          <a:solidFill>
            <a:srgbClr val="99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000" b="1" dirty="0">
                <a:solidFill>
                  <a:srgbClr val="FF0000"/>
                </a:solidFill>
              </a:rPr>
              <a:t>6</a:t>
            </a:r>
          </a:p>
        </p:txBody>
      </p:sp>
      <p:sp>
        <p:nvSpPr>
          <p:cNvPr id="14" name="Oval 26"/>
          <p:cNvSpPr>
            <a:spLocks noChangeArrowheads="1"/>
          </p:cNvSpPr>
          <p:nvPr/>
        </p:nvSpPr>
        <p:spPr bwMode="auto">
          <a:xfrm>
            <a:off x="6781800" y="2895600"/>
            <a:ext cx="1524000" cy="1371600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000" b="1" dirty="0">
                <a:solidFill>
                  <a:srgbClr val="FF0000"/>
                </a:solidFill>
              </a:rPr>
              <a:t>7</a:t>
            </a:r>
          </a:p>
        </p:txBody>
      </p:sp>
      <p:sp>
        <p:nvSpPr>
          <p:cNvPr id="15" name="Oval 28"/>
          <p:cNvSpPr>
            <a:spLocks noChangeArrowheads="1"/>
          </p:cNvSpPr>
          <p:nvPr/>
        </p:nvSpPr>
        <p:spPr bwMode="auto">
          <a:xfrm>
            <a:off x="6781800" y="2895600"/>
            <a:ext cx="1524000" cy="1371600"/>
          </a:xfrm>
          <a:prstGeom prst="ellipse">
            <a:avLst/>
          </a:prstGeom>
          <a:solidFill>
            <a:srgbClr val="99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000" b="1" dirty="0">
                <a:solidFill>
                  <a:srgbClr val="FF0000"/>
                </a:solidFill>
              </a:rPr>
              <a:t>8</a:t>
            </a:r>
          </a:p>
        </p:txBody>
      </p:sp>
      <p:sp>
        <p:nvSpPr>
          <p:cNvPr id="16" name="Oval 26"/>
          <p:cNvSpPr>
            <a:spLocks noChangeArrowheads="1"/>
          </p:cNvSpPr>
          <p:nvPr/>
        </p:nvSpPr>
        <p:spPr bwMode="auto">
          <a:xfrm>
            <a:off x="6781800" y="2895600"/>
            <a:ext cx="1524000" cy="1371600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000" b="1" dirty="0">
                <a:solidFill>
                  <a:srgbClr val="FF0000"/>
                </a:solidFill>
              </a:rPr>
              <a:t>9</a:t>
            </a:r>
          </a:p>
        </p:txBody>
      </p:sp>
      <p:sp>
        <p:nvSpPr>
          <p:cNvPr id="17" name="Oval 28"/>
          <p:cNvSpPr>
            <a:spLocks noChangeArrowheads="1"/>
          </p:cNvSpPr>
          <p:nvPr/>
        </p:nvSpPr>
        <p:spPr bwMode="auto">
          <a:xfrm>
            <a:off x="6781800" y="2895600"/>
            <a:ext cx="1524000" cy="1371600"/>
          </a:xfrm>
          <a:prstGeom prst="ellipse">
            <a:avLst/>
          </a:prstGeom>
          <a:solidFill>
            <a:srgbClr val="99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000" b="1" dirty="0">
                <a:solidFill>
                  <a:srgbClr val="FF0000"/>
                </a:solidFill>
              </a:rPr>
              <a:t>10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500"/>
                            </p:stCondLst>
                            <p:childTnLst>
                              <p:par>
                                <p:cTn id="17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000"/>
                            </p:stCondLst>
                            <p:childTnLst>
                              <p:par>
                                <p:cTn id="21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7500"/>
                            </p:stCondLst>
                            <p:childTnLst>
                              <p:par>
                                <p:cTn id="25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9000"/>
                            </p:stCondLst>
                            <p:childTnLst>
                              <p:par>
                                <p:cTn id="29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500"/>
                            </p:stCondLst>
                            <p:childTnLst>
                              <p:par>
                                <p:cTn id="33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2000"/>
                            </p:stCondLst>
                            <p:childTnLst>
                              <p:par>
                                <p:cTn id="37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3500"/>
                            </p:stCondLst>
                            <p:childTnLst>
                              <p:par>
                                <p:cTn id="41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116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16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619" grpId="0"/>
      <p:bldP spid="6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3" descr="bor2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2202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636" name="Text Box 4"/>
          <p:cNvSpPr txBox="1">
            <a:spLocks noChangeArrowheads="1"/>
          </p:cNvSpPr>
          <p:nvPr/>
        </p:nvSpPr>
        <p:spPr bwMode="auto">
          <a:xfrm>
            <a:off x="533400" y="2057400"/>
            <a:ext cx="81534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indent="60325"/>
            <a:r>
              <a:rPr lang="en-US" sz="32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 1: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Em hãy cho biết công cụ nào sau đây dùng để đánh số trang trong văn bản?</a:t>
            </a:r>
          </a:p>
        </p:txBody>
      </p:sp>
      <p:sp>
        <p:nvSpPr>
          <p:cNvPr id="69644" name="WordArt 12"/>
          <p:cNvSpPr>
            <a:spLocks noChangeArrowheads="1" noChangeShapeType="1" noTextEdit="1"/>
          </p:cNvSpPr>
          <p:nvPr/>
        </p:nvSpPr>
        <p:spPr bwMode="auto">
          <a:xfrm>
            <a:off x="2667000" y="1219200"/>
            <a:ext cx="3657600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Kiểm tra bài cũ</a:t>
            </a:r>
          </a:p>
        </p:txBody>
      </p:sp>
      <p:sp>
        <p:nvSpPr>
          <p:cNvPr id="69645" name="Text Box 13"/>
          <p:cNvSpPr txBox="1">
            <a:spLocks noChangeArrowheads="1"/>
          </p:cNvSpPr>
          <p:nvPr/>
        </p:nvSpPr>
        <p:spPr bwMode="auto">
          <a:xfrm>
            <a:off x="1524000" y="3733800"/>
            <a:ext cx="2438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3200" b="1" dirty="0">
                <a:solidFill>
                  <a:srgbClr val="0000FF"/>
                </a:solidFill>
              </a:rPr>
              <a:t>a. </a:t>
            </a:r>
          </a:p>
        </p:txBody>
      </p:sp>
      <p:sp>
        <p:nvSpPr>
          <p:cNvPr id="69646" name="Text Box 14"/>
          <p:cNvSpPr txBox="1">
            <a:spLocks noChangeArrowheads="1"/>
          </p:cNvSpPr>
          <p:nvPr/>
        </p:nvSpPr>
        <p:spPr bwMode="auto">
          <a:xfrm>
            <a:off x="5562600" y="3765550"/>
            <a:ext cx="2438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3200" b="1" dirty="0">
                <a:solidFill>
                  <a:srgbClr val="0000FF"/>
                </a:solidFill>
              </a:rPr>
              <a:t>b. </a:t>
            </a:r>
          </a:p>
        </p:txBody>
      </p:sp>
      <p:sp>
        <p:nvSpPr>
          <p:cNvPr id="69647" name="Text Box 15"/>
          <p:cNvSpPr txBox="1">
            <a:spLocks noChangeArrowheads="1"/>
          </p:cNvSpPr>
          <p:nvPr/>
        </p:nvSpPr>
        <p:spPr bwMode="auto">
          <a:xfrm>
            <a:off x="1524000" y="5181600"/>
            <a:ext cx="2438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3200" b="1" dirty="0">
                <a:solidFill>
                  <a:srgbClr val="0000FF"/>
                </a:solidFill>
              </a:rPr>
              <a:t>c. </a:t>
            </a:r>
          </a:p>
        </p:txBody>
      </p:sp>
      <p:sp>
        <p:nvSpPr>
          <p:cNvPr id="69648" name="Text Box 16"/>
          <p:cNvSpPr txBox="1">
            <a:spLocks noChangeArrowheads="1"/>
          </p:cNvSpPr>
          <p:nvPr/>
        </p:nvSpPr>
        <p:spPr bwMode="auto">
          <a:xfrm>
            <a:off x="5562600" y="5137150"/>
            <a:ext cx="2286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3200" b="1" dirty="0">
                <a:solidFill>
                  <a:srgbClr val="0000FF"/>
                </a:solidFill>
              </a:rPr>
              <a:t>d.</a:t>
            </a:r>
          </a:p>
        </p:txBody>
      </p:sp>
      <p:sp>
        <p:nvSpPr>
          <p:cNvPr id="69654" name="Oval 22"/>
          <p:cNvSpPr>
            <a:spLocks noChangeArrowheads="1"/>
          </p:cNvSpPr>
          <p:nvPr/>
        </p:nvSpPr>
        <p:spPr bwMode="auto">
          <a:xfrm>
            <a:off x="1524000" y="5181600"/>
            <a:ext cx="609600" cy="6096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vi-VN" sz="1800"/>
          </a:p>
        </p:txBody>
      </p:sp>
      <p:pic>
        <p:nvPicPr>
          <p:cNvPr id="11" name="Picture 10" descr="1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09800" y="5181600"/>
            <a:ext cx="914400" cy="1026694"/>
          </a:xfrm>
          <a:prstGeom prst="rect">
            <a:avLst/>
          </a:prstGeom>
        </p:spPr>
      </p:pic>
      <p:pic>
        <p:nvPicPr>
          <p:cNvPr id="12" name="Picture 11" descr="2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86000" y="3581400"/>
            <a:ext cx="662016" cy="1000722"/>
          </a:xfrm>
          <a:prstGeom prst="rect">
            <a:avLst/>
          </a:prstGeom>
        </p:spPr>
      </p:pic>
      <p:pic>
        <p:nvPicPr>
          <p:cNvPr id="13" name="Picture 12" descr="3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15654" y="3276600"/>
            <a:ext cx="790016" cy="1143000"/>
          </a:xfrm>
          <a:prstGeom prst="rect">
            <a:avLst/>
          </a:prstGeom>
        </p:spPr>
      </p:pic>
      <p:pic>
        <p:nvPicPr>
          <p:cNvPr id="14" name="Picture 13" descr="4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248400" y="4953000"/>
            <a:ext cx="715176" cy="90491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6963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696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696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696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96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696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696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696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36" grpId="0"/>
      <p:bldP spid="69645" grpId="0"/>
      <p:bldP spid="69654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newstyleclan.net-nsc-(9).jpg"/>
          <p:cNvPicPr>
            <a:picLocks noChangeAspect="1"/>
          </p:cNvPicPr>
          <p:nvPr/>
        </p:nvPicPr>
        <p:blipFill>
          <a:blip r:embed="rId3"/>
          <a:srcRect l="8334" r="833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12643" name="Text Box 3"/>
          <p:cNvSpPr txBox="1">
            <a:spLocks noChangeArrowheads="1"/>
          </p:cNvSpPr>
          <p:nvPr/>
        </p:nvSpPr>
        <p:spPr bwMode="auto">
          <a:xfrm>
            <a:off x="0" y="1752600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Câu 5: Kết quả của câu lệnh RT 90 là gì?</a:t>
            </a:r>
          </a:p>
        </p:txBody>
      </p:sp>
      <p:sp>
        <p:nvSpPr>
          <p:cNvPr id="19460" name="AutoShape 5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4343400" y="5334000"/>
            <a:ext cx="609600" cy="609600"/>
          </a:xfrm>
          <a:prstGeom prst="lef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vi-VN"/>
          </a:p>
        </p:txBody>
      </p:sp>
      <p:sp>
        <p:nvSpPr>
          <p:cNvPr id="19461" name="Text Box 7"/>
          <p:cNvSpPr txBox="1">
            <a:spLocks noChangeArrowheads="1"/>
          </p:cNvSpPr>
          <p:nvPr/>
        </p:nvSpPr>
        <p:spPr bwMode="auto">
          <a:xfrm>
            <a:off x="533400" y="2713038"/>
            <a:ext cx="7086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Đáp án: 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Rùa tiến về phía trước 90 bước.</a:t>
            </a:r>
          </a:p>
        </p:txBody>
      </p:sp>
      <p:sp>
        <p:nvSpPr>
          <p:cNvPr id="11" name="Oval 24"/>
          <p:cNvSpPr>
            <a:spLocks noChangeArrowheads="1"/>
          </p:cNvSpPr>
          <p:nvPr/>
        </p:nvSpPr>
        <p:spPr bwMode="auto">
          <a:xfrm>
            <a:off x="7162800" y="2971800"/>
            <a:ext cx="1524000" cy="1371600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000" b="1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2" name="Oval 29"/>
          <p:cNvSpPr>
            <a:spLocks noChangeArrowheads="1"/>
          </p:cNvSpPr>
          <p:nvPr/>
        </p:nvSpPr>
        <p:spPr bwMode="auto">
          <a:xfrm>
            <a:off x="6934200" y="4572000"/>
            <a:ext cx="1828800" cy="838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3200" b="1">
                <a:solidFill>
                  <a:schemeClr val="bg1"/>
                </a:solidFill>
              </a:rPr>
              <a:t>Start</a:t>
            </a:r>
          </a:p>
        </p:txBody>
      </p:sp>
      <p:sp>
        <p:nvSpPr>
          <p:cNvPr id="13" name="Oval 12"/>
          <p:cNvSpPr>
            <a:spLocks noChangeArrowheads="1"/>
          </p:cNvSpPr>
          <p:nvPr/>
        </p:nvSpPr>
        <p:spPr bwMode="auto">
          <a:xfrm>
            <a:off x="7162800" y="2971800"/>
            <a:ext cx="1524000" cy="1371600"/>
          </a:xfrm>
          <a:prstGeom prst="ellipse">
            <a:avLst/>
          </a:prstGeom>
          <a:solidFill>
            <a:srgbClr val="99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000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4" name="Oval 26"/>
          <p:cNvSpPr>
            <a:spLocks noChangeArrowheads="1"/>
          </p:cNvSpPr>
          <p:nvPr/>
        </p:nvSpPr>
        <p:spPr bwMode="auto">
          <a:xfrm>
            <a:off x="7162800" y="2971800"/>
            <a:ext cx="1524000" cy="1371600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000" b="1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15" name="Oval 27"/>
          <p:cNvSpPr>
            <a:spLocks noChangeArrowheads="1"/>
          </p:cNvSpPr>
          <p:nvPr/>
        </p:nvSpPr>
        <p:spPr bwMode="auto">
          <a:xfrm>
            <a:off x="7162800" y="2971800"/>
            <a:ext cx="1524000" cy="1371600"/>
          </a:xfrm>
          <a:prstGeom prst="ellipse">
            <a:avLst/>
          </a:prstGeom>
          <a:solidFill>
            <a:srgbClr val="99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000" b="1" dirty="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16" name="Oval 26"/>
          <p:cNvSpPr>
            <a:spLocks noChangeArrowheads="1"/>
          </p:cNvSpPr>
          <p:nvPr/>
        </p:nvSpPr>
        <p:spPr bwMode="auto">
          <a:xfrm>
            <a:off x="7162800" y="2971800"/>
            <a:ext cx="1524000" cy="1371600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000" b="1" dirty="0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17" name="Oval 28"/>
          <p:cNvSpPr>
            <a:spLocks noChangeArrowheads="1"/>
          </p:cNvSpPr>
          <p:nvPr/>
        </p:nvSpPr>
        <p:spPr bwMode="auto">
          <a:xfrm>
            <a:off x="7162800" y="2971800"/>
            <a:ext cx="1524000" cy="1371600"/>
          </a:xfrm>
          <a:prstGeom prst="ellipse">
            <a:avLst/>
          </a:prstGeom>
          <a:solidFill>
            <a:srgbClr val="99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000" b="1" dirty="0">
                <a:solidFill>
                  <a:srgbClr val="FF0000"/>
                </a:solidFill>
              </a:rPr>
              <a:t>6</a:t>
            </a:r>
          </a:p>
        </p:txBody>
      </p:sp>
      <p:sp>
        <p:nvSpPr>
          <p:cNvPr id="18" name="Oval 26"/>
          <p:cNvSpPr>
            <a:spLocks noChangeArrowheads="1"/>
          </p:cNvSpPr>
          <p:nvPr/>
        </p:nvSpPr>
        <p:spPr bwMode="auto">
          <a:xfrm>
            <a:off x="7162800" y="2971800"/>
            <a:ext cx="1524000" cy="1371600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000" b="1" dirty="0">
                <a:solidFill>
                  <a:srgbClr val="FF0000"/>
                </a:solidFill>
              </a:rPr>
              <a:t>7</a:t>
            </a:r>
          </a:p>
        </p:txBody>
      </p:sp>
      <p:sp>
        <p:nvSpPr>
          <p:cNvPr id="19" name="Oval 28"/>
          <p:cNvSpPr>
            <a:spLocks noChangeArrowheads="1"/>
          </p:cNvSpPr>
          <p:nvPr/>
        </p:nvSpPr>
        <p:spPr bwMode="auto">
          <a:xfrm>
            <a:off x="7162800" y="2971800"/>
            <a:ext cx="1524000" cy="1371600"/>
          </a:xfrm>
          <a:prstGeom prst="ellipse">
            <a:avLst/>
          </a:prstGeom>
          <a:solidFill>
            <a:srgbClr val="99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000" b="1" dirty="0">
                <a:solidFill>
                  <a:srgbClr val="FF0000"/>
                </a:solidFill>
              </a:rPr>
              <a:t>8</a:t>
            </a:r>
          </a:p>
        </p:txBody>
      </p:sp>
      <p:sp>
        <p:nvSpPr>
          <p:cNvPr id="20" name="Oval 26"/>
          <p:cNvSpPr>
            <a:spLocks noChangeArrowheads="1"/>
          </p:cNvSpPr>
          <p:nvPr/>
        </p:nvSpPr>
        <p:spPr bwMode="auto">
          <a:xfrm>
            <a:off x="7162800" y="2971800"/>
            <a:ext cx="1524000" cy="1371600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000" b="1" dirty="0">
                <a:solidFill>
                  <a:srgbClr val="FF0000"/>
                </a:solidFill>
              </a:rPr>
              <a:t>9</a:t>
            </a:r>
          </a:p>
        </p:txBody>
      </p:sp>
      <p:sp>
        <p:nvSpPr>
          <p:cNvPr id="21" name="Oval 28"/>
          <p:cNvSpPr>
            <a:spLocks noChangeArrowheads="1"/>
          </p:cNvSpPr>
          <p:nvPr/>
        </p:nvSpPr>
        <p:spPr bwMode="auto">
          <a:xfrm>
            <a:off x="7162800" y="2971800"/>
            <a:ext cx="1524000" cy="1371600"/>
          </a:xfrm>
          <a:prstGeom prst="ellipse">
            <a:avLst/>
          </a:prstGeom>
          <a:solidFill>
            <a:srgbClr val="99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000" b="1" dirty="0">
                <a:solidFill>
                  <a:srgbClr val="FF0000"/>
                </a:solidFill>
              </a:rPr>
              <a:t>10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6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6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500"/>
                            </p:stCondLst>
                            <p:childTnLst>
                              <p:par>
                                <p:cTn id="23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6000"/>
                            </p:stCondLst>
                            <p:childTnLst>
                              <p:par>
                                <p:cTn id="27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7500"/>
                            </p:stCondLst>
                            <p:childTnLst>
                              <p:par>
                                <p:cTn id="31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9000"/>
                            </p:stCondLst>
                            <p:childTnLst>
                              <p:par>
                                <p:cTn id="35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500"/>
                            </p:stCondLst>
                            <p:childTnLst>
                              <p:par>
                                <p:cTn id="39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2000"/>
                            </p:stCondLst>
                            <p:childTnLst>
                              <p:par>
                                <p:cTn id="43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3500"/>
                            </p:stCondLst>
                            <p:childTnLst>
                              <p:par>
                                <p:cTn id="47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7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4" dur="80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5" dur="80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80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43" grpId="0"/>
      <p:bldP spid="19461" grpId="1"/>
      <p:bldP spid="11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newstyleclan.net-nsc-(9).jpg"/>
          <p:cNvPicPr>
            <a:picLocks noChangeAspect="1"/>
          </p:cNvPicPr>
          <p:nvPr/>
        </p:nvPicPr>
        <p:blipFill>
          <a:blip r:embed="rId4"/>
          <a:srcRect l="8333" r="833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13667" name="Text Box 3"/>
          <p:cNvSpPr txBox="1">
            <a:spLocks noChangeArrowheads="1"/>
          </p:cNvSpPr>
          <p:nvPr/>
        </p:nvSpPr>
        <p:spPr bwMode="auto">
          <a:xfrm>
            <a:off x="685800" y="1752600"/>
            <a:ext cx="7239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Câu 6: Kết quả của câu lệnh FD 50 là gì?</a:t>
            </a:r>
          </a:p>
        </p:txBody>
      </p:sp>
      <p:sp>
        <p:nvSpPr>
          <p:cNvPr id="113668" name="Text Box 4"/>
          <p:cNvSpPr txBox="1">
            <a:spLocks noChangeArrowheads="1"/>
          </p:cNvSpPr>
          <p:nvPr/>
        </p:nvSpPr>
        <p:spPr bwMode="auto">
          <a:xfrm>
            <a:off x="685800" y="2514600"/>
            <a:ext cx="7848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Đáp án: 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Rùa tiến về phía trước 50 bước.</a:t>
            </a:r>
          </a:p>
        </p:txBody>
      </p:sp>
      <p:sp>
        <p:nvSpPr>
          <p:cNvPr id="20485" name="AutoShape 5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3886200" y="5181600"/>
            <a:ext cx="533400" cy="381000"/>
          </a:xfrm>
          <a:prstGeom prst="leftArrow">
            <a:avLst>
              <a:gd name="adj1" fmla="val 50000"/>
              <a:gd name="adj2" fmla="val 3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vi-VN"/>
          </a:p>
        </p:txBody>
      </p:sp>
      <p:sp>
        <p:nvSpPr>
          <p:cNvPr id="6" name="Oval 24"/>
          <p:cNvSpPr>
            <a:spLocks noChangeArrowheads="1"/>
          </p:cNvSpPr>
          <p:nvPr/>
        </p:nvSpPr>
        <p:spPr bwMode="auto">
          <a:xfrm>
            <a:off x="7010400" y="2971800"/>
            <a:ext cx="1524000" cy="1371600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000" b="1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8" name="Oval 29"/>
          <p:cNvSpPr>
            <a:spLocks noChangeArrowheads="1"/>
          </p:cNvSpPr>
          <p:nvPr/>
        </p:nvSpPr>
        <p:spPr bwMode="auto">
          <a:xfrm>
            <a:off x="6781800" y="4572000"/>
            <a:ext cx="1828800" cy="838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3200" b="1">
                <a:solidFill>
                  <a:schemeClr val="bg1"/>
                </a:solidFill>
              </a:rPr>
              <a:t>Start</a:t>
            </a:r>
          </a:p>
        </p:txBody>
      </p:sp>
      <p:sp>
        <p:nvSpPr>
          <p:cNvPr id="9" name="Oval 8"/>
          <p:cNvSpPr>
            <a:spLocks noChangeArrowheads="1"/>
          </p:cNvSpPr>
          <p:nvPr/>
        </p:nvSpPr>
        <p:spPr bwMode="auto">
          <a:xfrm>
            <a:off x="7010400" y="2971800"/>
            <a:ext cx="1524000" cy="1371600"/>
          </a:xfrm>
          <a:prstGeom prst="ellipse">
            <a:avLst/>
          </a:prstGeom>
          <a:solidFill>
            <a:srgbClr val="99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000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0" name="Oval 26"/>
          <p:cNvSpPr>
            <a:spLocks noChangeArrowheads="1"/>
          </p:cNvSpPr>
          <p:nvPr/>
        </p:nvSpPr>
        <p:spPr bwMode="auto">
          <a:xfrm>
            <a:off x="7010400" y="2971800"/>
            <a:ext cx="1524000" cy="1371600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000" b="1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11" name="Oval 27"/>
          <p:cNvSpPr>
            <a:spLocks noChangeArrowheads="1"/>
          </p:cNvSpPr>
          <p:nvPr/>
        </p:nvSpPr>
        <p:spPr bwMode="auto">
          <a:xfrm>
            <a:off x="7010400" y="2971800"/>
            <a:ext cx="1524000" cy="1371600"/>
          </a:xfrm>
          <a:prstGeom prst="ellipse">
            <a:avLst/>
          </a:prstGeom>
          <a:solidFill>
            <a:srgbClr val="99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000" b="1" dirty="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12" name="Oval 26"/>
          <p:cNvSpPr>
            <a:spLocks noChangeArrowheads="1"/>
          </p:cNvSpPr>
          <p:nvPr/>
        </p:nvSpPr>
        <p:spPr bwMode="auto">
          <a:xfrm>
            <a:off x="7010400" y="2971800"/>
            <a:ext cx="1524000" cy="1371600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000" b="1" dirty="0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13" name="Oval 28"/>
          <p:cNvSpPr>
            <a:spLocks noChangeArrowheads="1"/>
          </p:cNvSpPr>
          <p:nvPr/>
        </p:nvSpPr>
        <p:spPr bwMode="auto">
          <a:xfrm>
            <a:off x="7010400" y="2971800"/>
            <a:ext cx="1524000" cy="1371600"/>
          </a:xfrm>
          <a:prstGeom prst="ellipse">
            <a:avLst/>
          </a:prstGeom>
          <a:solidFill>
            <a:srgbClr val="99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000" b="1" dirty="0">
                <a:solidFill>
                  <a:srgbClr val="FF0000"/>
                </a:solidFill>
              </a:rPr>
              <a:t>6</a:t>
            </a:r>
          </a:p>
        </p:txBody>
      </p:sp>
      <p:sp>
        <p:nvSpPr>
          <p:cNvPr id="14" name="Oval 26"/>
          <p:cNvSpPr>
            <a:spLocks noChangeArrowheads="1"/>
          </p:cNvSpPr>
          <p:nvPr/>
        </p:nvSpPr>
        <p:spPr bwMode="auto">
          <a:xfrm>
            <a:off x="7010400" y="2971800"/>
            <a:ext cx="1524000" cy="1371600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000" b="1" dirty="0">
                <a:solidFill>
                  <a:srgbClr val="FF0000"/>
                </a:solidFill>
              </a:rPr>
              <a:t>7</a:t>
            </a:r>
          </a:p>
        </p:txBody>
      </p:sp>
      <p:sp>
        <p:nvSpPr>
          <p:cNvPr id="15" name="Oval 28"/>
          <p:cNvSpPr>
            <a:spLocks noChangeArrowheads="1"/>
          </p:cNvSpPr>
          <p:nvPr/>
        </p:nvSpPr>
        <p:spPr bwMode="auto">
          <a:xfrm>
            <a:off x="7010400" y="2971800"/>
            <a:ext cx="1524000" cy="1371600"/>
          </a:xfrm>
          <a:prstGeom prst="ellipse">
            <a:avLst/>
          </a:prstGeom>
          <a:solidFill>
            <a:srgbClr val="99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000" b="1" dirty="0">
                <a:solidFill>
                  <a:srgbClr val="FF0000"/>
                </a:solidFill>
              </a:rPr>
              <a:t>8</a:t>
            </a:r>
          </a:p>
        </p:txBody>
      </p:sp>
      <p:sp>
        <p:nvSpPr>
          <p:cNvPr id="16" name="Oval 26"/>
          <p:cNvSpPr>
            <a:spLocks noChangeArrowheads="1"/>
          </p:cNvSpPr>
          <p:nvPr/>
        </p:nvSpPr>
        <p:spPr bwMode="auto">
          <a:xfrm>
            <a:off x="7010400" y="2971800"/>
            <a:ext cx="1524000" cy="1371600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000" b="1" dirty="0">
                <a:solidFill>
                  <a:srgbClr val="FF0000"/>
                </a:solidFill>
              </a:rPr>
              <a:t>9</a:t>
            </a:r>
          </a:p>
        </p:txBody>
      </p:sp>
      <p:sp>
        <p:nvSpPr>
          <p:cNvPr id="17" name="Oval 28"/>
          <p:cNvSpPr>
            <a:spLocks noChangeArrowheads="1"/>
          </p:cNvSpPr>
          <p:nvPr/>
        </p:nvSpPr>
        <p:spPr bwMode="auto">
          <a:xfrm>
            <a:off x="7010400" y="2971800"/>
            <a:ext cx="1524000" cy="1371600"/>
          </a:xfrm>
          <a:prstGeom prst="ellipse">
            <a:avLst/>
          </a:prstGeom>
          <a:solidFill>
            <a:srgbClr val="99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000" b="1" dirty="0">
                <a:solidFill>
                  <a:srgbClr val="FF0000"/>
                </a:solidFill>
              </a:rPr>
              <a:t>10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36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36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500"/>
                            </p:stCondLst>
                            <p:childTnLst>
                              <p:par>
                                <p:cTn id="23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6000"/>
                            </p:stCondLst>
                            <p:childTnLst>
                              <p:par>
                                <p:cTn id="27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7500"/>
                            </p:stCondLst>
                            <p:childTnLst>
                              <p:par>
                                <p:cTn id="31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9000"/>
                            </p:stCondLst>
                            <p:childTnLst>
                              <p:par>
                                <p:cTn id="35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500"/>
                            </p:stCondLst>
                            <p:childTnLst>
                              <p:par>
                                <p:cTn id="39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2000"/>
                            </p:stCondLst>
                            <p:childTnLst>
                              <p:par>
                                <p:cTn id="43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3500"/>
                            </p:stCondLst>
                            <p:childTnLst>
                              <p:par>
                                <p:cTn id="47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136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136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667" grpId="0"/>
      <p:bldP spid="113668" grpId="0"/>
      <p:bldP spid="6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1" descr="balonnen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7999" y="-304800"/>
            <a:ext cx="2941638" cy="414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1745745" y="3505200"/>
            <a:ext cx="5546147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all" spc="0">
                <a:ln w="0"/>
                <a:solidFill>
                  <a:srgbClr val="0070C0"/>
                </a:solidFill>
                <a:effectLst>
                  <a:reflection blurRad="12700" stA="50000" endPos="50000" dist="5000" dir="5400000" sy="-100000" rotWithShape="0"/>
                </a:effectLst>
              </a:rPr>
              <a:t>KÍNH CHÀO QUÝ THẦY CÔ</a:t>
            </a:r>
          </a:p>
        </p:txBody>
      </p:sp>
      <p:pic>
        <p:nvPicPr>
          <p:cNvPr id="5" name="Picture 6" descr="POINSET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00" y="4187016"/>
            <a:ext cx="2819400" cy="265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5" descr="POINSET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514600" cy="2505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12" descr="31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1600" y="-38100"/>
            <a:ext cx="14478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12" descr="31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230942" y="5448712"/>
            <a:ext cx="14478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19196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repeatCount="5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4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4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4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4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0" descr="bor2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2202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9875" name="Text Box 3"/>
          <p:cNvSpPr txBox="1">
            <a:spLocks noChangeArrowheads="1"/>
          </p:cNvSpPr>
          <p:nvPr/>
        </p:nvSpPr>
        <p:spPr bwMode="auto">
          <a:xfrm>
            <a:off x="609600" y="2057400"/>
            <a:ext cx="78486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 2: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Em hãy cho biết công cụ nào sau đây dùng để thay đổi màu nền trang văn bản?</a:t>
            </a:r>
          </a:p>
        </p:txBody>
      </p:sp>
      <p:sp>
        <p:nvSpPr>
          <p:cNvPr id="79876" name="Text Box 4"/>
          <p:cNvSpPr txBox="1">
            <a:spLocks noChangeArrowheads="1"/>
          </p:cNvSpPr>
          <p:nvPr/>
        </p:nvSpPr>
        <p:spPr bwMode="auto">
          <a:xfrm>
            <a:off x="533400" y="1981200"/>
            <a:ext cx="1828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endParaRPr lang="en-US" sz="3200" b="1" u="sng" dirty="0">
              <a:solidFill>
                <a:srgbClr val="FF0000"/>
              </a:solidFill>
            </a:endParaRPr>
          </a:p>
        </p:txBody>
      </p:sp>
      <p:sp>
        <p:nvSpPr>
          <p:cNvPr id="79878" name="Text Box 6"/>
          <p:cNvSpPr txBox="1">
            <a:spLocks noChangeArrowheads="1"/>
          </p:cNvSpPr>
          <p:nvPr/>
        </p:nvSpPr>
        <p:spPr bwMode="auto">
          <a:xfrm>
            <a:off x="1447800" y="3746500"/>
            <a:ext cx="2667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3200" b="1" dirty="0">
                <a:solidFill>
                  <a:srgbClr val="0000FF"/>
                </a:solidFill>
              </a:rPr>
              <a:t>a. </a:t>
            </a:r>
          </a:p>
        </p:txBody>
      </p:sp>
      <p:sp>
        <p:nvSpPr>
          <p:cNvPr id="79879" name="Text Box 7"/>
          <p:cNvSpPr txBox="1">
            <a:spLocks noChangeArrowheads="1"/>
          </p:cNvSpPr>
          <p:nvPr/>
        </p:nvSpPr>
        <p:spPr bwMode="auto">
          <a:xfrm>
            <a:off x="1447800" y="5105400"/>
            <a:ext cx="1066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n-US" sz="3200" b="1" dirty="0">
                <a:solidFill>
                  <a:srgbClr val="0000FF"/>
                </a:solidFill>
              </a:rPr>
              <a:t>c.</a:t>
            </a:r>
          </a:p>
        </p:txBody>
      </p:sp>
      <p:sp>
        <p:nvSpPr>
          <p:cNvPr id="5129" name="WordArt 26"/>
          <p:cNvSpPr>
            <a:spLocks noChangeArrowheads="1" noChangeShapeType="1" noTextEdit="1"/>
          </p:cNvSpPr>
          <p:nvPr/>
        </p:nvSpPr>
        <p:spPr bwMode="auto">
          <a:xfrm>
            <a:off x="2895600" y="1219200"/>
            <a:ext cx="3657600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Kiểm tra bài cũ</a:t>
            </a:r>
          </a:p>
        </p:txBody>
      </p:sp>
      <p:sp>
        <p:nvSpPr>
          <p:cNvPr id="79901" name="Text Box 29"/>
          <p:cNvSpPr txBox="1">
            <a:spLocks noChangeArrowheads="1"/>
          </p:cNvSpPr>
          <p:nvPr/>
        </p:nvSpPr>
        <p:spPr bwMode="auto">
          <a:xfrm>
            <a:off x="5105400" y="3733800"/>
            <a:ext cx="2667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3200" b="1" dirty="0">
                <a:solidFill>
                  <a:srgbClr val="0000FF"/>
                </a:solidFill>
              </a:rPr>
              <a:t>b.</a:t>
            </a:r>
          </a:p>
        </p:txBody>
      </p:sp>
      <p:sp>
        <p:nvSpPr>
          <p:cNvPr id="79902" name="Text Box 30"/>
          <p:cNvSpPr txBox="1">
            <a:spLocks noChangeArrowheads="1"/>
          </p:cNvSpPr>
          <p:nvPr/>
        </p:nvSpPr>
        <p:spPr bwMode="auto">
          <a:xfrm>
            <a:off x="5029200" y="5105400"/>
            <a:ext cx="685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n-US" sz="3200" b="1" dirty="0">
                <a:solidFill>
                  <a:srgbClr val="0000FF"/>
                </a:solidFill>
              </a:rPr>
              <a:t>d.</a:t>
            </a:r>
          </a:p>
        </p:txBody>
      </p:sp>
      <p:pic>
        <p:nvPicPr>
          <p:cNvPr id="12" name="Picture 11" descr="5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51560" y="3396278"/>
            <a:ext cx="573680" cy="880533"/>
          </a:xfrm>
          <a:prstGeom prst="rect">
            <a:avLst/>
          </a:prstGeom>
        </p:spPr>
      </p:pic>
      <p:pic>
        <p:nvPicPr>
          <p:cNvPr id="13" name="Picture 12" descr="6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43600" y="3276600"/>
            <a:ext cx="595446" cy="885906"/>
          </a:xfrm>
          <a:prstGeom prst="rect">
            <a:avLst/>
          </a:prstGeom>
        </p:spPr>
      </p:pic>
      <p:pic>
        <p:nvPicPr>
          <p:cNvPr id="14" name="Picture 13" descr="7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33600" y="4902286"/>
            <a:ext cx="533400" cy="812800"/>
          </a:xfrm>
          <a:prstGeom prst="rect">
            <a:avLst/>
          </a:prstGeom>
        </p:spPr>
      </p:pic>
      <p:pic>
        <p:nvPicPr>
          <p:cNvPr id="15" name="Picture 14" descr="8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867400" y="4800600"/>
            <a:ext cx="609600" cy="921488"/>
          </a:xfrm>
          <a:prstGeom prst="rect">
            <a:avLst/>
          </a:prstGeom>
        </p:spPr>
      </p:pic>
      <p:sp>
        <p:nvSpPr>
          <p:cNvPr id="16" name="Oval 22"/>
          <p:cNvSpPr>
            <a:spLocks noChangeArrowheads="1"/>
          </p:cNvSpPr>
          <p:nvPr/>
        </p:nvSpPr>
        <p:spPr bwMode="auto">
          <a:xfrm>
            <a:off x="5029200" y="5105400"/>
            <a:ext cx="609600" cy="6096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vi-VN" sz="1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7987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7987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7987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7987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7987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7987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798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798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799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799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75" grpId="0"/>
      <p:bldP spid="79876" grpId="0"/>
      <p:bldP spid="79878" grpId="0"/>
      <p:bldP spid="79879" grpId="0"/>
      <p:bldP spid="79901" grpId="0"/>
      <p:bldP spid="79902" grpId="0"/>
      <p:bldP spid="1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200400"/>
            <a:ext cx="8513618" cy="2057400"/>
          </a:xfrm>
        </p:spPr>
        <p:txBody>
          <a:bodyPr>
            <a:normAutofit/>
          </a:bodyPr>
          <a:lstStyle/>
          <a:p>
            <a:pPr algn="ctr"/>
            <a:r>
              <a:rPr lang="en-US" sz="4800" b="1" dirty="0">
                <a:solidFill>
                  <a:schemeClr val="tx2"/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BÀI 1:NHỮNG GÌ EM ĐÃ BIẾT</a:t>
            </a:r>
          </a:p>
        </p:txBody>
      </p:sp>
      <p:pic>
        <p:nvPicPr>
          <p:cNvPr id="4" name="Picture 10" descr="bar0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95600" y="5943600"/>
            <a:ext cx="3725863" cy="5143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WordArt 21"/>
          <p:cNvSpPr>
            <a:spLocks noChangeArrowheads="1" noChangeShapeType="1" noTextEdit="1"/>
          </p:cNvSpPr>
          <p:nvPr/>
        </p:nvSpPr>
        <p:spPr bwMode="auto">
          <a:xfrm>
            <a:off x="304800" y="1371600"/>
            <a:ext cx="2133600" cy="1066800"/>
          </a:xfrm>
          <a:prstGeom prst="rect">
            <a:avLst/>
          </a:prstGeom>
        </p:spPr>
        <p:txBody>
          <a:bodyPr vert="horz" wrap="none" fromWordArt="1" anchor="t" anchorCtr="0">
            <a:prstTxWarp prst="textSlantUp">
              <a:avLst>
                <a:gd name="adj" fmla="val 32056"/>
              </a:avLst>
            </a:prstTxWarp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pPr algn="ctr"/>
            <a:r>
              <a:rPr lang="vi-VN" sz="4400" b="1" kern="10" dirty="0">
                <a:ln w="9525">
                  <a:noFill/>
                  <a:round/>
                  <a:headEnd/>
                  <a:tailEnd/>
                </a:ln>
                <a:solidFill>
                  <a:schemeClr val="accent3">
                    <a:lumMod val="50000"/>
                  </a:schemeClr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ahoma"/>
                <a:cs typeface="Tahoma"/>
              </a:rPr>
              <a:t>Chủ đề </a:t>
            </a:r>
            <a:r>
              <a:rPr lang="en-US" sz="4400" b="1" kern="10" dirty="0">
                <a:ln w="9525">
                  <a:noFill/>
                  <a:round/>
                  <a:headEnd/>
                  <a:tailEnd/>
                </a:ln>
                <a:solidFill>
                  <a:schemeClr val="accent3">
                    <a:lumMod val="50000"/>
                  </a:schemeClr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ahoma"/>
                <a:cs typeface="Tahoma"/>
              </a:rPr>
              <a:t>4</a:t>
            </a:r>
          </a:p>
        </p:txBody>
      </p:sp>
      <p:sp>
        <p:nvSpPr>
          <p:cNvPr id="6" name="WordArt 26"/>
          <p:cNvSpPr>
            <a:spLocks noChangeArrowheads="1" noChangeShapeType="1" noTextEdit="1"/>
          </p:cNvSpPr>
          <p:nvPr/>
        </p:nvSpPr>
        <p:spPr bwMode="auto">
          <a:xfrm>
            <a:off x="2438400" y="1981200"/>
            <a:ext cx="4800600" cy="838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perspectiveRelaxedModerately"/>
              <a:lightRig rig="threePt" dir="t"/>
            </a:scene3d>
          </a:bodyPr>
          <a:lstStyle/>
          <a:p>
            <a:pPr algn="ctr"/>
            <a:r>
              <a:rPr lang="en-US" sz="3600" b="1" kern="10" dirty="0">
                <a:ln w="12700">
                  <a:noFill/>
                  <a:round/>
                  <a:headEnd/>
                  <a:tailEnd/>
                </a:ln>
                <a:solidFill>
                  <a:schemeClr val="accent3">
                    <a:lumMod val="50000"/>
                  </a:schemeClr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THẾ GIỚI LOGO</a:t>
            </a: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8891" name="Group 107"/>
          <p:cNvGraphicFramePr>
            <a:graphicFrameLocks noGrp="1"/>
          </p:cNvGraphicFramePr>
          <p:nvPr>
            <p:ph/>
          </p:nvPr>
        </p:nvGraphicFramePr>
        <p:xfrm>
          <a:off x="457200" y="2209800"/>
          <a:ext cx="8305800" cy="4148139"/>
        </p:xfrm>
        <a:graphic>
          <a:graphicData uri="http://schemas.openxmlformats.org/drawingml/2006/table">
            <a:tbl>
              <a:tblPr/>
              <a:tblGrid>
                <a:gridCol w="16081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97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18160"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LỆNH</a:t>
                      </a: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HÀNH ĐỘNG CỦA RÙA</a:t>
                      </a: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9113"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FD 100</a:t>
                      </a: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8160"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BK 50</a:t>
                      </a: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9113"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RT 90</a:t>
                      </a: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8160"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LT 90</a:t>
                      </a: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8160"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PU</a:t>
                      </a: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9113"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PD</a:t>
                      </a: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18160"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CS</a:t>
                      </a: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18892" name="Text Box 108"/>
          <p:cNvSpPr txBox="1">
            <a:spLocks noChangeArrowheads="1"/>
          </p:cNvSpPr>
          <p:nvPr/>
        </p:nvSpPr>
        <p:spPr bwMode="auto">
          <a:xfrm>
            <a:off x="2133600" y="2743200"/>
            <a:ext cx="5257800" cy="477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n-US" sz="2500" b="1" dirty="0">
                <a:solidFill>
                  <a:srgbClr val="000099"/>
                </a:solidFill>
              </a:rPr>
              <a:t>Rùa tiến lên 100 bước.</a:t>
            </a:r>
          </a:p>
        </p:txBody>
      </p:sp>
      <p:sp>
        <p:nvSpPr>
          <p:cNvPr id="118893" name="Text Box 109"/>
          <p:cNvSpPr txBox="1">
            <a:spLocks noChangeArrowheads="1"/>
          </p:cNvSpPr>
          <p:nvPr/>
        </p:nvSpPr>
        <p:spPr bwMode="auto">
          <a:xfrm>
            <a:off x="2133600" y="3200400"/>
            <a:ext cx="4267200" cy="477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n-US" sz="2500" b="1" dirty="0">
                <a:solidFill>
                  <a:srgbClr val="000099"/>
                </a:solidFill>
              </a:rPr>
              <a:t>Rùa lùi lại 50 bước.</a:t>
            </a:r>
          </a:p>
        </p:txBody>
      </p:sp>
      <p:sp>
        <p:nvSpPr>
          <p:cNvPr id="118894" name="Text Box 110"/>
          <p:cNvSpPr txBox="1">
            <a:spLocks noChangeArrowheads="1"/>
          </p:cNvSpPr>
          <p:nvPr/>
        </p:nvSpPr>
        <p:spPr bwMode="auto">
          <a:xfrm>
            <a:off x="2133600" y="3733800"/>
            <a:ext cx="5105400" cy="477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n-US" sz="2500" b="1" dirty="0">
                <a:solidFill>
                  <a:srgbClr val="000099"/>
                </a:solidFill>
              </a:rPr>
              <a:t>Rùa quay phải 90 độ.</a:t>
            </a:r>
          </a:p>
        </p:txBody>
      </p:sp>
      <p:sp>
        <p:nvSpPr>
          <p:cNvPr id="118895" name="Text Box 111"/>
          <p:cNvSpPr txBox="1">
            <a:spLocks noChangeArrowheads="1"/>
          </p:cNvSpPr>
          <p:nvPr/>
        </p:nvSpPr>
        <p:spPr bwMode="auto">
          <a:xfrm>
            <a:off x="2133600" y="4267200"/>
            <a:ext cx="5410200" cy="477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n-US" sz="2500" b="1" dirty="0">
                <a:solidFill>
                  <a:srgbClr val="000099"/>
                </a:solidFill>
              </a:rPr>
              <a:t>Rùa quay trái 90 độ.</a:t>
            </a:r>
          </a:p>
        </p:txBody>
      </p:sp>
      <p:sp>
        <p:nvSpPr>
          <p:cNvPr id="118896" name="Text Box 112"/>
          <p:cNvSpPr txBox="1">
            <a:spLocks noChangeArrowheads="1"/>
          </p:cNvSpPr>
          <p:nvPr/>
        </p:nvSpPr>
        <p:spPr bwMode="auto">
          <a:xfrm>
            <a:off x="2133600" y="4800600"/>
            <a:ext cx="5791200" cy="477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n-US" sz="2500" b="1" dirty="0">
                <a:solidFill>
                  <a:srgbClr val="000099"/>
                </a:solidFill>
              </a:rPr>
              <a:t>Nhấc bút, Rùa không vẽ nữa.</a:t>
            </a:r>
          </a:p>
        </p:txBody>
      </p:sp>
      <p:sp>
        <p:nvSpPr>
          <p:cNvPr id="118898" name="Text Box 114"/>
          <p:cNvSpPr txBox="1">
            <a:spLocks noChangeArrowheads="1"/>
          </p:cNvSpPr>
          <p:nvPr/>
        </p:nvSpPr>
        <p:spPr bwMode="auto">
          <a:xfrm>
            <a:off x="2133600" y="5410200"/>
            <a:ext cx="4392613" cy="477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n-US" sz="2500" b="1" dirty="0">
                <a:solidFill>
                  <a:srgbClr val="000099"/>
                </a:solidFill>
              </a:rPr>
              <a:t>Hạ bút, Rùa tiếp tục vẽ.</a:t>
            </a:r>
          </a:p>
        </p:txBody>
      </p:sp>
      <p:sp>
        <p:nvSpPr>
          <p:cNvPr id="118899" name="Text Box 115"/>
          <p:cNvSpPr txBox="1">
            <a:spLocks noChangeArrowheads="1"/>
          </p:cNvSpPr>
          <p:nvPr/>
        </p:nvSpPr>
        <p:spPr bwMode="auto">
          <a:xfrm>
            <a:off x="2133600" y="5867400"/>
            <a:ext cx="7010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n-US" sz="2300" b="1" dirty="0">
                <a:solidFill>
                  <a:srgbClr val="000099"/>
                </a:solidFill>
              </a:rPr>
              <a:t>Xóa toàn bộ sân chơi, Rùa về vị trí xuất phát.</a:t>
            </a: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152400" y="138555"/>
            <a:ext cx="8839200" cy="886691"/>
          </a:xfrm>
          <a:prstGeom prst="rect">
            <a:avLst/>
          </a:prstGeom>
        </p:spPr>
        <p:txBody>
          <a:bodyPr vert="horz" lIns="0" tIns="45720" rIns="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200" b="1">
                <a:latin typeface="Times New Roman" pitchFamily="18" charset="0"/>
                <a:cs typeface="Times New Roman" pitchFamily="18" charset="0"/>
              </a:rPr>
              <a:t>Bài 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1: Những gì em đã biết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33400" y="1676400"/>
            <a:ext cx="4578497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Nhắc lại các lệnh của Logo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188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11889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11889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11889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8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1188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1188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1188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8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1188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1188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1188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8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3" dur="80"/>
                                        <p:tgtEl>
                                          <p:spTgt spid="1188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4" dur="80"/>
                                        <p:tgtEl>
                                          <p:spTgt spid="1188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80"/>
                                        <p:tgtEl>
                                          <p:spTgt spid="1188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8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0" dur="80"/>
                                        <p:tgtEl>
                                          <p:spTgt spid="1188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1" dur="80"/>
                                        <p:tgtEl>
                                          <p:spTgt spid="1188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80"/>
                                        <p:tgtEl>
                                          <p:spTgt spid="1188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8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7" dur="80"/>
                                        <p:tgtEl>
                                          <p:spTgt spid="1188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8" dur="80"/>
                                        <p:tgtEl>
                                          <p:spTgt spid="1188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80"/>
                                        <p:tgtEl>
                                          <p:spTgt spid="1188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4" dur="80"/>
                                        <p:tgtEl>
                                          <p:spTgt spid="11889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5" dur="80"/>
                                        <p:tgtEl>
                                          <p:spTgt spid="11889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80"/>
                                        <p:tgtEl>
                                          <p:spTgt spid="11889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892" grpId="0"/>
      <p:bldP spid="11889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896" name="Text Box 112"/>
          <p:cNvSpPr txBox="1">
            <a:spLocks noChangeArrowheads="1"/>
          </p:cNvSpPr>
          <p:nvPr/>
        </p:nvSpPr>
        <p:spPr bwMode="auto">
          <a:xfrm>
            <a:off x="304800" y="2362200"/>
            <a:ext cx="861060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n-US" sz="25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Bài tập: Sử dụng câu lệnh đơn giản để vẽ hình vuông có độ dài cạnh là 100 bước.</a:t>
            </a: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152400" y="138555"/>
            <a:ext cx="8839200" cy="886691"/>
          </a:xfrm>
          <a:prstGeom prst="rect">
            <a:avLst/>
          </a:prstGeom>
        </p:spPr>
        <p:txBody>
          <a:bodyPr vert="horz" lIns="0" tIns="45720" rIns="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200" b="1">
                <a:latin typeface="Times New Roman" pitchFamily="18" charset="0"/>
                <a:cs typeface="Times New Roman" pitchFamily="18" charset="0"/>
              </a:rPr>
              <a:t>Bài 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1: Những gì em đã biết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33400" y="1676400"/>
            <a:ext cx="4578497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Nhắc lại các lệnh của Logo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524000" y="3886200"/>
            <a:ext cx="200689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FD 100 RT 90</a:t>
            </a:r>
          </a:p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FD 100 RT 90</a:t>
            </a:r>
          </a:p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FD 100 RT 90</a:t>
            </a:r>
          </a:p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FD 100 RT 90</a:t>
            </a:r>
            <a:endParaRPr lang="en-US" sz="2400" dirty="0"/>
          </a:p>
        </p:txBody>
      </p:sp>
      <p:sp>
        <p:nvSpPr>
          <p:cNvPr id="16" name="TextBox 15"/>
          <p:cNvSpPr txBox="1"/>
          <p:nvPr/>
        </p:nvSpPr>
        <p:spPr>
          <a:xfrm>
            <a:off x="3657600" y="3200400"/>
            <a:ext cx="11765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Trả lời:</a:t>
            </a:r>
          </a:p>
        </p:txBody>
      </p:sp>
      <p:sp>
        <p:nvSpPr>
          <p:cNvPr id="18" name="Rectangle 17"/>
          <p:cNvSpPr/>
          <p:nvPr/>
        </p:nvSpPr>
        <p:spPr>
          <a:xfrm>
            <a:off x="4038600" y="3810000"/>
            <a:ext cx="1828800" cy="1828800"/>
          </a:xfrm>
          <a:prstGeom prst="rect">
            <a:avLst/>
          </a:prstGeom>
          <a:noFill/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8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188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188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188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6" grpId="0"/>
      <p:bldP spid="1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16"/>
          <p:cNvSpPr>
            <a:spLocks noChangeArrowheads="1"/>
          </p:cNvSpPr>
          <p:nvPr/>
        </p:nvSpPr>
        <p:spPr bwMode="auto">
          <a:xfrm>
            <a:off x="0" y="32432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endParaRPr lang="vi-VN" sz="1800"/>
          </a:p>
        </p:txBody>
      </p:sp>
      <p:sp>
        <p:nvSpPr>
          <p:cNvPr id="7172" name="Rectangle 24"/>
          <p:cNvSpPr>
            <a:spLocks noChangeArrowheads="1"/>
          </p:cNvSpPr>
          <p:nvPr/>
        </p:nvSpPr>
        <p:spPr bwMode="auto">
          <a:xfrm>
            <a:off x="4479925" y="2941638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endParaRPr lang="vi-VN" sz="1800"/>
          </a:p>
        </p:txBody>
      </p:sp>
      <p:sp>
        <p:nvSpPr>
          <p:cNvPr id="7173" name="Rectangle 28"/>
          <p:cNvSpPr>
            <a:spLocks noChangeArrowheads="1"/>
          </p:cNvSpPr>
          <p:nvPr/>
        </p:nvSpPr>
        <p:spPr bwMode="auto">
          <a:xfrm>
            <a:off x="0" y="37719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vi-VN" sz="1800"/>
          </a:p>
        </p:txBody>
      </p:sp>
      <p:sp>
        <p:nvSpPr>
          <p:cNvPr id="70699" name="Rectangle 43"/>
          <p:cNvSpPr>
            <a:spLocks noChangeArrowheads="1"/>
          </p:cNvSpPr>
          <p:nvPr/>
        </p:nvSpPr>
        <p:spPr bwMode="auto">
          <a:xfrm>
            <a:off x="609600" y="2209800"/>
            <a:ext cx="8305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Câu lệnh lặp có dạng: </a:t>
            </a:r>
            <a:r>
              <a:rPr lang="en-US" sz="28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Repeat 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8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[ </a:t>
            </a:r>
            <a:r>
              <a:rPr lang="en-US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&lt;Các lệnh lặp&gt; </a:t>
            </a:r>
            <a:r>
              <a:rPr lang="en-US" sz="28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]</a:t>
            </a:r>
          </a:p>
        </p:txBody>
      </p:sp>
      <p:sp>
        <p:nvSpPr>
          <p:cNvPr id="70700" name="Rectangle 44"/>
          <p:cNvSpPr>
            <a:spLocks noChangeArrowheads="1"/>
          </p:cNvSpPr>
          <p:nvPr/>
        </p:nvSpPr>
        <p:spPr bwMode="auto">
          <a:xfrm>
            <a:off x="381000" y="2895600"/>
            <a:ext cx="6985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1" hangingPunct="1"/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- 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trong câu lệnh chỉ số lần lặp.</a:t>
            </a:r>
          </a:p>
        </p:txBody>
      </p:sp>
      <p:sp>
        <p:nvSpPr>
          <p:cNvPr id="70702" name="Rectangle 46"/>
          <p:cNvSpPr>
            <a:spLocks noChangeArrowheads="1"/>
          </p:cNvSpPr>
          <p:nvPr/>
        </p:nvSpPr>
        <p:spPr bwMode="auto">
          <a:xfrm>
            <a:off x="366713" y="4191000"/>
            <a:ext cx="77866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1" hangingPunct="1"/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Giữa </a:t>
            </a:r>
            <a:r>
              <a:rPr lang="en-US" sz="2800" b="1" dirty="0">
                <a:solidFill>
                  <a:srgbClr val="3515AB"/>
                </a:solidFill>
                <a:latin typeface="Times New Roman" pitchFamily="18" charset="0"/>
                <a:cs typeface="Times New Roman" pitchFamily="18" charset="0"/>
              </a:rPr>
              <a:t>Repeat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và 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phải có dấu cách.</a:t>
            </a:r>
          </a:p>
        </p:txBody>
      </p:sp>
      <p:sp>
        <p:nvSpPr>
          <p:cNvPr id="70703" name="Rectangle 47"/>
          <p:cNvSpPr>
            <a:spLocks noChangeArrowheads="1"/>
          </p:cNvSpPr>
          <p:nvPr/>
        </p:nvSpPr>
        <p:spPr bwMode="auto">
          <a:xfrm>
            <a:off x="381000" y="4876800"/>
            <a:ext cx="77866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1" hangingPunct="1"/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Cặp ngoặc phải là ngoặc vuông 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[ ]</a:t>
            </a:r>
          </a:p>
        </p:txBody>
      </p:sp>
      <p:sp>
        <p:nvSpPr>
          <p:cNvPr id="70705" name="Rectangle 49"/>
          <p:cNvSpPr>
            <a:spLocks noChangeArrowheads="1"/>
          </p:cNvSpPr>
          <p:nvPr/>
        </p:nvSpPr>
        <p:spPr bwMode="auto">
          <a:xfrm>
            <a:off x="366713" y="3505200"/>
            <a:ext cx="84724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eaLnBrk="1" hangingPunct="1"/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- 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Phần trong ngoặc </a:t>
            </a:r>
            <a:r>
              <a:rPr lang="en-US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[ ]</a:t>
            </a:r>
            <a:r>
              <a:rPr lang="en-US" sz="28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 nơi ghi các lệnh được lặp lại.</a:t>
            </a: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152400" y="138555"/>
            <a:ext cx="8839200" cy="886691"/>
          </a:xfrm>
          <a:prstGeom prst="rect">
            <a:avLst/>
          </a:prstGeom>
        </p:spPr>
        <p:txBody>
          <a:bodyPr vert="horz" lIns="0" tIns="45720" rIns="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200" b="1">
                <a:latin typeface="Times New Roman" pitchFamily="18" charset="0"/>
                <a:cs typeface="Times New Roman" pitchFamily="18" charset="0"/>
              </a:rPr>
              <a:t>Bài 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1: Những gì em đã biết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33400" y="1676400"/>
            <a:ext cx="3284874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Ôn lại câu lệnh lặp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70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70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70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7070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7070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7070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707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707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707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707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707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707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707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707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707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70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4479925" y="3213100"/>
            <a:ext cx="1841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endParaRPr lang="vi-VN" sz="2800"/>
          </a:p>
        </p:txBody>
      </p:sp>
      <p:sp>
        <p:nvSpPr>
          <p:cNvPr id="88068" name="Rectangle 4"/>
          <p:cNvSpPr>
            <a:spLocks noChangeArrowheads="1"/>
          </p:cNvSpPr>
          <p:nvPr/>
        </p:nvSpPr>
        <p:spPr bwMode="auto">
          <a:xfrm>
            <a:off x="3200400" y="5410200"/>
            <a:ext cx="5562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eaLnBrk="1" hangingPunct="1"/>
            <a:r>
              <a:rPr lang="en-US" sz="2800" b="1" dirty="0">
                <a:solidFill>
                  <a:srgbClr val="0066CC"/>
                </a:solidFill>
              </a:rPr>
              <a:t>Repeat  n  [                                  ] </a:t>
            </a:r>
          </a:p>
        </p:txBody>
      </p:sp>
      <p:sp>
        <p:nvSpPr>
          <p:cNvPr id="88069" name="Rectangle 5"/>
          <p:cNvSpPr>
            <a:spLocks noChangeArrowheads="1"/>
          </p:cNvSpPr>
          <p:nvPr/>
        </p:nvSpPr>
        <p:spPr bwMode="auto">
          <a:xfrm>
            <a:off x="762000" y="3200400"/>
            <a:ext cx="2895600" cy="22775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1" hangingPunct="1"/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FD 100 RT 90</a:t>
            </a:r>
          </a:p>
          <a:p>
            <a:pPr eaLnBrk="1" hangingPunct="1"/>
            <a:endParaRPr lang="en-US" sz="10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FD 100 RT 90</a:t>
            </a:r>
          </a:p>
          <a:p>
            <a:pPr eaLnBrk="1" hangingPunct="1"/>
            <a:endParaRPr lang="en-US" sz="10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FD 100 RT 90</a:t>
            </a:r>
          </a:p>
          <a:p>
            <a:pPr eaLnBrk="1" hangingPunct="1"/>
            <a:endParaRPr lang="en-US" sz="10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FD 100 RT 90</a:t>
            </a:r>
          </a:p>
        </p:txBody>
      </p:sp>
      <p:sp>
        <p:nvSpPr>
          <p:cNvPr id="88070" name="Line 6"/>
          <p:cNvSpPr>
            <a:spLocks noChangeShapeType="1"/>
          </p:cNvSpPr>
          <p:nvPr/>
        </p:nvSpPr>
        <p:spPr bwMode="auto">
          <a:xfrm flipV="1">
            <a:off x="5257800" y="38862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8071" name="AutoShape 7"/>
          <p:cNvSpPr>
            <a:spLocks noChangeArrowheads="1"/>
          </p:cNvSpPr>
          <p:nvPr/>
        </p:nvSpPr>
        <p:spPr bwMode="auto">
          <a:xfrm>
            <a:off x="5105400" y="4572000"/>
            <a:ext cx="304800" cy="152400"/>
          </a:xfrm>
          <a:prstGeom prst="flowChartExtra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vi-VN" sz="2800"/>
          </a:p>
        </p:txBody>
      </p:sp>
      <p:sp>
        <p:nvSpPr>
          <p:cNvPr id="88072" name="Line 8"/>
          <p:cNvSpPr>
            <a:spLocks noChangeShapeType="1"/>
          </p:cNvSpPr>
          <p:nvPr/>
        </p:nvSpPr>
        <p:spPr bwMode="auto">
          <a:xfrm flipH="1" flipV="1">
            <a:off x="5257800" y="38862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8073" name="Line 9"/>
          <p:cNvSpPr>
            <a:spLocks noChangeShapeType="1"/>
          </p:cNvSpPr>
          <p:nvPr/>
        </p:nvSpPr>
        <p:spPr bwMode="auto">
          <a:xfrm flipV="1">
            <a:off x="6096000" y="38862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8074" name="Line 10"/>
          <p:cNvSpPr>
            <a:spLocks noChangeShapeType="1"/>
          </p:cNvSpPr>
          <p:nvPr/>
        </p:nvSpPr>
        <p:spPr bwMode="auto">
          <a:xfrm flipH="1" flipV="1">
            <a:off x="5257800" y="47244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8084" name="AutoShape 20"/>
          <p:cNvSpPr>
            <a:spLocks/>
          </p:cNvSpPr>
          <p:nvPr/>
        </p:nvSpPr>
        <p:spPr bwMode="auto">
          <a:xfrm>
            <a:off x="381000" y="3352800"/>
            <a:ext cx="152400" cy="304800"/>
          </a:xfrm>
          <a:prstGeom prst="leftBrace">
            <a:avLst>
              <a:gd name="adj1" fmla="val 30556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vi-VN" sz="2800"/>
          </a:p>
        </p:txBody>
      </p:sp>
      <p:sp>
        <p:nvSpPr>
          <p:cNvPr id="88085" name="AutoShape 21"/>
          <p:cNvSpPr>
            <a:spLocks/>
          </p:cNvSpPr>
          <p:nvPr/>
        </p:nvSpPr>
        <p:spPr bwMode="auto">
          <a:xfrm>
            <a:off x="381000" y="3886200"/>
            <a:ext cx="228600" cy="304800"/>
          </a:xfrm>
          <a:prstGeom prst="leftBrace">
            <a:avLst>
              <a:gd name="adj1" fmla="val 30556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vi-VN" sz="2800"/>
          </a:p>
        </p:txBody>
      </p:sp>
      <p:sp>
        <p:nvSpPr>
          <p:cNvPr id="88086" name="AutoShape 22"/>
          <p:cNvSpPr>
            <a:spLocks/>
          </p:cNvSpPr>
          <p:nvPr/>
        </p:nvSpPr>
        <p:spPr bwMode="auto">
          <a:xfrm>
            <a:off x="457200" y="4495800"/>
            <a:ext cx="152400" cy="304800"/>
          </a:xfrm>
          <a:prstGeom prst="leftBrace">
            <a:avLst>
              <a:gd name="adj1" fmla="val 30556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vi-VN" sz="2800"/>
          </a:p>
        </p:txBody>
      </p:sp>
      <p:sp>
        <p:nvSpPr>
          <p:cNvPr id="88087" name="AutoShape 23"/>
          <p:cNvSpPr>
            <a:spLocks/>
          </p:cNvSpPr>
          <p:nvPr/>
        </p:nvSpPr>
        <p:spPr bwMode="auto">
          <a:xfrm>
            <a:off x="457200" y="5105400"/>
            <a:ext cx="228600" cy="304800"/>
          </a:xfrm>
          <a:prstGeom prst="leftBrace">
            <a:avLst>
              <a:gd name="adj1" fmla="val 30556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vi-VN" sz="2800"/>
          </a:p>
        </p:txBody>
      </p:sp>
      <p:sp>
        <p:nvSpPr>
          <p:cNvPr id="88089" name="AutoShape 25"/>
          <p:cNvSpPr>
            <a:spLocks noChangeArrowheads="1"/>
          </p:cNvSpPr>
          <p:nvPr/>
        </p:nvSpPr>
        <p:spPr bwMode="auto">
          <a:xfrm rot="5400000">
            <a:off x="5181600" y="3810000"/>
            <a:ext cx="304800" cy="152400"/>
          </a:xfrm>
          <a:prstGeom prst="triangle">
            <a:avLst>
              <a:gd name="adj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pPr algn="ctr" eaLnBrk="1" hangingPunct="1"/>
            <a:endParaRPr lang="vi-VN" sz="2800"/>
          </a:p>
        </p:txBody>
      </p:sp>
      <p:sp>
        <p:nvSpPr>
          <p:cNvPr id="88090" name="AutoShape 26"/>
          <p:cNvSpPr>
            <a:spLocks noChangeArrowheads="1"/>
          </p:cNvSpPr>
          <p:nvPr/>
        </p:nvSpPr>
        <p:spPr bwMode="auto">
          <a:xfrm flipV="1">
            <a:off x="5943600" y="3886200"/>
            <a:ext cx="304800" cy="152400"/>
          </a:xfrm>
          <a:prstGeom prst="flowChartExtra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wrap="none" anchor="ctr"/>
          <a:lstStyle/>
          <a:p>
            <a:pPr algn="ctr" eaLnBrk="1" hangingPunct="1"/>
            <a:endParaRPr lang="vi-VN" sz="2800"/>
          </a:p>
        </p:txBody>
      </p:sp>
      <p:sp>
        <p:nvSpPr>
          <p:cNvPr id="88091" name="AutoShape 27"/>
          <p:cNvSpPr>
            <a:spLocks noChangeArrowheads="1"/>
          </p:cNvSpPr>
          <p:nvPr/>
        </p:nvSpPr>
        <p:spPr bwMode="auto">
          <a:xfrm rot="16200000" flipH="1">
            <a:off x="5867400" y="4648200"/>
            <a:ext cx="304800" cy="152400"/>
          </a:xfrm>
          <a:prstGeom prst="triangle">
            <a:avLst>
              <a:gd name="adj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 eaLnBrk="1" hangingPunct="1"/>
            <a:endParaRPr lang="vi-VN" sz="2800"/>
          </a:p>
        </p:txBody>
      </p:sp>
      <p:sp>
        <p:nvSpPr>
          <p:cNvPr id="88092" name="AutoShape 28"/>
          <p:cNvSpPr>
            <a:spLocks noChangeArrowheads="1"/>
          </p:cNvSpPr>
          <p:nvPr/>
        </p:nvSpPr>
        <p:spPr bwMode="auto">
          <a:xfrm>
            <a:off x="5105400" y="4572000"/>
            <a:ext cx="304800" cy="152400"/>
          </a:xfrm>
          <a:prstGeom prst="flowChartExtra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vi-VN" sz="2800"/>
          </a:p>
        </p:txBody>
      </p:sp>
      <p:sp>
        <p:nvSpPr>
          <p:cNvPr id="88093" name="Rectangle 29"/>
          <p:cNvSpPr>
            <a:spLocks noChangeArrowheads="1"/>
          </p:cNvSpPr>
          <p:nvPr/>
        </p:nvSpPr>
        <p:spPr bwMode="auto">
          <a:xfrm>
            <a:off x="5257800" y="5410200"/>
            <a:ext cx="3352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eaLnBrk="1" hangingPunct="1"/>
            <a:r>
              <a:rPr lang="en-US" sz="2800" b="1" dirty="0">
                <a:solidFill>
                  <a:srgbClr val="F9401B"/>
                </a:solidFill>
              </a:rPr>
              <a:t>FD 100 RT 360/4</a:t>
            </a:r>
          </a:p>
        </p:txBody>
      </p:sp>
      <p:sp>
        <p:nvSpPr>
          <p:cNvPr id="88094" name="Rectangle 30"/>
          <p:cNvSpPr>
            <a:spLocks noChangeArrowheads="1"/>
          </p:cNvSpPr>
          <p:nvPr/>
        </p:nvSpPr>
        <p:spPr bwMode="auto">
          <a:xfrm>
            <a:off x="4648200" y="5410200"/>
            <a:ext cx="457200" cy="5334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800" b="1" dirty="0">
                <a:solidFill>
                  <a:srgbClr val="F9401B"/>
                </a:solidFill>
              </a:rPr>
              <a:t>4</a:t>
            </a:r>
          </a:p>
        </p:txBody>
      </p:sp>
      <p:sp>
        <p:nvSpPr>
          <p:cNvPr id="88099" name="Rectangle 35"/>
          <p:cNvSpPr>
            <a:spLocks noChangeArrowheads="1"/>
          </p:cNvSpPr>
          <p:nvPr/>
        </p:nvSpPr>
        <p:spPr bwMode="auto">
          <a:xfrm>
            <a:off x="3352800" y="2514600"/>
            <a:ext cx="5029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eaLnBrk="1" hangingPunct="1"/>
            <a:r>
              <a:rPr lang="en-US" sz="2800" b="1" dirty="0">
                <a:solidFill>
                  <a:srgbClr val="0066CC"/>
                </a:solidFill>
              </a:rPr>
              <a:t>Repeat  n  [                            ]</a:t>
            </a:r>
          </a:p>
        </p:txBody>
      </p:sp>
      <p:sp>
        <p:nvSpPr>
          <p:cNvPr id="88100" name="Rectangle 36"/>
          <p:cNvSpPr>
            <a:spLocks noChangeArrowheads="1"/>
          </p:cNvSpPr>
          <p:nvPr/>
        </p:nvSpPr>
        <p:spPr bwMode="auto">
          <a:xfrm>
            <a:off x="5334000" y="2514600"/>
            <a:ext cx="283845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eaLnBrk="1" hangingPunct="1"/>
            <a:r>
              <a:rPr lang="en-US" sz="2800" b="1" dirty="0">
                <a:solidFill>
                  <a:srgbClr val="F9401B"/>
                </a:solidFill>
              </a:rPr>
              <a:t> FD 100 RT 90</a:t>
            </a:r>
          </a:p>
        </p:txBody>
      </p:sp>
      <p:sp>
        <p:nvSpPr>
          <p:cNvPr id="88101" name="Rectangle 37"/>
          <p:cNvSpPr>
            <a:spLocks noChangeArrowheads="1"/>
          </p:cNvSpPr>
          <p:nvPr/>
        </p:nvSpPr>
        <p:spPr bwMode="auto">
          <a:xfrm>
            <a:off x="4800600" y="2514600"/>
            <a:ext cx="457200" cy="5334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800" b="1" dirty="0">
                <a:solidFill>
                  <a:srgbClr val="F9401B"/>
                </a:solidFill>
              </a:rPr>
              <a:t>4</a:t>
            </a:r>
          </a:p>
        </p:txBody>
      </p:sp>
      <p:sp>
        <p:nvSpPr>
          <p:cNvPr id="8216" name="Text Box 29"/>
          <p:cNvSpPr txBox="1">
            <a:spLocks noChangeArrowheads="1"/>
          </p:cNvSpPr>
          <p:nvPr/>
        </p:nvSpPr>
        <p:spPr bwMode="auto">
          <a:xfrm>
            <a:off x="609600" y="1752600"/>
            <a:ext cx="8305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Ví dụ: Vẽ hình vuông có độ dài 100 bước</a:t>
            </a:r>
          </a:p>
        </p:txBody>
      </p:sp>
      <p:sp>
        <p:nvSpPr>
          <p:cNvPr id="26" name="Title 1"/>
          <p:cNvSpPr txBox="1">
            <a:spLocks/>
          </p:cNvSpPr>
          <p:nvPr/>
        </p:nvSpPr>
        <p:spPr>
          <a:xfrm>
            <a:off x="152400" y="138555"/>
            <a:ext cx="8839200" cy="886691"/>
          </a:xfrm>
          <a:prstGeom prst="rect">
            <a:avLst/>
          </a:prstGeom>
        </p:spPr>
        <p:txBody>
          <a:bodyPr vert="horz" lIns="0" tIns="45720" rIns="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200" b="1">
                <a:latin typeface="Times New Roman" pitchFamily="18" charset="0"/>
                <a:cs typeface="Times New Roman" pitchFamily="18" charset="0"/>
              </a:rPr>
              <a:t>Bài 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1: Những gì em đã biết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80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80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880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880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880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806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8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.0111 L 0 -0.12208 " pathEditMode="relative" rAng="0" ptsTypes="AA">
                                      <p:cBhvr>
                                        <p:cTn id="31" dur="500" fill="hold"/>
                                        <p:tgtEl>
                                          <p:spTgt spid="880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67"/>
                                    </p:animMotion>
                                  </p:childTnLst>
                                </p:cTn>
                              </p:par>
                              <p:par>
                                <p:cTn id="32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4" dur="500"/>
                                        <p:tgtEl>
                                          <p:spTgt spid="880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88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1" dur="500"/>
                                        <p:tgtEl>
                                          <p:spTgt spid="880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88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833 3.23699E-6 L 0.09167 3.23699E-6 " pathEditMode="relative" rAng="0" ptsTypes="AA">
                                      <p:cBhvr>
                                        <p:cTn id="51" dur="500" fill="hold"/>
                                        <p:tgtEl>
                                          <p:spTgt spid="8808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" y="0"/>
                                    </p:animMotion>
                                  </p:childTnLst>
                                </p:cTn>
                              </p:par>
                              <p:par>
                                <p:cTn id="52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4" dur="500"/>
                                        <p:tgtEl>
                                          <p:spTgt spid="880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88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" presetClass="exit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1" dur="500"/>
                                        <p:tgtEl>
                                          <p:spTgt spid="880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88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0.0111 L 3.33333E-6 0.12208 " pathEditMode="relative" rAng="0" ptsTypes="AA">
                                      <p:cBhvr>
                                        <p:cTn id="71" dur="500" fill="hold"/>
                                        <p:tgtEl>
                                          <p:spTgt spid="8809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67"/>
                                    </p:animMotion>
                                  </p:childTnLst>
                                </p:cTn>
                              </p:par>
                              <p:par>
                                <p:cTn id="72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4" dur="500"/>
                                        <p:tgtEl>
                                          <p:spTgt spid="880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88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1" dur="500"/>
                                        <p:tgtEl>
                                          <p:spTgt spid="880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88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834 2.31214E-6 L -0.09166 2.31214E-6 " pathEditMode="relative" rAng="0" ptsTypes="AA">
                                      <p:cBhvr>
                                        <p:cTn id="91" dur="500" fill="hold"/>
                                        <p:tgtEl>
                                          <p:spTgt spid="8809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0" y="0"/>
                                    </p:animMotion>
                                  </p:childTnLst>
                                </p:cTn>
                              </p:par>
                              <p:par>
                                <p:cTn id="92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94" dur="500"/>
                                        <p:tgtEl>
                                          <p:spTgt spid="88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88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1" dur="500"/>
                                        <p:tgtEl>
                                          <p:spTgt spid="880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7" dur="500"/>
                                        <p:tgtEl>
                                          <p:spTgt spid="88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2" dur="500"/>
                                        <p:tgtEl>
                                          <p:spTgt spid="88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880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880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880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880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880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880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068" grpId="0"/>
      <p:bldP spid="88070" grpId="0" animBg="1"/>
      <p:bldP spid="88071" grpId="0" animBg="1"/>
      <p:bldP spid="88071" grpId="1" animBg="1"/>
      <p:bldP spid="88072" grpId="0" animBg="1"/>
      <p:bldP spid="88073" grpId="0" animBg="1"/>
      <p:bldP spid="88074" grpId="0" animBg="1"/>
      <p:bldP spid="88084" grpId="0" animBg="1"/>
      <p:bldP spid="88085" grpId="0" animBg="1"/>
      <p:bldP spid="88086" grpId="0" animBg="1"/>
      <p:bldP spid="88087" grpId="0" animBg="1"/>
      <p:bldP spid="88089" grpId="0" animBg="1"/>
      <p:bldP spid="88089" grpId="1" animBg="1"/>
      <p:bldP spid="88089" grpId="2" animBg="1"/>
      <p:bldP spid="88090" grpId="0" animBg="1"/>
      <p:bldP spid="88090" grpId="1" animBg="1"/>
      <p:bldP spid="88091" grpId="0" animBg="1"/>
      <p:bldP spid="88091" grpId="1" animBg="1"/>
      <p:bldP spid="88092" grpId="0" animBg="1"/>
      <p:bldP spid="88093" grpId="0"/>
      <p:bldP spid="88094" grpId="0" animBg="1"/>
      <p:bldP spid="88099" grpId="0"/>
      <p:bldP spid="88100" grpId="0"/>
      <p:bldP spid="8810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52401" y="1752600"/>
            <a:ext cx="8762999" cy="95410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just"/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1. Vẽ đường đi của rùa vào hình dưới theo các lệnh sau. Biết rằng mỗi ô vuông trong hình có cạnh là 10 bước.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81000" y="3048000"/>
            <a:ext cx="22860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FD 40 RT 90</a:t>
            </a:r>
          </a:p>
          <a:p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FD 40 RT 90</a:t>
            </a:r>
          </a:p>
          <a:p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FD 40 RT 90</a:t>
            </a:r>
          </a:p>
          <a:p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FD 40 RT 90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28600" y="2590800"/>
            <a:ext cx="2286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a. Các lệnh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04800" y="4724400"/>
            <a:ext cx="2286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b. Các lệnh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04800" y="5334000"/>
            <a:ext cx="2209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c. Các lệnh</a:t>
            </a:r>
          </a:p>
        </p:txBody>
      </p:sp>
      <p:sp>
        <p:nvSpPr>
          <p:cNvPr id="12" name="Rectangle 5"/>
          <p:cNvSpPr>
            <a:spLocks noChangeArrowheads="1"/>
          </p:cNvSpPr>
          <p:nvPr/>
        </p:nvSpPr>
        <p:spPr bwMode="auto">
          <a:xfrm>
            <a:off x="2590800" y="4724400"/>
            <a:ext cx="4114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eaLnBrk="1" hangingPunct="1"/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REPEAT 4 [FD 40 RT 90]</a:t>
            </a:r>
          </a:p>
        </p:txBody>
      </p:sp>
      <p:sp>
        <p:nvSpPr>
          <p:cNvPr id="13" name="Rectangle 4"/>
          <p:cNvSpPr>
            <a:spLocks noChangeArrowheads="1"/>
          </p:cNvSpPr>
          <p:nvPr/>
        </p:nvSpPr>
        <p:spPr bwMode="auto">
          <a:xfrm>
            <a:off x="2514600" y="5334000"/>
            <a:ext cx="6629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eaLnBrk="1" hangingPunct="1"/>
            <a:r>
              <a:rPr lang="en-US" sz="2800" b="1" dirty="0">
                <a:solidFill>
                  <a:srgbClr val="0066CC"/>
                </a:solidFill>
              </a:rPr>
              <a:t>Repeat  4  [ FD 40 RT 90 WAIT 60] </a:t>
            </a: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52400" y="138555"/>
            <a:ext cx="8839200" cy="886691"/>
          </a:xfrm>
          <a:prstGeom prst="rect">
            <a:avLst/>
          </a:prstGeom>
        </p:spPr>
        <p:txBody>
          <a:bodyPr vert="horz" lIns="0" tIns="45720" rIns="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200" b="1">
                <a:latin typeface="Times New Roman" pitchFamily="18" charset="0"/>
                <a:cs typeface="Times New Roman" pitchFamily="18" charset="0"/>
              </a:rPr>
              <a:t>Bài 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1: Những gì em đã biết</a:t>
            </a:r>
          </a:p>
        </p:txBody>
      </p:sp>
      <p:pic>
        <p:nvPicPr>
          <p:cNvPr id="14" name="Picture 1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7800" y="2971800"/>
            <a:ext cx="1657350" cy="168466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8" grpId="0"/>
      <p:bldP spid="8" grpId="0"/>
      <p:bldP spid="10" grpId="0"/>
      <p:bldP spid="13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2914</TotalTime>
  <Words>1164</Words>
  <Application>Microsoft Office PowerPoint</Application>
  <PresentationFormat>On-screen Show (4:3)</PresentationFormat>
  <Paragraphs>224</Paragraphs>
  <Slides>22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0" baseType="lpstr">
      <vt:lpstr>Arial</vt:lpstr>
      <vt:lpstr>Calibri</vt:lpstr>
      <vt:lpstr>Georgia</vt:lpstr>
      <vt:lpstr>Tahoma</vt:lpstr>
      <vt:lpstr>Times New Roman</vt:lpstr>
      <vt:lpstr>Wingdings</vt:lpstr>
      <vt:lpstr>Wingdings 2</vt:lpstr>
      <vt:lpstr>Civic</vt:lpstr>
      <vt:lpstr>PowerPoint Presentation</vt:lpstr>
      <vt:lpstr>PowerPoint Presentation</vt:lpstr>
      <vt:lpstr>PowerPoint Presentation</vt:lpstr>
      <vt:lpstr>BÀI 1:NHỮNG GÌ EM ĐÃ BIẾT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NGOẠI KHÓA NGÀY BÁC HỒ GỬI THƯ LẦN CUỐI CHO NGÀNH GIÁO DỤC</dc:title>
  <dc:creator>VINH TIN</dc:creator>
  <cp:lastModifiedBy>Admin</cp:lastModifiedBy>
  <cp:revision>247</cp:revision>
  <dcterms:created xsi:type="dcterms:W3CDTF">2014-10-11T13:38:36Z</dcterms:created>
  <dcterms:modified xsi:type="dcterms:W3CDTF">2024-03-04T09:05:03Z</dcterms:modified>
</cp:coreProperties>
</file>