
<file path=[Content_Types].xml><?xml version="1.0" encoding="utf-8"?>
<Types xmlns="http://schemas.openxmlformats.org/package/2006/content-types">
  <Default Extension="avi" ContentType="video/x-msvideo"/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image41.jpg" ContentType="image/png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8"/>
  </p:notesMasterIdLst>
  <p:sldIdLst>
    <p:sldId id="256" r:id="rId5"/>
    <p:sldId id="258" r:id="rId6"/>
    <p:sldId id="288" r:id="rId7"/>
    <p:sldId id="266" r:id="rId8"/>
    <p:sldId id="290" r:id="rId9"/>
    <p:sldId id="310" r:id="rId10"/>
    <p:sldId id="309" r:id="rId11"/>
    <p:sldId id="316" r:id="rId12"/>
    <p:sldId id="311" r:id="rId13"/>
    <p:sldId id="312" r:id="rId14"/>
    <p:sldId id="297" r:id="rId15"/>
    <p:sldId id="313" r:id="rId16"/>
    <p:sldId id="267" r:id="rId17"/>
    <p:sldId id="279" r:id="rId18"/>
    <p:sldId id="298" r:id="rId19"/>
    <p:sldId id="299" r:id="rId20"/>
    <p:sldId id="300" r:id="rId21"/>
    <p:sldId id="268" r:id="rId22"/>
    <p:sldId id="315" r:id="rId23"/>
    <p:sldId id="281" r:id="rId24"/>
    <p:sldId id="269" r:id="rId25"/>
    <p:sldId id="282" r:id="rId26"/>
    <p:sldId id="270" r:id="rId27"/>
    <p:sldId id="283" r:id="rId28"/>
    <p:sldId id="271" r:id="rId29"/>
    <p:sldId id="284" r:id="rId30"/>
    <p:sldId id="285" r:id="rId31"/>
    <p:sldId id="272" r:id="rId32"/>
    <p:sldId id="286" r:id="rId33"/>
    <p:sldId id="273" r:id="rId34"/>
    <p:sldId id="287" r:id="rId35"/>
    <p:sldId id="314" r:id="rId36"/>
    <p:sldId id="274" r:id="rId37"/>
  </p:sldIdLst>
  <p:sldSz cx="9144000" cy="5143500" type="screen16x9"/>
  <p:notesSz cx="6858000" cy="9144000"/>
  <p:embeddedFontLst>
    <p:embeddedFont>
      <p:font typeface="DFPOP1-W9" panose="020B0604020202020204" charset="-128"/>
      <p:regular r:id="rId39"/>
    </p:embeddedFont>
    <p:embeddedFont>
      <p:font typeface="Arial-Rounded" panose="020B0500000000000000" charset="0"/>
      <p:regular r:id="rId40"/>
    </p:embeddedFont>
    <p:embeddedFont>
      <p:font typeface="HL Hoctro" panose="020B0604020202020204" charset="0"/>
      <p:regular r:id="rId41"/>
    </p:embeddedFont>
  </p:embeddedFontLst>
  <p:custDataLst>
    <p:tags r:id="rId42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88"/>
            <p14:sldId id="266"/>
            <p14:sldId id="290"/>
            <p14:sldId id="310"/>
            <p14:sldId id="309"/>
            <p14:sldId id="316"/>
            <p14:sldId id="311"/>
            <p14:sldId id="312"/>
            <p14:sldId id="297"/>
            <p14:sldId id="313"/>
          </p14:sldIdLst>
        </p14:section>
        <p14:section name="Tiết 2" id="{47239A1A-9B72-4DA5-96A7-F8786F163078}">
          <p14:sldIdLst>
            <p14:sldId id="267"/>
            <p14:sldId id="279"/>
            <p14:sldId id="298"/>
            <p14:sldId id="299"/>
            <p14:sldId id="300"/>
            <p14:sldId id="268"/>
            <p14:sldId id="315"/>
            <p14:sldId id="28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</p14:sldIdLst>
        </p14:section>
        <p14:section name="Tiết 4" id="{30D029CA-39C5-4833-936C-43C5EF842993}">
          <p14:sldIdLst>
            <p14:sldId id="271"/>
            <p14:sldId id="284"/>
            <p14:sldId id="285"/>
            <p14:sldId id="272"/>
            <p14:sldId id="286"/>
            <p14:sldId id="273"/>
            <p14:sldId id="287"/>
            <p14:sldId id="314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2A19"/>
    <a:srgbClr val="F02EB9"/>
    <a:srgbClr val="E638B4"/>
    <a:srgbClr val="B8E67A"/>
    <a:srgbClr val="F14420"/>
    <a:srgbClr val="FF6600"/>
    <a:srgbClr val="4CA420"/>
    <a:srgbClr val="679C31"/>
    <a:srgbClr val="920000"/>
    <a:srgbClr val="F566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316" autoAdjust="0"/>
    <p:restoredTop sz="94660"/>
  </p:normalViewPr>
  <p:slideViewPr>
    <p:cSldViewPr snapToGrid="0">
      <p:cViewPr varScale="1">
        <p:scale>
          <a:sx n="90" d="100"/>
          <a:sy n="90" d="100"/>
        </p:scale>
        <p:origin x="150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gs" Target="tags/tag1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font" Target="fonts/font2.fntdata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4.avi"/><Relationship Id="rId7" Type="http://schemas.openxmlformats.org/officeDocument/2006/relationships/image" Target="../media/image3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0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4.avi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5" Type="http://schemas.microsoft.com/office/2007/relationships/hdphoto" Target="../media/hdphoto8.wdp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1.jpg"/><Relationship Id="rId4" Type="http://schemas.microsoft.com/office/2007/relationships/hdphoto" Target="../media/hdphoto9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764" y="139872"/>
            <a:ext cx="9457764" cy="8201288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177887" y="1196666"/>
            <a:ext cx="6512706" cy="3648726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82907" y="3263370"/>
            <a:ext cx="4891225" cy="695721"/>
            <a:chOff x="2274693" y="2719141"/>
            <a:chExt cx="4891225" cy="695721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GB" altLang="zh-CN" sz="360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ĐÈN GIAO THÔNG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74693" y="2721658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GB" altLang="zh-CN" sz="3600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ĐÈN GIAO THÔNG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93117" y="2719141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ĐÈN GIAO THÔNG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23375" y="2185605"/>
            <a:ext cx="1633801" cy="937695"/>
            <a:chOff x="3295926" y="1800700"/>
            <a:chExt cx="1633801" cy="937695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308770" y="1800701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308769" y="1800700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29" name="矩形 97"/>
          <p:cNvSpPr/>
          <p:nvPr/>
        </p:nvSpPr>
        <p:spPr>
          <a:xfrm>
            <a:off x="2203521" y="2027354"/>
            <a:ext cx="4524803" cy="646331"/>
          </a:xfrm>
          <a:prstGeom prst="rect">
            <a:avLst/>
          </a:prstGeom>
        </p:spPr>
        <p:txBody>
          <a:bodyPr wrap="none">
            <a:prstTxWarp prst="textButt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Chủ</a:t>
            </a:r>
            <a:r>
              <a:rPr lang="en-GB" altLang="zh-C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</a:t>
            </a:r>
            <a:r>
              <a:rPr lang="en-GB" altLang="zh-C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4:Điều </a:t>
            </a:r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GB" altLang="zh-C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r>
              <a:rPr lang="en-GB" altLang="zh-C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endParaRPr lang="zh-CN" alt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75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25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75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75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750"/>
                            </p:stCondLst>
                            <p:childTnLst>
                              <p:par>
                                <p:cTn id="5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4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7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467" y="553762"/>
            <a:ext cx="8117761" cy="3313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Ở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các ngã ba, ngã tư đường phố thường có cây đèn ba màu: đỏ, vàng, xanh. Đèn đỏ báo hiệu người đi đường và các phương tiện giao thông phải dừng lại. Đèn xanh báo hiệu được phép di chuyển. Còn đèn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đèn ba màu này được gọi là đèn giao thông. Nó điều khiển việc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đi l</a:t>
            </a:r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trên đường phố.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 có đèn giao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endParaRPr lang="en-US" sz="3200" baseline="-25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altLang="zh-CN" sz="2800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						</a:t>
            </a:r>
            <a:endParaRPr lang="zh-CN" altLang="en-US" sz="2800" b="1" dirty="0"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5541" y="4450888"/>
            <a:ext cx="45560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 ngữ: </a:t>
            </a:r>
            <a:r>
              <a:rPr lang="vi-VN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r>
              <a:rPr lang="en-US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ã</a:t>
            </a:r>
            <a:r>
              <a:rPr lang="en-US" sz="2800" i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vi-VN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ngã tư, điều khiển, tuân thủ</a:t>
            </a:r>
            <a:endParaRPr lang="vi-VN" sz="2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41676" y="4302449"/>
            <a:ext cx="2101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1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1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( </a:t>
            </a:r>
            <a:r>
              <a:rPr lang="en-US" altLang="zh-CN" sz="1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Trung</a:t>
            </a:r>
            <a:r>
              <a:rPr lang="en-US" altLang="zh-CN" sz="1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Kiên</a:t>
            </a:r>
            <a:r>
              <a:rPr lang="en-US" altLang="zh-CN" sz="1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)</a:t>
            </a:r>
            <a:endParaRPr lang="zh-CN" altLang="en-US" sz="1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80678" y="33651"/>
            <a:ext cx="28248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giao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thông</a:t>
            </a:r>
            <a:endParaRPr lang="en-US" altLang="zh-CN" sz="32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08419" y="1389216"/>
            <a:ext cx="60404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 báo hiệu phải đi chậm lại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dừng h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ẳ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n.</a:t>
            </a:r>
            <a:endParaRPr lang="vi-VN" sz="3200" dirty="0">
              <a:solidFill>
                <a:schemeClr val="accent5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0291" y="2685956"/>
            <a:ext cx="37577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lại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sẽ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 lộn xộn và nguy hiểm.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264870" y="3372022"/>
            <a:ext cx="8341759" cy="1056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Tuân thủ sự điều khiển của đèn giao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giúp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 </a:t>
            </a:r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bảo</a:t>
            </a:r>
            <a:endParaRPr lang="en-US" sz="3600" baseline="-25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lvl="0" algn="just"/>
            <a:endParaRPr lang="en-US" altLang="zh-CN" sz="3600" b="1" dirty="0"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4870" y="3640375"/>
            <a:ext cx="27158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đảm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an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 khi đi lại.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6419"/>
          <a:stretch/>
        </p:blipFill>
        <p:spPr>
          <a:xfrm>
            <a:off x="8239538" y="1973991"/>
            <a:ext cx="1048757" cy="2697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700714" y="585016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696779" y="2210626"/>
            <a:ext cx="275345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696779" y="3497443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49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620" y="844020"/>
            <a:ext cx="6917635" cy="3786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20895" y="224213"/>
            <a:ext cx="9090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Ngã</a:t>
            </a:r>
            <a:r>
              <a:rPr lang="en-GB" sz="2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ba</a:t>
            </a:r>
            <a:r>
              <a:rPr lang="en-GB" sz="2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 :      </a:t>
            </a:r>
            <a:r>
              <a:rPr lang="en-US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Chỗ</a:t>
            </a: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giao</a:t>
            </a: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nhau</a:t>
            </a: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của</a:t>
            </a: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3 con </a:t>
            </a:r>
            <a:r>
              <a:rPr lang="en-US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đường</a:t>
            </a: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.</a:t>
            </a:r>
          </a:p>
          <a:p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5987" y="687494"/>
            <a:ext cx="10213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Ngã</a:t>
            </a:r>
            <a:r>
              <a:rPr lang="en-GB" sz="2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tư</a:t>
            </a:r>
            <a:r>
              <a:rPr lang="en-GB" sz="2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   :      </a:t>
            </a:r>
            <a:r>
              <a:rPr lang="en-GB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Chỗ</a:t>
            </a:r>
            <a:r>
              <a:rPr lang="en-GB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giao</a:t>
            </a:r>
            <a:r>
              <a:rPr lang="en-GB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nhau</a:t>
            </a:r>
            <a:r>
              <a:rPr lang="en-GB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của</a:t>
            </a:r>
            <a:r>
              <a:rPr lang="en-GB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4 con </a:t>
            </a:r>
            <a:r>
              <a:rPr lang="en-GB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đường</a:t>
            </a:r>
            <a:r>
              <a:rPr lang="en-GB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.</a:t>
            </a:r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  <a:p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5987" y="1123405"/>
            <a:ext cx="9985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Điều</a:t>
            </a:r>
            <a:r>
              <a:rPr lang="en-GB" sz="2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khiển</a:t>
            </a:r>
            <a:r>
              <a:rPr lang="en-GB" sz="2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:     </a:t>
            </a:r>
            <a:r>
              <a:rPr lang="en-GB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Làm</a:t>
            </a:r>
            <a:r>
              <a:rPr lang="en-GB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cho</a:t>
            </a:r>
            <a:r>
              <a:rPr lang="en-GB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quá</a:t>
            </a:r>
            <a:r>
              <a:rPr lang="en-GB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trình</a:t>
            </a:r>
            <a:r>
              <a:rPr lang="en-GB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hoạt</a:t>
            </a:r>
            <a:r>
              <a:rPr lang="en-GB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động</a:t>
            </a:r>
            <a:r>
              <a:rPr lang="en-GB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diễn</a:t>
            </a:r>
            <a:r>
              <a:rPr lang="en-GB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ra</a:t>
            </a:r>
            <a:r>
              <a:rPr lang="en-GB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đúng</a:t>
            </a:r>
            <a:r>
              <a:rPr lang="en-GB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quy</a:t>
            </a:r>
            <a:r>
              <a:rPr lang="en-GB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tắc</a:t>
            </a:r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0958" y="1538903"/>
            <a:ext cx="9985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Tuân</a:t>
            </a:r>
            <a:r>
              <a:rPr lang="en-GB" sz="2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thủ</a:t>
            </a:r>
            <a:r>
              <a:rPr lang="en-GB" sz="2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:     </a:t>
            </a:r>
            <a:r>
              <a:rPr lang="en-US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Làm</a:t>
            </a: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theo</a:t>
            </a: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điều</a:t>
            </a: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đã</a:t>
            </a: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quy</a:t>
            </a: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định</a:t>
            </a:r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3110948" y="2541150"/>
            <a:ext cx="1252330" cy="88785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95" y="1222262"/>
            <a:ext cx="8474627" cy="3722827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 rot="16200000">
            <a:off x="3969027" y="3776398"/>
            <a:ext cx="1252330" cy="88785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65" y="1965769"/>
            <a:ext cx="8594035" cy="3079497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>
            <a:off x="0" y="2700176"/>
            <a:ext cx="1490870" cy="1600132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CÔNG AN ĐIỀU KHIỂN GIAO THÔNG</a:t>
            </a:r>
          </a:p>
        </p:txBody>
      </p:sp>
      <p:sp>
        <p:nvSpPr>
          <p:cNvPr id="13" name="Right Arrow 12"/>
          <p:cNvSpPr/>
          <p:nvPr/>
        </p:nvSpPr>
        <p:spPr>
          <a:xfrm flipH="1">
            <a:off x="5999968" y="1947867"/>
            <a:ext cx="1553770" cy="1463231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/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hơi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tuân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hiệu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lệnh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Right Arrow 13"/>
          <p:cNvSpPr/>
          <p:nvPr/>
        </p:nvSpPr>
        <p:spPr>
          <a:xfrm flipH="1">
            <a:off x="7689664" y="3030712"/>
            <a:ext cx="1302004" cy="1600132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tuân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hiệu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600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mph" presetSubtype="0" repeatCount="indefinite" fill="remove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3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4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7" presetClass="emph" presetSubtype="0" repeatCount="indefinite" fill="remove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4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5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7" presetClass="emph" presetSubtype="0" repeatCount="indefinite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7" presetClass="emph" presetSubtype="0" repeatCount="indefinite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8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4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5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5" grpId="0"/>
      <p:bldP spid="3" grpId="0" animBg="1"/>
      <p:bldP spid="3" grpId="1" animBg="1"/>
      <p:bldP spid="3" grpId="2" animBg="1"/>
      <p:bldP spid="10" grpId="0" animBg="1"/>
      <p:bldP spid="10" grpId="1" animBg="1"/>
      <p:bldP spid="10" grpId="2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467" y="553762"/>
            <a:ext cx="8117761" cy="3313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Ở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các ngã ba, ngã tư đường phố thường có cây đèn ba màu: đỏ, vàng, xanh. Đèn đỏ báo hiệu người đi đường và các phương tiện giao thông phải dừng lại. Đèn xanh báo hiệu được phép di chuyển. Còn đèn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đèn ba màu này được gọi là đèn giao thông. Nó điều khiển việc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đi l</a:t>
            </a:r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trên đường phố.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 có đèn giao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endParaRPr lang="en-US" sz="3200" baseline="-25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altLang="zh-CN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2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					</a:t>
            </a:r>
            <a:endParaRPr lang="zh-CN" altLang="en-US" sz="2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41676" y="4302449"/>
            <a:ext cx="2101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1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1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( </a:t>
            </a:r>
            <a:r>
              <a:rPr lang="en-US" altLang="zh-CN" sz="1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Trung</a:t>
            </a:r>
            <a:r>
              <a:rPr lang="en-US" altLang="zh-CN" sz="1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Kiên</a:t>
            </a:r>
            <a:r>
              <a:rPr lang="en-US" altLang="zh-CN" sz="1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)</a:t>
            </a:r>
            <a:endParaRPr lang="zh-CN" altLang="en-US" sz="1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85177" y="-59634"/>
            <a:ext cx="28248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giao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thông</a:t>
            </a:r>
            <a:endParaRPr lang="en-US" altLang="zh-CN" sz="32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08419" y="1389216"/>
            <a:ext cx="60404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 báo hiệu phải đi chậm lại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dừng h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ẳ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n.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0291" y="2685956"/>
            <a:ext cx="37577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lại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sẽ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 lộn xộn và nguy hiểm.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264870" y="3372022"/>
            <a:ext cx="8341759" cy="1056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Tuân thủ sự điều khiển của đèn giao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giúp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 </a:t>
            </a:r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bảo</a:t>
            </a:r>
            <a:endParaRPr lang="en-US" sz="3600" baseline="-25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lvl="0" algn="just"/>
            <a:endParaRPr lang="en-US" altLang="zh-CN" sz="36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4870" y="3640375"/>
            <a:ext cx="27158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đảm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an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 khi đi lại.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82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80405" y="49363"/>
            <a:ext cx="9260551" cy="2048964"/>
            <a:chOff x="408980" y="49363"/>
            <a:chExt cx="9260551" cy="2048964"/>
          </a:xfrm>
        </p:grpSpPr>
        <p:sp>
          <p:nvSpPr>
            <p:cNvPr id="4" name="矩形 8">
              <a:extLst>
                <a:ext uri="{FF2B5EF4-FFF2-40B4-BE49-F238E27FC236}">
                  <a16:creationId xmlns:a16="http://schemas.microsoft.com/office/drawing/2014/main" id="{DAECB3AA-DE44-4B2E-8E42-EC1E254E3EC5}"/>
                </a:ext>
              </a:extLst>
            </p:cNvPr>
            <p:cNvSpPr/>
            <p:nvPr/>
          </p:nvSpPr>
          <p:spPr>
            <a:xfrm>
              <a:off x="437556" y="49363"/>
              <a:ext cx="850564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800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a.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Đèn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giao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thông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mấy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màu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?</a:t>
              </a:r>
              <a:endParaRPr lang="zh-CN" altLang="en-US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5" name="矩形 8">
              <a:extLst>
                <a:ext uri="{FF2B5EF4-FFF2-40B4-BE49-F238E27FC236}">
                  <a16:creationId xmlns:a16="http://schemas.microsoft.com/office/drawing/2014/main" id="{D97AFF8F-506F-4519-A1B5-52D97C6C130F}"/>
                </a:ext>
              </a:extLst>
            </p:cNvPr>
            <p:cNvSpPr/>
            <p:nvPr/>
          </p:nvSpPr>
          <p:spPr>
            <a:xfrm>
              <a:off x="428031" y="578495"/>
              <a:ext cx="837551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800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b.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Mỗi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màu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của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đèn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giao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thông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báo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hiệu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điều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gì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?</a:t>
              </a:r>
              <a:endParaRPr lang="zh-CN" altLang="en-US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6" name="矩形 8">
              <a:extLst>
                <a:ext uri="{FF2B5EF4-FFF2-40B4-BE49-F238E27FC236}">
                  <a16:creationId xmlns:a16="http://schemas.microsoft.com/office/drawing/2014/main" id="{BEF69370-038A-4CCC-B259-2DF7CD5468DF}"/>
                </a:ext>
              </a:extLst>
            </p:cNvPr>
            <p:cNvSpPr/>
            <p:nvPr/>
          </p:nvSpPr>
          <p:spPr>
            <a:xfrm>
              <a:off x="408980" y="1144220"/>
              <a:ext cx="9260551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800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c.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Nếu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không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đèn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giao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thông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thì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việc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đi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lại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ở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các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đường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phố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sẽ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như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thế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nào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?</a:t>
              </a:r>
              <a:endParaRPr lang="zh-CN" altLang="en-US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2" t="26111" b="17874"/>
          <a:stretch/>
        </p:blipFill>
        <p:spPr>
          <a:xfrm>
            <a:off x="-9939" y="2027581"/>
            <a:ext cx="9144000" cy="315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69285" y="1084721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: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89956" y="400543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mấy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6419"/>
          <a:stretch/>
        </p:blipFill>
        <p:spPr>
          <a:xfrm>
            <a:off x="3316151" y="1722408"/>
            <a:ext cx="1901892" cy="2697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481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9974" y="161842"/>
            <a:ext cx="87451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Mỗi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9974" y="746617"/>
            <a:ext cx="874516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: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phương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tiện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: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phép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di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chuyển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: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di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chuyển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chậm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11088"/>
          <a:stretch/>
        </p:blipFill>
        <p:spPr>
          <a:xfrm>
            <a:off x="3316151" y="2544418"/>
            <a:ext cx="1901892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ight Arrow 2"/>
          <p:cNvSpPr/>
          <p:nvPr/>
        </p:nvSpPr>
        <p:spPr>
          <a:xfrm>
            <a:off x="1381540" y="2812990"/>
            <a:ext cx="2176667" cy="66570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 DỪNG  LẠI</a:t>
            </a:r>
          </a:p>
        </p:txBody>
      </p:sp>
      <p:sp>
        <p:nvSpPr>
          <p:cNvPr id="7" name="Right Arrow 6"/>
          <p:cNvSpPr/>
          <p:nvPr/>
        </p:nvSpPr>
        <p:spPr>
          <a:xfrm>
            <a:off x="1381540" y="3616691"/>
            <a:ext cx="2186606" cy="66707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CHẬM LẠI RỒI DỪNG HẲN</a:t>
            </a:r>
          </a:p>
        </p:txBody>
      </p:sp>
      <p:sp>
        <p:nvSpPr>
          <p:cNvPr id="8" name="Right Arrow 7"/>
          <p:cNvSpPr/>
          <p:nvPr/>
        </p:nvSpPr>
        <p:spPr>
          <a:xfrm>
            <a:off x="1371602" y="4339186"/>
            <a:ext cx="2186605" cy="721739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 PHÉP ĐI</a:t>
            </a:r>
          </a:p>
        </p:txBody>
      </p:sp>
    </p:spTree>
    <p:extLst>
      <p:ext uri="{BB962C8B-B14F-4D97-AF65-F5344CB8AC3E}">
        <p14:creationId xmlns:p14="http://schemas.microsoft.com/office/powerpoint/2010/main" val="251967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3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204093" y="301938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Nếu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phố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sẽ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143922" y="1279143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Nếu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phố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sẽ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lộn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xộn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nguy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hiểm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2" t="26111" b="17874"/>
          <a:stretch/>
        </p:blipFill>
        <p:spPr>
          <a:xfrm>
            <a:off x="1272209" y="2663686"/>
            <a:ext cx="6579704" cy="2479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4525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0" y="12445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chu X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90236" y="450005"/>
            <a:ext cx="4653764" cy="4768691"/>
          </a:xfrm>
          <a:prstGeom prst="rect">
            <a:avLst/>
          </a:prstGeom>
        </p:spPr>
      </p:pic>
      <p:pic>
        <p:nvPicPr>
          <p:cNvPr id="4" name="X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t="5053"/>
          <a:stretch/>
        </p:blipFill>
        <p:spPr>
          <a:xfrm>
            <a:off x="384524" y="450005"/>
            <a:ext cx="4766643" cy="469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92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293024" y="2337951"/>
            <a:ext cx="80231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40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</a:t>
            </a:r>
            <a:r>
              <a:rPr lang="en-US" altLang="zh-CN" sz="4000" dirty="0" err="1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èn</a:t>
            </a:r>
            <a:r>
              <a:rPr lang="en-US" altLang="zh-CN" sz="4000" dirty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4000" dirty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4000" dirty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4000" dirty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</a:t>
            </a:r>
            <a:r>
              <a:rPr lang="en-US" altLang="zh-CN" sz="4000" dirty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40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4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9049" y="3645423"/>
            <a:ext cx="78230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AutoNum type="arabicPeriod"/>
            </a:pPr>
            <a:endParaRPr lang="en-US" sz="20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93024" y="123120"/>
            <a:ext cx="8437898" cy="1498674"/>
            <a:chOff x="293024" y="123120"/>
            <a:chExt cx="8437898" cy="1498674"/>
          </a:xfrm>
        </p:grpSpPr>
        <p:sp>
          <p:nvSpPr>
            <p:cNvPr id="4" name="矩形 8">
              <a:extLst>
                <a:ext uri="{FF2B5EF4-FFF2-40B4-BE49-F238E27FC236}">
                  <a16:creationId xmlns:a16="http://schemas.microsoft.com/office/drawing/2014/main" id="{DAECB3AA-DE44-4B2E-8E42-EC1E254E3EC5}"/>
                </a:ext>
              </a:extLst>
            </p:cNvPr>
            <p:cNvSpPr/>
            <p:nvPr/>
          </p:nvSpPr>
          <p:spPr>
            <a:xfrm>
              <a:off x="293024" y="123120"/>
              <a:ext cx="827513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Viết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vào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vở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trả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lời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cho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hỏi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a ở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mục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3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endParaRPr lang="zh-CN" altLang="en-US" sz="3200" b="1" dirty="0">
                <a:solidFill>
                  <a:srgbClr val="FF000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8" name="矩形 8">
              <a:extLst>
                <a:ext uri="{FF2B5EF4-FFF2-40B4-BE49-F238E27FC236}">
                  <a16:creationId xmlns:a16="http://schemas.microsoft.com/office/drawing/2014/main" id="{7B87E5EA-B738-483C-BD90-0802211D530F}"/>
                </a:ext>
              </a:extLst>
            </p:cNvPr>
            <p:cNvSpPr/>
            <p:nvPr/>
          </p:nvSpPr>
          <p:spPr>
            <a:xfrm>
              <a:off x="293024" y="975463"/>
              <a:ext cx="843789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600" dirty="0" err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Đèn</a:t>
              </a:r>
              <a:r>
                <a:rPr lang="en-US" altLang="zh-CN" sz="36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giao</a:t>
              </a:r>
              <a:r>
                <a:rPr lang="en-US" altLang="zh-CN" sz="36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thông</a:t>
              </a:r>
              <a:r>
                <a:rPr lang="en-US" altLang="zh-CN" sz="36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US" altLang="zh-CN" sz="36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(…).</a:t>
              </a:r>
              <a:endParaRPr lang="zh-CN" altLang="en-US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id="{63EAF4D1-AA65-4EFA-BD15-B31C71E1FD91}"/>
              </a:ext>
            </a:extLst>
          </p:cNvPr>
          <p:cNvSpPr/>
          <p:nvPr/>
        </p:nvSpPr>
        <p:spPr>
          <a:xfrm>
            <a:off x="448109" y="1120439"/>
            <a:ext cx="8121852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19177" y="21787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476765" y="1120440"/>
            <a:ext cx="8121852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endParaRPr lang="zh-CN" altLang="en-US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534001" y="2481175"/>
            <a:ext cx="89980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Xe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cộ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5872458" y="1120440"/>
            <a:ext cx="33137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endParaRPr lang="zh-CN" altLang="en-US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A2F459A0-6A26-4DA5-B309-4C38E867922B}"/>
              </a:ext>
            </a:extLst>
          </p:cNvPr>
          <p:cNvSpPr/>
          <p:nvPr/>
        </p:nvSpPr>
        <p:spPr>
          <a:xfrm>
            <a:off x="5553637" y="2459503"/>
            <a:ext cx="18480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(……)  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989874" y="2437831"/>
            <a:ext cx="2840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275 0.02068 L -0.01181 0.26698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38" y="1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9" grpId="1"/>
      <p:bldP spid="10" grpId="0"/>
      <p:bldP spid="10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19271" y="678825"/>
            <a:ext cx="9024730" cy="733420"/>
          </a:xfrm>
          <a:prstGeom prst="roundRect">
            <a:avLst/>
          </a:prstGeom>
          <a:ln w="38100">
            <a:solidFill>
              <a:srgbClr val="EF2A1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21822" y="763681"/>
            <a:ext cx="231581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2509653" y="723925"/>
            <a:ext cx="231581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nguy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hiểm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631636" y="728520"/>
            <a:ext cx="231581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659219" y="708797"/>
            <a:ext cx="231581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30" t="37100" r="25880" b="37311"/>
          <a:stretch/>
        </p:blipFill>
        <p:spPr>
          <a:xfrm>
            <a:off x="0" y="1452000"/>
            <a:ext cx="4491908" cy="3691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264" t="64293" r="8946" b="10118"/>
          <a:stretch/>
        </p:blipFill>
        <p:spPr>
          <a:xfrm>
            <a:off x="4567032" y="1630015"/>
            <a:ext cx="4491908" cy="351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Picture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05" y="757237"/>
            <a:ext cx="8847914" cy="3373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09754" y="155800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634087" y="1362087"/>
            <a:ext cx="802310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đỏ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báo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hiệu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dừng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lại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xanh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báo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hiệu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được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phép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di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chuyển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vàng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báo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hiệu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đi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chậm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rồi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dừng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hẳn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endParaRPr lang="zh-CN" altLang="en-US" sz="36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629384" y="2542524"/>
            <a:ext cx="81564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137741" y="2503715"/>
            <a:ext cx="13226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88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 DẤU THANH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888915" y="2122622"/>
            <a:ext cx="626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̓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76872" y="2064145"/>
            <a:ext cx="4603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~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56193" y="2108332"/>
            <a:ext cx="626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̓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331477" y="2110644"/>
            <a:ext cx="4603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~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09754" y="175678"/>
            <a:ext cx="87342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dấu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chiếc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796256" y="950929"/>
            <a:ext cx="87342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i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Dấu</a:t>
            </a:r>
            <a:r>
              <a:rPr lang="en-US" altLang="zh-CN" sz="2400" i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2400" i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hay </a:t>
            </a:r>
            <a:r>
              <a:rPr lang="en-US" altLang="zh-CN" sz="2400" i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dấu</a:t>
            </a:r>
            <a:r>
              <a:rPr lang="en-US" altLang="zh-CN" sz="2400" i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2400" i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2400" i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73" y="2182256"/>
            <a:ext cx="556824" cy="3863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073" y="2216427"/>
            <a:ext cx="26316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nga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ba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94956" y="2216426"/>
            <a:ext cx="2323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ngõ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nho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38341" y="2266122"/>
            <a:ext cx="26774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khiên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81538" y="2266122"/>
            <a:ext cx="2323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bút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903" y="2182256"/>
            <a:ext cx="556824" cy="3863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808" y="2142500"/>
            <a:ext cx="556824" cy="3863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378" y="2228754"/>
            <a:ext cx="556824" cy="38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4" grpId="1"/>
      <p:bldP spid="16" grpId="1"/>
      <p:bldP spid="17" grpId="1"/>
      <p:bldP spid="18" grpId="1"/>
      <p:bldP spid="3" grpId="0"/>
      <p:bldP spid="5" grpId="0"/>
      <p:bldP spid="7" grpId="2"/>
      <p:bldP spid="8" grpId="2"/>
      <p:bldP spid="9" grpId="2"/>
      <p:bldP spid="10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73202" y="254157"/>
            <a:ext cx="85056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28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28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28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8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28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8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28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vẽ</a:t>
            </a:r>
            <a:r>
              <a:rPr lang="en-US" altLang="zh-CN" sz="28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cảnh</a:t>
            </a:r>
            <a:r>
              <a:rPr lang="en-US" altLang="zh-CN" sz="28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28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3" t="21462" r="7565" b="56172"/>
          <a:stretch/>
        </p:blipFill>
        <p:spPr>
          <a:xfrm>
            <a:off x="573203" y="941294"/>
            <a:ext cx="8077738" cy="3204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112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GB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247937" y="2616880"/>
            <a:ext cx="43141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bệnh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viện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2805048" y="28184"/>
            <a:ext cx="41054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Nhận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endParaRPr lang="zh-CN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055164" y="2619719"/>
            <a:ext cx="41943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GB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GB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GB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dành</a:t>
            </a:r>
            <a:r>
              <a:rPr lang="en-GB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GB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GB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GB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09" y="755375"/>
            <a:ext cx="2165139" cy="18615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49" y="755374"/>
            <a:ext cx="2218912" cy="186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87" y="387382"/>
            <a:ext cx="2143125" cy="2143125"/>
          </a:xfrm>
          <a:prstGeom prst="rect">
            <a:avLst/>
          </a:prstGeom>
        </p:spPr>
      </p:pic>
      <p:sp>
        <p:nvSpPr>
          <p:cNvPr id="3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26233" y="2726211"/>
            <a:ext cx="43141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chợ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1750" l="2500" r="96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162" y="163129"/>
            <a:ext cx="2591629" cy="25916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7" r="11625"/>
          <a:stretch/>
        </p:blipFill>
        <p:spPr>
          <a:xfrm>
            <a:off x="3468756" y="258694"/>
            <a:ext cx="2692612" cy="2400500"/>
          </a:xfrm>
          <a:prstGeom prst="rect">
            <a:avLst/>
          </a:prstGeom>
        </p:spPr>
      </p:pic>
      <p:sp>
        <p:nvSpPr>
          <p:cNvPr id="6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188686" y="2594518"/>
            <a:ext cx="33736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bắt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endParaRPr lang="en-US" altLang="zh-CN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ctr"/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khu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dân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cư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161368" y="2594518"/>
            <a:ext cx="33736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nguy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hiểm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giật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6524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467" y="553762"/>
            <a:ext cx="8117761" cy="3313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Ở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các ngã ba, ngã tư đường phố thường có cây đèn ba màu: đỏ, vàng, xanh. Đèn đỏ báo hiệu người đi đường và các phương tiện giao thông phải dừng lại. Đèn xanh báo hiệu được phép di chuyển. Còn đèn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đèn ba màu này được gọi là đèn giao thông. Nó điều khiển việc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đi l</a:t>
            </a:r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trên đường phố.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 có đèn giao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endParaRPr lang="en-US" sz="3200" baseline="-25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altLang="zh-CN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2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					</a:t>
            </a:r>
            <a:endParaRPr lang="zh-CN" altLang="en-US" sz="2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5541" y="4450888"/>
            <a:ext cx="45560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 ngữ: </a:t>
            </a:r>
            <a:r>
              <a:rPr lang="vi-VN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r>
              <a:rPr lang="en-US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ã</a:t>
            </a:r>
            <a:r>
              <a:rPr lang="en-US" sz="2800" i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vi-VN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ngã tư, điều khiển, tuân thủ</a:t>
            </a:r>
            <a:endParaRPr lang="vi-VN" sz="2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41676" y="4302449"/>
            <a:ext cx="2101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1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1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( </a:t>
            </a:r>
            <a:r>
              <a:rPr lang="en-US" altLang="zh-CN" sz="1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Trung</a:t>
            </a:r>
            <a:r>
              <a:rPr lang="en-US" altLang="zh-CN" sz="1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Kiên</a:t>
            </a:r>
            <a:r>
              <a:rPr lang="en-US" altLang="zh-CN" sz="1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)</a:t>
            </a:r>
            <a:endParaRPr lang="zh-CN" altLang="en-US" sz="1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23343" y="42234"/>
            <a:ext cx="28248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giao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thông</a:t>
            </a:r>
            <a:endParaRPr lang="en-US" altLang="zh-CN" sz="32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08419" y="1389216"/>
            <a:ext cx="60404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 báo hiệu phải đi chậm lại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dừng h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ẳ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n.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0291" y="2685956"/>
            <a:ext cx="37577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lại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sẽ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 lộn xộn và nguy hiểm.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264870" y="3372022"/>
            <a:ext cx="8341759" cy="1056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Tuân thủ sự điều khiển của đèn giao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giúp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 </a:t>
            </a:r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bảo</a:t>
            </a:r>
            <a:endParaRPr lang="en-US" sz="3600" baseline="-25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lvl="0" algn="just"/>
            <a:endParaRPr lang="en-US" altLang="zh-CN" sz="36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4870" y="3640375"/>
            <a:ext cx="27158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đảm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an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 khi đi lại.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6419"/>
          <a:stretch/>
        </p:blipFill>
        <p:spPr>
          <a:xfrm>
            <a:off x="8239538" y="1973991"/>
            <a:ext cx="1048757" cy="2697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Đèn giao thô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83495" y="-4290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80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865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467" y="553762"/>
            <a:ext cx="8117761" cy="3313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Ở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các ngã ba, ngã tư đường phố thường có cây đèn ba màu: đỏ, vàng, xanh.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đỏ báo hiệu người đi đường và các phương tiện giao thông phải dừng lại.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xanh báo hiệu được phép di chuyển. Còn đèn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đèn ba màu này được gọi là đèn giao thông. Nó điều khiển việc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đi l</a:t>
            </a:r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trên đường phố.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 có đèn giao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endParaRPr lang="en-US" sz="3200" baseline="-25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altLang="zh-CN" sz="2800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						</a:t>
            </a:r>
            <a:endParaRPr lang="zh-CN" altLang="en-US" sz="2800" b="1" dirty="0"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5541" y="4450888"/>
            <a:ext cx="45560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 ngữ: </a:t>
            </a:r>
            <a:r>
              <a:rPr lang="vi-VN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r>
              <a:rPr lang="en-US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ã</a:t>
            </a:r>
            <a:r>
              <a:rPr lang="en-US" sz="2800" i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vi-VN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ngã tư, điều khiển, tuân thủ</a:t>
            </a:r>
            <a:endParaRPr lang="vi-VN" sz="2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41676" y="4302449"/>
            <a:ext cx="2101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1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1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( </a:t>
            </a:r>
            <a:r>
              <a:rPr lang="en-US" altLang="zh-CN" sz="1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Trung</a:t>
            </a:r>
            <a:r>
              <a:rPr lang="en-US" altLang="zh-CN" sz="1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Kiên</a:t>
            </a:r>
            <a:r>
              <a:rPr lang="en-US" altLang="zh-CN" sz="1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)</a:t>
            </a:r>
            <a:endParaRPr lang="zh-CN" altLang="en-US" sz="1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85177" y="-59634"/>
            <a:ext cx="28248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giao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thông</a:t>
            </a:r>
            <a:endParaRPr lang="en-US" altLang="zh-CN" sz="32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08419" y="1389216"/>
            <a:ext cx="60404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 báo hiệu phải đi chậm lại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dừng h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ẳ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n.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0291" y="2685956"/>
            <a:ext cx="37577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lại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sẽ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 lộn xộn và nguy hiểm.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264870" y="3372022"/>
            <a:ext cx="8341759" cy="1056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Tuân thủ sự điều khiển của đèn giao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giúp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 </a:t>
            </a:r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bảo</a:t>
            </a:r>
            <a:endParaRPr lang="en-US" sz="3600" baseline="-25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lvl="0" algn="just"/>
            <a:endParaRPr lang="en-US" altLang="zh-CN" sz="3600" b="1" dirty="0"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4870" y="3640375"/>
            <a:ext cx="27158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đảm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an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 khi đi lại.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6419"/>
          <a:stretch/>
        </p:blipFill>
        <p:spPr>
          <a:xfrm>
            <a:off x="8313712" y="1973991"/>
            <a:ext cx="974583" cy="2697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6" name="Straight Connector 15"/>
          <p:cNvCxnSpPr/>
          <p:nvPr/>
        </p:nvCxnSpPr>
        <p:spPr>
          <a:xfrm>
            <a:off x="6897755" y="1339520"/>
            <a:ext cx="141595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156174" y="2653876"/>
            <a:ext cx="115753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490870" y="3322886"/>
            <a:ext cx="802426" cy="1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983975" y="4243444"/>
            <a:ext cx="802426" cy="1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700714" y="585016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2017951" y="918350"/>
            <a:ext cx="275345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88674" y="1662235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768140" y="2210626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ưu đồ: Đường kết nối 13">
            <a:extLst>
              <a:ext uri="{FF2B5EF4-FFF2-40B4-BE49-F238E27FC236}">
                <a16:creationId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6489818" y="2202693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Lưu đồ: Đường kết nối 14">
            <a:extLst>
              <a:ext uri="{FF2B5EF4-FFF2-40B4-BE49-F238E27FC236}">
                <a16:creationId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3219559" y="2543024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768140" y="3497443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3213106" y="1263237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98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19" grpId="0" animBg="1"/>
      <p:bldP spid="21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64976" y="548182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Phương</a:t>
            </a:r>
            <a:r>
              <a:rPr lang="en-US" altLang="zh-CN" sz="4000" b="1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tiện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64976" y="1534299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sz="4000" b="1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khiển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64976" y="2376981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Lộn</a:t>
            </a:r>
            <a:r>
              <a:rPr lang="en-US" altLang="zh-CN" sz="4000" b="1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xộn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17375" y="4259569"/>
            <a:ext cx="3192389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Tuân</a:t>
            </a:r>
            <a:r>
              <a:rPr lang="en-US" sz="4000" b="1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thủ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F8E43B-6925-DA5C-4138-59DAE19CB7A2}"/>
              </a:ext>
            </a:extLst>
          </p:cNvPr>
          <p:cNvSpPr txBox="1"/>
          <p:nvPr/>
        </p:nvSpPr>
        <p:spPr>
          <a:xfrm>
            <a:off x="3217375" y="3416887"/>
            <a:ext cx="3192389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 </a:t>
            </a:r>
            <a:r>
              <a:rPr lang="en-US" altLang="zh-CN" sz="4000" b="1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toàn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578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467" y="553762"/>
            <a:ext cx="8117761" cy="3313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Ở</a:t>
            </a:r>
            <a:r>
              <a:rPr kumimoji="0" lang="vi-VN" sz="3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các ngã ba, ngã tư đường phố thường có cây đèn ba màu: đỏ, vàng, xanh. 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vi-VN" sz="3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đỏ báo hiệu người đi đường và các phương tiện giao thông phải dừng lại. 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vi-VN" sz="3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xanh báo hiệu được phép di chuyển. Còn đèn 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kumimoji="0" lang="vi-VN" sz="3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đèn ba màu này được gọi là đèn giao thông. Nó điều khiển việc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vi-VN" sz="3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đi l</a:t>
            </a:r>
            <a:r>
              <a:rPr kumimoji="0" lang="en-US" sz="32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kumimoji="0" lang="vi-VN" sz="3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trên đường phố. 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vi-VN" sz="3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 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vi-VN" sz="3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 có đèn giao 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vi-VN" sz="3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 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vi-VN" sz="3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kumimoji="0" lang="vi-VN" sz="3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 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vi-VN" sz="3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endParaRPr kumimoji="0" lang="en-US" sz="32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						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5541" y="4450888"/>
            <a:ext cx="45560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 ngữ: </a:t>
            </a:r>
            <a:r>
              <a:rPr kumimoji="0" lang="vi-VN" sz="2800" b="0" i="1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ã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vi-VN" sz="2800" b="0" i="1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kumimoji="0" lang="vi-VN" sz="2800" b="0" i="1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ngã tư, điều khiển, tuân thủ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41676" y="4302449"/>
            <a:ext cx="2101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( </a:t>
            </a: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Trung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Kiên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)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85177" y="-59634"/>
            <a:ext cx="28248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giao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thông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08419" y="1389216"/>
            <a:ext cx="60404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 báo hiệu phải đi chậm 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vi-VN" sz="3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dừng h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ẳ</a:t>
            </a:r>
            <a:r>
              <a:rPr kumimoji="0" lang="vi-VN" sz="3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0291" y="2685956"/>
            <a:ext cx="37577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lại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kumimoji="0" lang="en-US" sz="32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sẽ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vi-VN" sz="3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</a:t>
            </a:r>
            <a:r>
              <a:rPr kumimoji="0" lang="vi-VN" sz="3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 lộn xộn và nguy hiểm.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4870" y="3372022"/>
            <a:ext cx="8341759" cy="1056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kumimoji="0" lang="vi-VN" sz="3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Tuân thủ sự điều khiển của đèn giao 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vi-VN" sz="3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vi-VN" sz="3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giúp 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vi-VN" sz="3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vi-VN" sz="3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 </a:t>
            </a:r>
            <a:r>
              <a:rPr kumimoji="0" lang="en-US" sz="32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bảo</a:t>
            </a:r>
            <a:endParaRPr kumimoji="0" lang="en-US" sz="36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4870" y="3640375"/>
            <a:ext cx="27158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đảm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an </a:t>
            </a:r>
            <a:r>
              <a:rPr kumimoji="0" lang="vi-VN" sz="3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 khi đi lại.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6419"/>
          <a:stretch/>
        </p:blipFill>
        <p:spPr>
          <a:xfrm>
            <a:off x="8313712" y="1973991"/>
            <a:ext cx="974583" cy="2697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700714" y="585016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92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vi-VN" sz="1600" b="1" i="0" u="none" strike="noStrike" kern="1200" cap="none" spc="0" normalizeH="0" baseline="0" noProof="0" dirty="0">
              <a:ln>
                <a:noFill/>
              </a:ln>
              <a:solidFill>
                <a:srgbClr val="92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2017951" y="918350"/>
            <a:ext cx="275345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92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vi-VN" sz="1600" b="1" i="0" u="none" strike="noStrike" kern="1200" cap="none" spc="0" normalizeH="0" baseline="0" noProof="0" dirty="0">
              <a:ln>
                <a:noFill/>
              </a:ln>
              <a:solidFill>
                <a:srgbClr val="92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88674" y="1662235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92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vi-VN" sz="1600" b="1" i="0" u="none" strike="noStrike" kern="1200" cap="none" spc="0" normalizeH="0" baseline="0" noProof="0" dirty="0">
              <a:ln>
                <a:noFill/>
              </a:ln>
              <a:solidFill>
                <a:srgbClr val="92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768140" y="2210626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92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vi-VN" sz="1600" b="1" i="0" u="none" strike="noStrike" kern="1200" cap="none" spc="0" normalizeH="0" baseline="0" noProof="0" dirty="0">
              <a:ln>
                <a:noFill/>
              </a:ln>
              <a:solidFill>
                <a:srgbClr val="92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ưu đồ: Đường kết nối 13">
            <a:extLst>
              <a:ext uri="{FF2B5EF4-FFF2-40B4-BE49-F238E27FC236}">
                <a16:creationId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6489818" y="2202693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92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vi-VN" sz="1600" b="1" i="0" u="none" strike="noStrike" kern="1200" cap="none" spc="0" normalizeH="0" baseline="0" noProof="0" dirty="0">
              <a:ln>
                <a:noFill/>
              </a:ln>
              <a:solidFill>
                <a:srgbClr val="92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Lưu đồ: Đường kết nối 14">
            <a:extLst>
              <a:ext uri="{FF2B5EF4-FFF2-40B4-BE49-F238E27FC236}">
                <a16:creationId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3219559" y="2543024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92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kumimoji="0" lang="vi-VN" sz="1600" b="1" i="0" u="none" strike="noStrike" kern="1200" cap="none" spc="0" normalizeH="0" baseline="0" noProof="0" dirty="0">
              <a:ln>
                <a:noFill/>
              </a:ln>
              <a:solidFill>
                <a:srgbClr val="92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768140" y="3497443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92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vi-VN" sz="1600" b="1" i="0" u="none" strike="noStrike" kern="1200" cap="none" spc="0" normalizeH="0" baseline="0" noProof="0" dirty="0">
              <a:ln>
                <a:noFill/>
              </a:ln>
              <a:solidFill>
                <a:srgbClr val="92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3213106" y="1263237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92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vi-VN" sz="1600" b="1" i="0" u="none" strike="noStrike" kern="1200" cap="none" spc="0" normalizeH="0" baseline="0" noProof="0" dirty="0">
              <a:ln>
                <a:noFill/>
              </a:ln>
              <a:solidFill>
                <a:srgbClr val="92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21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19" grpId="0" animBg="1"/>
      <p:bldP spid="21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6652" y="534885"/>
            <a:ext cx="8150088" cy="2718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Ở</a:t>
            </a:r>
            <a:r>
              <a:rPr lang="vi-VN" sz="40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các ngã ba, ngã tư đường phố thường có cây đèn ba màu: đỏ, vàng, xanh. </a:t>
            </a:r>
            <a:r>
              <a:rPr lang="en-US" sz="40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40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đỏ báo hiệu người đi đường và các phương tiện giao thông phải dừng lại. </a:t>
            </a:r>
            <a:r>
              <a:rPr lang="en-US" sz="40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40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xanh báo hiệu được phép di chuyển. </a:t>
            </a:r>
            <a:endParaRPr lang="en-US" sz="4000" dirty="0"/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3299791" y="596349"/>
            <a:ext cx="69574" cy="59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5953538" y="596349"/>
            <a:ext cx="69574" cy="59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1918251" y="1192697"/>
            <a:ext cx="69574" cy="59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7265503" y="1192697"/>
            <a:ext cx="69574" cy="59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1639955" y="1789045"/>
            <a:ext cx="69574" cy="59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6430616" y="1818864"/>
            <a:ext cx="69574" cy="59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3369365" y="2656589"/>
            <a:ext cx="69574" cy="59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963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1340</TotalTime>
  <Words>1401</Words>
  <Application>Microsoft Office PowerPoint</Application>
  <PresentationFormat>On-screen Show (16:9)</PresentationFormat>
  <Paragraphs>181</Paragraphs>
  <Slides>33</Slides>
  <Notes>11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Times New Roman</vt:lpstr>
      <vt:lpstr>DFPOP1-W9</vt:lpstr>
      <vt:lpstr>HL Hoctro</vt:lpstr>
      <vt:lpstr>Calibri</vt:lpstr>
      <vt:lpstr>Arial-Rounded</vt:lpstr>
      <vt:lpstr>Arial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Le Chi</cp:lastModifiedBy>
  <cp:revision>107</cp:revision>
  <dcterms:created xsi:type="dcterms:W3CDTF">2020-08-13T09:19:08Z</dcterms:created>
  <dcterms:modified xsi:type="dcterms:W3CDTF">2024-03-13T13:01:55Z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