
<file path=[Content_Types].xml><?xml version="1.0" encoding="utf-8"?>
<Types xmlns="http://schemas.openxmlformats.org/package/2006/content-types">
  <Default Extension="fntdata" ContentType="application/x-fontdata"/>
  <Default Extension="gif" ContentType="video/unknown"/>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2" r:id="rId5"/>
  </p:sldMasterIdLst>
  <p:notesMasterIdLst>
    <p:notesMasterId r:id="rId42"/>
  </p:notesMasterIdLst>
  <p:sldIdLst>
    <p:sldId id="256" r:id="rId6"/>
    <p:sldId id="258" r:id="rId7"/>
    <p:sldId id="275" r:id="rId8"/>
    <p:sldId id="266" r:id="rId9"/>
    <p:sldId id="276" r:id="rId10"/>
    <p:sldId id="291" r:id="rId11"/>
    <p:sldId id="277" r:id="rId12"/>
    <p:sldId id="292" r:id="rId13"/>
    <p:sldId id="293" r:id="rId14"/>
    <p:sldId id="263" r:id="rId15"/>
    <p:sldId id="262" r:id="rId16"/>
    <p:sldId id="295" r:id="rId17"/>
    <p:sldId id="264" r:id="rId18"/>
    <p:sldId id="278" r:id="rId19"/>
    <p:sldId id="267" r:id="rId20"/>
    <p:sldId id="296" r:id="rId21"/>
    <p:sldId id="297" r:id="rId22"/>
    <p:sldId id="289" r:id="rId23"/>
    <p:sldId id="298" r:id="rId24"/>
    <p:sldId id="268" r:id="rId25"/>
    <p:sldId id="288" r:id="rId26"/>
    <p:sldId id="280" r:id="rId27"/>
    <p:sldId id="281" r:id="rId28"/>
    <p:sldId id="269" r:id="rId29"/>
    <p:sldId id="282" r:id="rId30"/>
    <p:sldId id="270" r:id="rId31"/>
    <p:sldId id="283" r:id="rId32"/>
    <p:sldId id="271" r:id="rId33"/>
    <p:sldId id="284" r:id="rId34"/>
    <p:sldId id="285" r:id="rId35"/>
    <p:sldId id="272" r:id="rId36"/>
    <p:sldId id="286" r:id="rId37"/>
    <p:sldId id="273" r:id="rId38"/>
    <p:sldId id="287" r:id="rId39"/>
    <p:sldId id="290" r:id="rId40"/>
    <p:sldId id="274" r:id="rId41"/>
  </p:sldIdLst>
  <p:sldSz cx="9144000" cy="5143500" type="screen16x9"/>
  <p:notesSz cx="6858000" cy="9144000"/>
  <p:embeddedFontLst>
    <p:embeddedFont>
      <p:font typeface="DFPOP1-W9" panose="020B0604020202020204" charset="-128"/>
      <p:regular r:id="rId43"/>
    </p:embeddedFont>
    <p:embeddedFont>
      <p:font typeface="Arial-Rounded" panose="020B0500000000000000" charset="0"/>
      <p:regular r:id="rId44"/>
    </p:embeddedFont>
    <p:embeddedFont>
      <p:font typeface="HL Hoctro" panose="020B0604020202020204" charset="0"/>
      <p:regular r:id="rId45"/>
    </p:embeddedFont>
    <p:embeddedFont>
      <p:font typeface="HP001 4 hàng" panose="020B0604020202020204" charset="0"/>
      <p:regular r:id="rId46"/>
      <p:bold r:id="rId47"/>
    </p:embeddedFont>
  </p:embeddedFontLst>
  <p:custDataLst>
    <p:tags r:id="rId48"/>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91"/>
            <p14:sldId id="277"/>
            <p14:sldId id="292"/>
            <p14:sldId id="293"/>
            <p14:sldId id="263"/>
            <p14:sldId id="262"/>
            <p14:sldId id="295"/>
            <p14:sldId id="264"/>
            <p14:sldId id="278"/>
          </p14:sldIdLst>
        </p14:section>
        <p14:section name="Tiết 2" id="{47239A1A-9B72-4DA5-96A7-F8786F163078}">
          <p14:sldIdLst>
            <p14:sldId id="267"/>
            <p14:sldId id="296"/>
            <p14:sldId id="297"/>
            <p14:sldId id="289"/>
            <p14:sldId id="298"/>
            <p14:sldId id="268"/>
            <p14:sldId id="288"/>
            <p14:sldId id="280"/>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90"/>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C4D836"/>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5" d="100"/>
          <a:sy n="85" d="100"/>
        </p:scale>
        <p:origin x="948" y="7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3.fntdata"/><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2.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1.fntdata"/><Relationship Id="rId48"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2024/3/11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Hướng</a:t>
            </a:r>
            <a:r>
              <a:rPr lang="en-US" baseline="0"/>
              <a:t> dẫn học sinh làm nhóm, vẽ sơ đồ tư duy để trả lời câu hỏi này.</a:t>
            </a:r>
            <a:endParaRPr lang="en-US"/>
          </a:p>
        </p:txBody>
      </p:sp>
      <p:sp>
        <p:nvSpPr>
          <p:cNvPr id="4" name="Slide Number Placeholder 3"/>
          <p:cNvSpPr>
            <a:spLocks noGrp="1"/>
          </p:cNvSpPr>
          <p:nvPr>
            <p:ph type="sldNum" sz="quarter" idx="10"/>
          </p:nvPr>
        </p:nvSpPr>
        <p:spPr/>
        <p:txBody>
          <a:bodyPr/>
          <a:lstStyle/>
          <a:p>
            <a:pPr marL="0" marR="0" lvl="0" indent="0" algn="r" defTabSz="91318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18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4952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có</a:t>
            </a:r>
            <a:r>
              <a:rPr lang="en-US" baseline="0"/>
              <a:t> thể đưa thêm các cách xử lí tình huống khác nữa</a:t>
            </a:r>
            <a:endParaRPr lang="en-US"/>
          </a:p>
        </p:txBody>
      </p:sp>
      <p:sp>
        <p:nvSpPr>
          <p:cNvPr id="4" name="Slide Number Placeholder 3"/>
          <p:cNvSpPr>
            <a:spLocks noGrp="1"/>
          </p:cNvSpPr>
          <p:nvPr>
            <p:ph type="sldNum" sz="quarter" idx="10"/>
          </p:nvPr>
        </p:nvSpPr>
        <p:spPr/>
        <p:txBody>
          <a:bodyPr/>
          <a:lstStyle/>
          <a:p>
            <a:pPr marL="0" marR="0" lvl="0" indent="0" algn="r" defTabSz="91318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18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222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24</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26</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28</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31</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33</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36</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Đọc</a:t>
            </a:r>
            <a:r>
              <a:rPr lang="en-US" altLang="zh-CN" dirty="0"/>
              <a:t> 2 </a:t>
            </a:r>
            <a:r>
              <a:rPr lang="en-US" altLang="zh-CN" dirty="0" err="1"/>
              <a:t>đoạn</a:t>
            </a:r>
            <a:r>
              <a:rPr lang="en-US" altLang="zh-CN" dirty="0"/>
              <a:t> </a:t>
            </a:r>
            <a:r>
              <a:rPr lang="en-US" altLang="zh-CN" dirty="0" err="1"/>
              <a:t>bài</a:t>
            </a:r>
            <a:r>
              <a:rPr lang="en-US" altLang="zh-CN" dirty="0"/>
              <a:t> Khi </a:t>
            </a:r>
            <a:r>
              <a:rPr lang="en-US" altLang="zh-CN" dirty="0" err="1"/>
              <a:t>mẹ</a:t>
            </a:r>
            <a:r>
              <a:rPr lang="en-US" altLang="zh-CN" dirty="0"/>
              <a:t> </a:t>
            </a:r>
            <a:r>
              <a:rPr lang="en-US" altLang="zh-CN" dirty="0" err="1"/>
              <a:t>váng</a:t>
            </a:r>
            <a:r>
              <a:rPr lang="en-US" altLang="zh-CN" dirty="0"/>
              <a:t> </a:t>
            </a:r>
            <a:r>
              <a:rPr lang="en-US" altLang="zh-CN" dirty="0" err="1"/>
              <a:t>nhà</a:t>
            </a:r>
            <a:endParaRPr lang="zh-CN" altLang="en-US" dirty="0"/>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Đọc</a:t>
            </a:r>
            <a:r>
              <a:rPr lang="en-US" dirty="0"/>
              <a:t> </a:t>
            </a:r>
            <a:r>
              <a:rPr lang="en-US" dirty="0" err="1"/>
              <a:t>mẫu</a:t>
            </a:r>
            <a:endParaRPr lang="en-US" dirty="0"/>
          </a:p>
          <a:p>
            <a:r>
              <a:rPr lang="en-US" dirty="0" err="1"/>
              <a:t>Đọc</a:t>
            </a:r>
            <a:r>
              <a:rPr lang="en-US" dirty="0"/>
              <a:t> </a:t>
            </a:r>
            <a:r>
              <a:rPr lang="en-US" dirty="0" err="1"/>
              <a:t>vần</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802902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Đọc</a:t>
            </a:r>
            <a:r>
              <a:rPr lang="en-US" dirty="0"/>
              <a:t> </a:t>
            </a:r>
            <a:r>
              <a:rPr lang="en-US" dirty="0" err="1"/>
              <a:t>nối</a:t>
            </a:r>
            <a:r>
              <a:rPr lang="en-US" dirty="0"/>
              <a:t> </a:t>
            </a:r>
            <a:r>
              <a:rPr lang="en-US" dirty="0" err="1"/>
              <a:t>tiếp</a:t>
            </a:r>
            <a:r>
              <a:rPr lang="en-US" dirty="0"/>
              <a:t> </a:t>
            </a:r>
            <a:r>
              <a:rPr lang="en-US" dirty="0" err="1"/>
              <a:t>câu</a:t>
            </a:r>
            <a:endParaRPr lang="en-US" dirty="0"/>
          </a:p>
          <a:p>
            <a:r>
              <a:rPr lang="en-US" dirty="0" err="1"/>
              <a:t>Đọc</a:t>
            </a:r>
            <a:r>
              <a:rPr lang="en-US" dirty="0"/>
              <a:t> </a:t>
            </a:r>
            <a:r>
              <a:rPr lang="en-US" dirty="0" err="1"/>
              <a:t>từ</a:t>
            </a:r>
            <a:r>
              <a:rPr lang="en-US" dirty="0"/>
              <a:t> </a:t>
            </a:r>
            <a:r>
              <a:rPr lang="en-US" dirty="0" err="1"/>
              <a:t>khó</a:t>
            </a:r>
            <a:endParaRPr lang="en-US" dirty="0"/>
          </a:p>
          <a:p>
            <a:r>
              <a:rPr lang="en-US" dirty="0" err="1"/>
              <a:t>Đọc</a:t>
            </a:r>
            <a:r>
              <a:rPr lang="en-US" dirty="0"/>
              <a:t> </a:t>
            </a:r>
            <a:r>
              <a:rPr lang="en-US" dirty="0" err="1"/>
              <a:t>nối</a:t>
            </a:r>
            <a:r>
              <a:rPr lang="en-US" dirty="0"/>
              <a:t> </a:t>
            </a:r>
            <a:r>
              <a:rPr lang="en-US" dirty="0" err="1"/>
              <a:t>tiếp</a:t>
            </a:r>
            <a:r>
              <a:rPr lang="en-US" dirty="0"/>
              <a:t> </a:t>
            </a:r>
            <a:r>
              <a:rPr lang="en-US" dirty="0" err="1"/>
              <a:t>câu</a:t>
            </a:r>
            <a:r>
              <a:rPr lang="en-US" dirty="0"/>
              <a:t> </a:t>
            </a:r>
            <a:r>
              <a:rPr lang="en-US" dirty="0" err="1"/>
              <a:t>lần</a:t>
            </a:r>
            <a:r>
              <a:rPr lang="en-US" dirty="0"/>
              <a:t> 2</a:t>
            </a:r>
          </a:p>
          <a:p>
            <a:endParaRPr lang="en-US" dirty="0"/>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2579542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Đọc</a:t>
            </a:r>
            <a:r>
              <a:rPr lang="en-US" dirty="0"/>
              <a:t> </a:t>
            </a:r>
            <a:r>
              <a:rPr lang="en-US" dirty="0" err="1"/>
              <a:t>nối</a:t>
            </a:r>
            <a:r>
              <a:rPr lang="en-US" dirty="0"/>
              <a:t> </a:t>
            </a:r>
            <a:r>
              <a:rPr lang="en-US" dirty="0" err="1"/>
              <a:t>tiếp</a:t>
            </a:r>
            <a:r>
              <a:rPr lang="en-US" dirty="0"/>
              <a:t> </a:t>
            </a:r>
            <a:r>
              <a:rPr lang="en-US" dirty="0" err="1"/>
              <a:t>câu</a:t>
            </a:r>
            <a:endParaRPr lang="en-US" dirty="0"/>
          </a:p>
          <a:p>
            <a:r>
              <a:rPr lang="en-US" dirty="0"/>
              <a:t>Doc </a:t>
            </a:r>
            <a:r>
              <a:rPr lang="en-US" dirty="0" err="1"/>
              <a:t>từ</a:t>
            </a:r>
            <a:r>
              <a:rPr lang="en-US" dirty="0"/>
              <a:t> </a:t>
            </a:r>
            <a:r>
              <a:rPr lang="en-US" dirty="0" err="1"/>
              <a:t>khó</a:t>
            </a:r>
            <a:endParaRPr lang="en-US" dirty="0"/>
          </a:p>
          <a:p>
            <a:endParaRPr lang="en-US" dirty="0"/>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7</a:t>
            </a:fld>
            <a:endParaRPr lang="zh-CN" altLang="en-US"/>
          </a:p>
        </p:txBody>
      </p:sp>
    </p:spTree>
    <p:extLst>
      <p:ext uri="{BB962C8B-B14F-4D97-AF65-F5344CB8AC3E}">
        <p14:creationId xmlns:p14="http://schemas.microsoft.com/office/powerpoint/2010/main" val="3518353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Đọc nối lần 2</a:t>
            </a:r>
          </a:p>
          <a:p>
            <a:r>
              <a:rPr lang="vi-VN" dirty="0"/>
              <a:t>Đọc câu</a:t>
            </a:r>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06262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Đọc nối tiếp đoan 2 lần</a:t>
            </a:r>
            <a:endParaRPr lang="en-US" dirty="0"/>
          </a:p>
        </p:txBody>
      </p:sp>
      <p:sp>
        <p:nvSpPr>
          <p:cNvPr id="4" name="Slide Number Placeholder 3"/>
          <p:cNvSpPr>
            <a:spLocks noGrp="1"/>
          </p:cNvSpPr>
          <p:nvPr>
            <p:ph type="sldNum" sz="quarter" idx="5"/>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1866082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a:t>
            </a:r>
            <a:r>
              <a:rPr lang="en-US" baseline="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pPr marL="0" marR="0" lvl="0" indent="0" algn="r" defTabSz="91318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18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1851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2024/3/11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2024/3/11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365476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512399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640123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999308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032357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253061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453807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129916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653022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98995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50669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2024/3/11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2024/3/11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2024/3/11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2024/3/11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0.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2024/3/11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3/11/2024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9612656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3.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28.png"/><Relationship Id="rId2" Type="http://schemas.openxmlformats.org/officeDocument/2006/relationships/video" Target="../media/media3.gif"/><Relationship Id="rId1" Type="http://schemas.microsoft.com/office/2007/relationships/media" Target="../media/media3.gif"/><Relationship Id="rId6" Type="http://schemas.openxmlformats.org/officeDocument/2006/relationships/image" Target="../media/image27.png"/><Relationship Id="rId5" Type="http://schemas.openxmlformats.org/officeDocument/2006/relationships/slideLayout" Target="../slideLayouts/slideLayout8.xml"/><Relationship Id="rId4" Type="http://schemas.openxmlformats.org/officeDocument/2006/relationships/video" Target="../media/media4.mp4"/></Relationships>
</file>

<file path=ppt/slides/_rels/slide22.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30.png"/><Relationship Id="rId2" Type="http://schemas.openxmlformats.org/officeDocument/2006/relationships/video" Target="../media/media5.gif"/><Relationship Id="rId1" Type="http://schemas.microsoft.com/office/2007/relationships/media" Target="../media/media5.gif"/><Relationship Id="rId6" Type="http://schemas.openxmlformats.org/officeDocument/2006/relationships/image" Target="../media/image29.png"/><Relationship Id="rId5" Type="http://schemas.openxmlformats.org/officeDocument/2006/relationships/slideLayout" Target="../slideLayouts/slideLayout8.xml"/><Relationship Id="rId4" Type="http://schemas.openxmlformats.org/officeDocument/2006/relationships/video" Target="../media/media6.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117435" y="2749807"/>
            <a:ext cx="4928076" cy="720628"/>
            <a:chOff x="2281392" y="2694234"/>
            <a:chExt cx="4928076" cy="720628"/>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332368" y="2694234"/>
              <a:ext cx="4872801" cy="687339"/>
            </a:xfrm>
            <a:prstGeom prst="rect">
              <a:avLst/>
            </a:prstGeom>
            <a:noFill/>
          </p:spPr>
          <p:txBody>
            <a:bodyPr wrap="none" rtlCol="0">
              <a:prstTxWarp prst="textDoubleWave1">
                <a:avLst/>
              </a:prstTxWarp>
              <a:spAutoFit/>
            </a:bodyPr>
            <a:lstStyle/>
            <a:p>
              <a:r>
                <a:rPr lang="en-US" altLang="zh-CN"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336667" y="2715485"/>
              <a:ext cx="4872801" cy="687339"/>
            </a:xfrm>
            <a:prstGeom prst="rect">
              <a:avLst/>
            </a:prstGeom>
            <a:noFill/>
          </p:spPr>
          <p:txBody>
            <a:bodyPr wrap="none" rtlCol="0">
              <a:prstTxWarp prst="textDoubleWave1">
                <a:avLst/>
              </a:prstTxWarp>
              <a:spAutoFit/>
            </a:bodyPr>
            <a:lstStyle/>
            <a:p>
              <a:r>
                <a:rPr lang="en-US" altLang="zh-CN"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NẾU KHÔNG MAY BỊ LẠC</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23375" y="1810662"/>
            <a:ext cx="1628781" cy="938719"/>
            <a:chOff x="3295926" y="1799676"/>
            <a:chExt cx="1628781" cy="938719"/>
          </a:xfrm>
        </p:grpSpPr>
        <p:sp>
          <p:nvSpPr>
            <p:cNvPr id="94" name="矩形 93"/>
            <p:cNvSpPr/>
            <p:nvPr/>
          </p:nvSpPr>
          <p:spPr>
            <a:xfrm>
              <a:off x="3295926" y="1815065"/>
              <a:ext cx="1620957"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4</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03678"/>
              <a:ext cx="1620957"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4</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303750" y="1799676"/>
              <a:ext cx="1620957" cy="923330"/>
            </a:xfrm>
            <a:prstGeom prst="rect">
              <a:avLst/>
            </a:prstGeom>
          </p:spPr>
          <p:txBody>
            <a:bodyPr wrap="none">
              <a:spAutoFit/>
            </a:bodyPr>
            <a:lstStyle/>
            <a:p>
              <a:pPr algn="l"/>
              <a:r>
                <a:rPr lang="en-US" altLang="zh-CN" sz="5400" b="1" dirty="0"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28" name="矩形 97"/>
          <p:cNvSpPr/>
          <p:nvPr/>
        </p:nvSpPr>
        <p:spPr>
          <a:xfrm>
            <a:off x="2168411" y="1706186"/>
            <a:ext cx="4689277" cy="1264660"/>
          </a:xfrm>
          <a:prstGeom prst="rect">
            <a:avLst/>
          </a:prstGeom>
        </p:spPr>
        <p:txBody>
          <a:bodyPr spcFirstLastPara="1" wrap="none" numCol="1">
            <a:prstTxWarp prst="textButto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Chủ</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đề</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4: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Điều</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em</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GB" altLang="zh-CN"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GB" altLang="zh-CN" sz="3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biết</a:t>
            </a:r>
            <a:endParaRPr lang="zh-CN" alt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4000"/>
                            </p:stCondLst>
                            <p:childTnLst>
                              <p:par>
                                <p:cTn id="37" presetID="8" presetClass="emph" presetSubtype="0" fill="hold" nodeType="afterEffect">
                                  <p:stCondLst>
                                    <p:cond delay="0"/>
                                  </p:stCondLst>
                                  <p:childTnLst>
                                    <p:animRot by="21600000">
                                      <p:cBhvr>
                                        <p:cTn id="38" dur="10000" fill="hold"/>
                                        <p:tgtEl>
                                          <p:spTgt spid="23"/>
                                        </p:tgtEl>
                                        <p:attrNameLst>
                                          <p:attrName>r</p:attrName>
                                        </p:attrNameLst>
                                      </p:cBhvr>
                                    </p:animRot>
                                  </p:childTnLst>
                                </p:cTn>
                              </p:par>
                              <p:par>
                                <p:cTn id="39" presetID="22" presetClass="entr" presetSubtype="8" fill="hold" nodeType="withEffect">
                                  <p:stCondLst>
                                    <p:cond delay="50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par>
                                <p:cTn id="42" presetID="22" presetClass="entr" presetSubtype="2" fill="hold" nodeType="withEffect">
                                  <p:stCondLst>
                                    <p:cond delay="500"/>
                                  </p:stCondLst>
                                  <p:childTnLst>
                                    <p:set>
                                      <p:cBhvr>
                                        <p:cTn id="43" dur="1" fill="hold">
                                          <p:stCondLst>
                                            <p:cond delay="0"/>
                                          </p:stCondLst>
                                        </p:cTn>
                                        <p:tgtEl>
                                          <p:spTgt spid="86"/>
                                        </p:tgtEl>
                                        <p:attrNameLst>
                                          <p:attrName>style.visibility</p:attrName>
                                        </p:attrNameLst>
                                      </p:cBhvr>
                                      <p:to>
                                        <p:strVal val="visible"/>
                                      </p:to>
                                    </p:set>
                                    <p:animEffect transition="in" filter="wipe(right)">
                                      <p:cBhvr>
                                        <p:cTn id="44" dur="500"/>
                                        <p:tgtEl>
                                          <p:spTgt spid="86"/>
                                        </p:tgtEl>
                                      </p:cBhvr>
                                    </p:animEffect>
                                  </p:childTnLst>
                                </p:cTn>
                              </p:par>
                              <p:par>
                                <p:cTn id="45" presetID="42" presetClass="entr" presetSubtype="0" fill="hold" nodeType="withEffect">
                                  <p:stCondLst>
                                    <p:cond delay="100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0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53" presetClass="entr" presetSubtype="528" fill="hold" nodeType="withEffect">
                                  <p:stCondLst>
                                    <p:cond delay="2000"/>
                                  </p:stCondLst>
                                  <p:childTnLst>
                                    <p:set>
                                      <p:cBhvr>
                                        <p:cTn id="56" dur="1" fill="hold">
                                          <p:stCondLst>
                                            <p:cond delay="0"/>
                                          </p:stCondLst>
                                        </p:cTn>
                                        <p:tgtEl>
                                          <p:spTgt spid="2"/>
                                        </p:tgtEl>
                                        <p:attrNameLst>
                                          <p:attrName>style.visibility</p:attrName>
                                        </p:attrNameLst>
                                      </p:cBhvr>
                                      <p:to>
                                        <p:strVal val="visible"/>
                                      </p:to>
                                    </p:set>
                                    <p:anim calcmode="lin" valueType="num">
                                      <p:cBhvr>
                                        <p:cTn id="57" dur="1250" fill="hold"/>
                                        <p:tgtEl>
                                          <p:spTgt spid="2"/>
                                        </p:tgtEl>
                                        <p:attrNameLst>
                                          <p:attrName>ppt_w</p:attrName>
                                        </p:attrNameLst>
                                      </p:cBhvr>
                                      <p:tavLst>
                                        <p:tav tm="0">
                                          <p:val>
                                            <p:fltVal val="0"/>
                                          </p:val>
                                        </p:tav>
                                        <p:tav tm="100000">
                                          <p:val>
                                            <p:strVal val="#ppt_w"/>
                                          </p:val>
                                        </p:tav>
                                      </p:tavLst>
                                    </p:anim>
                                    <p:anim calcmode="lin" valueType="num">
                                      <p:cBhvr>
                                        <p:cTn id="58" dur="1250" fill="hold"/>
                                        <p:tgtEl>
                                          <p:spTgt spid="2"/>
                                        </p:tgtEl>
                                        <p:attrNameLst>
                                          <p:attrName>ppt_h</p:attrName>
                                        </p:attrNameLst>
                                      </p:cBhvr>
                                      <p:tavLst>
                                        <p:tav tm="0">
                                          <p:val>
                                            <p:fltVal val="0"/>
                                          </p:val>
                                        </p:tav>
                                        <p:tav tm="100000">
                                          <p:val>
                                            <p:strVal val="#ppt_h"/>
                                          </p:val>
                                        </p:tav>
                                      </p:tavLst>
                                    </p:anim>
                                    <p:animEffect transition="in" filter="fade">
                                      <p:cBhvr>
                                        <p:cTn id="59" dur="1250"/>
                                        <p:tgtEl>
                                          <p:spTgt spid="2"/>
                                        </p:tgtEl>
                                      </p:cBhvr>
                                    </p:animEffect>
                                    <p:anim calcmode="lin" valueType="num">
                                      <p:cBhvr>
                                        <p:cTn id="60" dur="1250" fill="hold"/>
                                        <p:tgtEl>
                                          <p:spTgt spid="2"/>
                                        </p:tgtEl>
                                        <p:attrNameLst>
                                          <p:attrName>ppt_x</p:attrName>
                                        </p:attrNameLst>
                                      </p:cBhvr>
                                      <p:tavLst>
                                        <p:tav tm="0">
                                          <p:val>
                                            <p:fltVal val="0.5"/>
                                          </p:val>
                                        </p:tav>
                                        <p:tav tm="100000">
                                          <p:val>
                                            <p:strVal val="#ppt_x"/>
                                          </p:val>
                                        </p:tav>
                                      </p:tavLst>
                                    </p:anim>
                                    <p:anim calcmode="lin" valueType="num">
                                      <p:cBhvr>
                                        <p:cTn id="61" dur="1250" fill="hold"/>
                                        <p:tgtEl>
                                          <p:spTgt spid="2"/>
                                        </p:tgtEl>
                                        <p:attrNameLst>
                                          <p:attrName>ppt_y</p:attrName>
                                        </p:attrNameLst>
                                      </p:cBhvr>
                                      <p:tavLst>
                                        <p:tav tm="0">
                                          <p:val>
                                            <p:fltVal val="0.5"/>
                                          </p:val>
                                        </p:tav>
                                        <p:tav tm="100000">
                                          <p:val>
                                            <p:strVal val="#ppt_y"/>
                                          </p:val>
                                        </p:tav>
                                      </p:tavLst>
                                    </p:anim>
                                  </p:childTnLst>
                                </p:cTn>
                              </p:par>
                              <p:par>
                                <p:cTn id="62" presetID="53" presetClass="entr" presetSubtype="16" fill="hold" nodeType="withEffect">
                                  <p:stCondLst>
                                    <p:cond delay="3000"/>
                                  </p:stCondLst>
                                  <p:childTnLst>
                                    <p:set>
                                      <p:cBhvr>
                                        <p:cTn id="63" dur="1" fill="hold">
                                          <p:stCondLst>
                                            <p:cond delay="0"/>
                                          </p:stCondLst>
                                        </p:cTn>
                                        <p:tgtEl>
                                          <p:spTgt spid="99"/>
                                        </p:tgtEl>
                                        <p:attrNameLst>
                                          <p:attrName>style.visibility</p:attrName>
                                        </p:attrNameLst>
                                      </p:cBhvr>
                                      <p:to>
                                        <p:strVal val="visible"/>
                                      </p:to>
                                    </p:set>
                                    <p:anim calcmode="lin" valueType="num">
                                      <p:cBhvr>
                                        <p:cTn id="64" dur="1000" fill="hold"/>
                                        <p:tgtEl>
                                          <p:spTgt spid="99"/>
                                        </p:tgtEl>
                                        <p:attrNameLst>
                                          <p:attrName>ppt_w</p:attrName>
                                        </p:attrNameLst>
                                      </p:cBhvr>
                                      <p:tavLst>
                                        <p:tav tm="0">
                                          <p:val>
                                            <p:fltVal val="0"/>
                                          </p:val>
                                        </p:tav>
                                        <p:tav tm="100000">
                                          <p:val>
                                            <p:strVal val="#ppt_w"/>
                                          </p:val>
                                        </p:tav>
                                      </p:tavLst>
                                    </p:anim>
                                    <p:anim calcmode="lin" valueType="num">
                                      <p:cBhvr>
                                        <p:cTn id="65" dur="1000" fill="hold"/>
                                        <p:tgtEl>
                                          <p:spTgt spid="99"/>
                                        </p:tgtEl>
                                        <p:attrNameLst>
                                          <p:attrName>ppt_h</p:attrName>
                                        </p:attrNameLst>
                                      </p:cBhvr>
                                      <p:tavLst>
                                        <p:tav tm="0">
                                          <p:val>
                                            <p:fltVal val="0"/>
                                          </p:val>
                                        </p:tav>
                                        <p:tav tm="100000">
                                          <p:val>
                                            <p:strVal val="#ppt_h"/>
                                          </p:val>
                                        </p:tav>
                                      </p:tavLst>
                                    </p:anim>
                                    <p:animEffect transition="in" filter="fade">
                                      <p:cBhvr>
                                        <p:cTn id="66" dur="1000"/>
                                        <p:tgtEl>
                                          <p:spTgt spid="99"/>
                                        </p:tgtEl>
                                      </p:cBhvr>
                                    </p:animEffect>
                                  </p:childTnLst>
                                </p:cTn>
                              </p:par>
                              <p:par>
                                <p:cTn id="67" presetID="53" presetClass="entr" presetSubtype="16" fill="hold" nodeType="withEffect">
                                  <p:stCondLst>
                                    <p:cond delay="3000"/>
                                  </p:stCondLst>
                                  <p:childTnLst>
                                    <p:set>
                                      <p:cBhvr>
                                        <p:cTn id="68" dur="1" fill="hold">
                                          <p:stCondLst>
                                            <p:cond delay="0"/>
                                          </p:stCondLst>
                                        </p:cTn>
                                        <p:tgtEl>
                                          <p:spTgt spid="100"/>
                                        </p:tgtEl>
                                        <p:attrNameLst>
                                          <p:attrName>style.visibility</p:attrName>
                                        </p:attrNameLst>
                                      </p:cBhvr>
                                      <p:to>
                                        <p:strVal val="visible"/>
                                      </p:to>
                                    </p:set>
                                    <p:anim calcmode="lin" valueType="num">
                                      <p:cBhvr>
                                        <p:cTn id="69" dur="1000" fill="hold"/>
                                        <p:tgtEl>
                                          <p:spTgt spid="100"/>
                                        </p:tgtEl>
                                        <p:attrNameLst>
                                          <p:attrName>ppt_w</p:attrName>
                                        </p:attrNameLst>
                                      </p:cBhvr>
                                      <p:tavLst>
                                        <p:tav tm="0">
                                          <p:val>
                                            <p:fltVal val="0"/>
                                          </p:val>
                                        </p:tav>
                                        <p:tav tm="100000">
                                          <p:val>
                                            <p:strVal val="#ppt_w"/>
                                          </p:val>
                                        </p:tav>
                                      </p:tavLst>
                                    </p:anim>
                                    <p:anim calcmode="lin" valueType="num">
                                      <p:cBhvr>
                                        <p:cTn id="70" dur="1000" fill="hold"/>
                                        <p:tgtEl>
                                          <p:spTgt spid="100"/>
                                        </p:tgtEl>
                                        <p:attrNameLst>
                                          <p:attrName>ppt_h</p:attrName>
                                        </p:attrNameLst>
                                      </p:cBhvr>
                                      <p:tavLst>
                                        <p:tav tm="0">
                                          <p:val>
                                            <p:fltVal val="0"/>
                                          </p:val>
                                        </p:tav>
                                        <p:tav tm="100000">
                                          <p:val>
                                            <p:strVal val="#ppt_h"/>
                                          </p:val>
                                        </p:tav>
                                      </p:tavLst>
                                    </p:anim>
                                    <p:animEffect transition="in" filter="fade">
                                      <p:cBhvr>
                                        <p:cTn id="71" dur="1000"/>
                                        <p:tgtEl>
                                          <p:spTgt spid="100"/>
                                        </p:tgtEl>
                                      </p:cBhvr>
                                    </p:animEffect>
                                  </p:childTnLst>
                                </p:cTn>
                              </p:par>
                              <p:par>
                                <p:cTn id="72" presetID="14" presetClass="entr" presetSubtype="5" fill="hold" nodeType="withEffect">
                                  <p:stCondLst>
                                    <p:cond delay="3000"/>
                                  </p:stCondLst>
                                  <p:childTnLst>
                                    <p:set>
                                      <p:cBhvr>
                                        <p:cTn id="73" dur="1" fill="hold">
                                          <p:stCondLst>
                                            <p:cond delay="0"/>
                                          </p:stCondLst>
                                        </p:cTn>
                                        <p:tgtEl>
                                          <p:spTgt spid="99"/>
                                        </p:tgtEl>
                                        <p:attrNameLst>
                                          <p:attrName>style.visibility</p:attrName>
                                        </p:attrNameLst>
                                      </p:cBhvr>
                                      <p:to>
                                        <p:strVal val="visible"/>
                                      </p:to>
                                    </p:set>
                                    <p:animEffect transition="in" filter="randombar(vertical)">
                                      <p:cBhvr>
                                        <p:cTn id="74" dur="1500"/>
                                        <p:tgtEl>
                                          <p:spTgt spid="99"/>
                                        </p:tgtEl>
                                      </p:cBhvr>
                                    </p:animEffect>
                                  </p:childTnLst>
                                </p:cTn>
                              </p:par>
                              <p:par>
                                <p:cTn id="75" presetID="14" presetClass="entr" presetSubtype="5" fill="hold" nodeType="withEffect">
                                  <p:stCondLst>
                                    <p:cond delay="3000"/>
                                  </p:stCondLst>
                                  <p:childTnLst>
                                    <p:set>
                                      <p:cBhvr>
                                        <p:cTn id="76" dur="1" fill="hold">
                                          <p:stCondLst>
                                            <p:cond delay="0"/>
                                          </p:stCondLst>
                                        </p:cTn>
                                        <p:tgtEl>
                                          <p:spTgt spid="100"/>
                                        </p:tgtEl>
                                        <p:attrNameLst>
                                          <p:attrName>style.visibility</p:attrName>
                                        </p:attrNameLst>
                                      </p:cBhvr>
                                      <p:to>
                                        <p:strVal val="visible"/>
                                      </p:to>
                                    </p:set>
                                    <p:animEffect transition="in" filter="randombar(vertical)">
                                      <p:cBhvr>
                                        <p:cTn id="77" dur="1500"/>
                                        <p:tgtEl>
                                          <p:spTgt spid="100"/>
                                        </p:tgtEl>
                                      </p:cBhvr>
                                    </p:animEffect>
                                  </p:childTnLst>
                                </p:cTn>
                              </p:par>
                              <p:par>
                                <p:cTn id="78" presetID="37" presetClass="entr" presetSubtype="0" fill="hold" nodeType="withEffect">
                                  <p:stCondLst>
                                    <p:cond delay="3000"/>
                                  </p:stCondLst>
                                  <p:childTnLst>
                                    <p:set>
                                      <p:cBhvr>
                                        <p:cTn id="79" dur="1" fill="hold">
                                          <p:stCondLst>
                                            <p:cond delay="0"/>
                                          </p:stCondLst>
                                        </p:cTn>
                                        <p:tgtEl>
                                          <p:spTgt spid="99"/>
                                        </p:tgtEl>
                                        <p:attrNameLst>
                                          <p:attrName>style.visibility</p:attrName>
                                        </p:attrNameLst>
                                      </p:cBhvr>
                                      <p:to>
                                        <p:strVal val="visible"/>
                                      </p:to>
                                    </p:set>
                                    <p:animEffect transition="in" filter="fade">
                                      <p:cBhvr>
                                        <p:cTn id="80" dur="750"/>
                                        <p:tgtEl>
                                          <p:spTgt spid="99"/>
                                        </p:tgtEl>
                                      </p:cBhvr>
                                    </p:animEffect>
                                    <p:anim calcmode="lin" valueType="num">
                                      <p:cBhvr>
                                        <p:cTn id="81" dur="750" fill="hold"/>
                                        <p:tgtEl>
                                          <p:spTgt spid="99"/>
                                        </p:tgtEl>
                                        <p:attrNameLst>
                                          <p:attrName>ppt_x</p:attrName>
                                        </p:attrNameLst>
                                      </p:cBhvr>
                                      <p:tavLst>
                                        <p:tav tm="0">
                                          <p:val>
                                            <p:strVal val="#ppt_x"/>
                                          </p:val>
                                        </p:tav>
                                        <p:tav tm="100000">
                                          <p:val>
                                            <p:strVal val="#ppt_x"/>
                                          </p:val>
                                        </p:tav>
                                      </p:tavLst>
                                    </p:anim>
                                    <p:anim calcmode="lin" valueType="num">
                                      <p:cBhvr>
                                        <p:cTn id="82" dur="675" decel="100000" fill="hold"/>
                                        <p:tgtEl>
                                          <p:spTgt spid="99"/>
                                        </p:tgtEl>
                                        <p:attrNameLst>
                                          <p:attrName>ppt_y</p:attrName>
                                        </p:attrNameLst>
                                      </p:cBhvr>
                                      <p:tavLst>
                                        <p:tav tm="0">
                                          <p:val>
                                            <p:strVal val="#ppt_y+1"/>
                                          </p:val>
                                        </p:tav>
                                        <p:tav tm="100000">
                                          <p:val>
                                            <p:strVal val="#ppt_y-.03"/>
                                          </p:val>
                                        </p:tav>
                                      </p:tavLst>
                                    </p:anim>
                                    <p:anim calcmode="lin" valueType="num">
                                      <p:cBhvr>
                                        <p:cTn id="83"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4" presetID="37" presetClass="entr" presetSubtype="0" fill="hold" nodeType="withEffect">
                                  <p:stCondLst>
                                    <p:cond delay="3000"/>
                                  </p:stCondLst>
                                  <p:childTnLst>
                                    <p:set>
                                      <p:cBhvr>
                                        <p:cTn id="85" dur="1" fill="hold">
                                          <p:stCondLst>
                                            <p:cond delay="0"/>
                                          </p:stCondLst>
                                        </p:cTn>
                                        <p:tgtEl>
                                          <p:spTgt spid="100"/>
                                        </p:tgtEl>
                                        <p:attrNameLst>
                                          <p:attrName>style.visibility</p:attrName>
                                        </p:attrNameLst>
                                      </p:cBhvr>
                                      <p:to>
                                        <p:strVal val="visible"/>
                                      </p:to>
                                    </p:set>
                                    <p:animEffect transition="in" filter="fade">
                                      <p:cBhvr>
                                        <p:cTn id="86" dur="750"/>
                                        <p:tgtEl>
                                          <p:spTgt spid="100"/>
                                        </p:tgtEl>
                                      </p:cBhvr>
                                    </p:animEffect>
                                    <p:anim calcmode="lin" valueType="num">
                                      <p:cBhvr>
                                        <p:cTn id="87" dur="750" fill="hold"/>
                                        <p:tgtEl>
                                          <p:spTgt spid="100"/>
                                        </p:tgtEl>
                                        <p:attrNameLst>
                                          <p:attrName>ppt_x</p:attrName>
                                        </p:attrNameLst>
                                      </p:cBhvr>
                                      <p:tavLst>
                                        <p:tav tm="0">
                                          <p:val>
                                            <p:strVal val="#ppt_x"/>
                                          </p:val>
                                        </p:tav>
                                        <p:tav tm="100000">
                                          <p:val>
                                            <p:strVal val="#ppt_x"/>
                                          </p:val>
                                        </p:tav>
                                      </p:tavLst>
                                    </p:anim>
                                    <p:anim calcmode="lin" valueType="num">
                                      <p:cBhvr>
                                        <p:cTn id="88" dur="675" decel="100000" fill="hold"/>
                                        <p:tgtEl>
                                          <p:spTgt spid="100"/>
                                        </p:tgtEl>
                                        <p:attrNameLst>
                                          <p:attrName>ppt_y</p:attrName>
                                        </p:attrNameLst>
                                      </p:cBhvr>
                                      <p:tavLst>
                                        <p:tav tm="0">
                                          <p:val>
                                            <p:strVal val="#ppt_y+1"/>
                                          </p:val>
                                        </p:tav>
                                        <p:tav tm="100000">
                                          <p:val>
                                            <p:strVal val="#ppt_y-.03"/>
                                          </p:val>
                                        </p:tav>
                                      </p:tavLst>
                                    </p:anim>
                                    <p:anim calcmode="lin" valueType="num">
                                      <p:cBhvr>
                                        <p:cTn id="89"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05100" y="351712"/>
            <a:ext cx="4419600" cy="584666"/>
          </a:xfrm>
          <a:prstGeom prst="rect">
            <a:avLst/>
          </a:prstGeom>
          <a:solidFill>
            <a:srgbClr val="B9EDFF"/>
          </a:solid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Luyện</a:t>
            </a:r>
            <a:r>
              <a:rPr kumimoji="0" lang="en-US" sz="3200" b="1"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1"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đọc</a:t>
            </a:r>
            <a:r>
              <a:rPr kumimoji="0" lang="en-US" sz="3200" b="1"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1"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câu</a:t>
            </a:r>
            <a:r>
              <a:rPr kumimoji="0" lang="en-US" sz="3200" b="1"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a:t>
            </a:r>
          </a:p>
        </p:txBody>
      </p:sp>
      <p:sp>
        <p:nvSpPr>
          <p:cNvPr id="4" name="TextBox 3"/>
          <p:cNvSpPr txBox="1"/>
          <p:nvPr/>
        </p:nvSpPr>
        <p:spPr>
          <a:xfrm>
            <a:off x="431739" y="1733551"/>
            <a:ext cx="8407461" cy="1077109"/>
          </a:xfrm>
          <a:prstGeom prst="rect">
            <a:avLst/>
          </a:prstGeom>
          <a:noFill/>
        </p:spPr>
        <p:txBody>
          <a:bodyPr wrap="square" lIns="91330" tIns="45666" rIns="91330" bIns="45666" rtlCol="0">
            <a:spAutoFit/>
          </a:bodyPr>
          <a:lstStyle/>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Sáng chủ nhật, bố cho Nam và em đi công viên.</a:t>
            </a:r>
            <a:endParaRPr kumimoji="0" lang="en-US" sz="32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endParaRPr>
          </a:p>
        </p:txBody>
      </p:sp>
      <p:cxnSp>
        <p:nvCxnSpPr>
          <p:cNvPr id="5" name="Straight Connector 4"/>
          <p:cNvCxnSpPr/>
          <p:nvPr/>
        </p:nvCxnSpPr>
        <p:spPr>
          <a:xfrm flipH="1">
            <a:off x="3429000" y="179761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3"/>
            <a:ext cx="8382000" cy="1077109"/>
          </a:xfrm>
          <a:prstGeom prst="rect">
            <a:avLst/>
          </a:prstGeom>
          <a:noFill/>
        </p:spPr>
        <p:txBody>
          <a:bodyPr wrap="square" lIns="91330" tIns="45666" rIns="91330" bIns="45666" rtlCol="0">
            <a:spAutoFit/>
          </a:bodyPr>
          <a:lstStyle/>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Nam cứ mải mê xem hết chỗ này đến chỗ khác.</a:t>
            </a:r>
            <a:endParaRPr kumimoji="0" lang="en-US" sz="32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4635469" y="317224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086600" y="318649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600200" y="3678946"/>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1447800" y="2330208"/>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7302500" y="179761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1+#ppt_w/2"/>
                                          </p:val>
                                        </p:tav>
                                        <p:tav tm="100000">
                                          <p:val>
                                            <p:strVal val="#ppt_x"/>
                                          </p:val>
                                        </p:tav>
                                      </p:tavLst>
                                    </p:anim>
                                    <p:anim calcmode="lin" valueType="num">
                                      <p:cBhvr additive="base">
                                        <p:cTn id="2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69414" y="516876"/>
            <a:ext cx="8680242" cy="4154862"/>
          </a:xfrm>
          <a:prstGeom prst="rect">
            <a:avLst/>
          </a:prstGeom>
          <a:noFill/>
        </p:spPr>
        <p:txBody>
          <a:bodyPr wrap="square" lIns="91317" tIns="45660" rIns="91317" bIns="45660" rtlCol="0">
            <a:spAutoFit/>
          </a:bodyPr>
          <a:lstStyle/>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Sáng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chủ</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nhật</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cho</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Nam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và</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em</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công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viên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Công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viên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đông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như</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hội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Khi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vào</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cổng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dặn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Các</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con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cẩn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thận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kẻo</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bị</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lạc</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Nếu</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không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may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bị</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lạc</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các</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con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nhớ</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ra</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cổng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này</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Nhìn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kìa</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trên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cổng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có</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lá</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cờ</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rất</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to”.</a:t>
            </a:r>
          </a:p>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Công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viên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đẹp</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quá</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Nam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cứ</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mải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mê</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xem</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hết</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chỗ</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này</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đến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chỗ</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khác</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Lúc</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ngoảnh</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lại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thì</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không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thấy</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và</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em</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đâu</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Nam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vừa</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chạy</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tìm</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vừa</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gọi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ơi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ơi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Hoảng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hốt</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Nam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suýt</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khóc</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Chợt</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Nam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nhìn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thấy</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tấm</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biển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Lối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ra</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cổng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Nhớ</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lời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dặn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Nam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theo</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hướng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tấm</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biển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chỉ</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đường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lá</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cờ</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kia</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rồi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Nam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mừng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rỡ</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khi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thấy</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và</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em</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đang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chờ</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ở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đó</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a:t>
            </a:r>
          </a:p>
          <a:p>
            <a:pPr marL="0" marR="0" lvl="0" indent="0" algn="r" defTabSz="91318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a:t>
            </a:r>
            <a:r>
              <a:rPr kumimoji="0" lang="en-US" sz="2400" b="0" i="1"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Theo</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Phạm</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Thị</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Thúy</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Tuấn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Hiển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a:t>
            </a:r>
          </a:p>
        </p:txBody>
      </p:sp>
      <p:sp>
        <p:nvSpPr>
          <p:cNvPr id="12" name="TextBox 11"/>
          <p:cNvSpPr txBox="1"/>
          <p:nvPr/>
        </p:nvSpPr>
        <p:spPr>
          <a:xfrm>
            <a:off x="0" y="4669062"/>
            <a:ext cx="6096000" cy="461556"/>
          </a:xfrm>
          <a:prstGeom prst="rect">
            <a:avLst/>
          </a:prstGeom>
          <a:solidFill>
            <a:srgbClr val="B9EDFF"/>
          </a:solid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Nên chia các đoạn trong bài như thế nào?</a:t>
            </a:r>
          </a:p>
        </p:txBody>
      </p:sp>
      <p:sp>
        <p:nvSpPr>
          <p:cNvPr id="8" name="TextBox 7"/>
          <p:cNvSpPr txBox="1"/>
          <p:nvPr/>
        </p:nvSpPr>
        <p:spPr>
          <a:xfrm>
            <a:off x="105889" y="4675720"/>
            <a:ext cx="5829927" cy="461556"/>
          </a:xfrm>
          <a:prstGeom prst="rect">
            <a:avLst/>
          </a:prstGeom>
          <a:solidFill>
            <a:srgbClr val="B9EDFF"/>
          </a:solid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Đọc nối tiếp đoạn</a:t>
            </a:r>
          </a:p>
        </p:txBody>
      </p:sp>
      <p:pic>
        <p:nvPicPr>
          <p:cNvPr id="1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28" y="516876"/>
            <a:ext cx="527050" cy="1369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889" y="1657350"/>
            <a:ext cx="5270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5224624" y="1657350"/>
            <a:ext cx="98712" cy="435617"/>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7826088" y="3847936"/>
            <a:ext cx="98712" cy="435617"/>
            <a:chOff x="2590800" y="2272159"/>
            <a:chExt cx="98712" cy="435617"/>
          </a:xfrm>
        </p:grpSpPr>
        <p:cxnSp>
          <p:nvCxnSpPr>
            <p:cNvPr id="19" name="Straight Connector 1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63004" y="1119606"/>
            <a:ext cx="381000" cy="461544"/>
          </a:xfrm>
          <a:prstGeom prst="rect">
            <a:avLst/>
          </a:prstGeom>
          <a:noFill/>
        </p:spPr>
        <p:txBody>
          <a:bodyPr wrap="square" lIns="91317" tIns="45660" rIns="91317" bIns="45660"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1</a:t>
            </a:r>
          </a:p>
        </p:txBody>
      </p:sp>
      <p:sp>
        <p:nvSpPr>
          <p:cNvPr id="26" name="TextBox 25"/>
          <p:cNvSpPr txBox="1"/>
          <p:nvPr/>
        </p:nvSpPr>
        <p:spPr>
          <a:xfrm>
            <a:off x="-43047" y="2948406"/>
            <a:ext cx="381000" cy="461544"/>
          </a:xfrm>
          <a:prstGeom prst="rect">
            <a:avLst/>
          </a:prstGeom>
          <a:noFill/>
        </p:spPr>
        <p:txBody>
          <a:bodyPr wrap="square" lIns="91317" tIns="45660" rIns="91317" bIns="45660"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2</a:t>
            </a:r>
          </a:p>
        </p:txBody>
      </p:sp>
      <p:sp>
        <p:nvSpPr>
          <p:cNvPr id="28" name="TextBox 27"/>
          <p:cNvSpPr txBox="1"/>
          <p:nvPr/>
        </p:nvSpPr>
        <p:spPr>
          <a:xfrm>
            <a:off x="1490273" y="19050"/>
            <a:ext cx="5947064" cy="523099"/>
          </a:xfrm>
          <a:prstGeom prst="rect">
            <a:avLst/>
          </a:prstGeom>
          <a:noFill/>
        </p:spPr>
        <p:txBody>
          <a:bodyPr wrap="square" lIns="91317" tIns="45660" rIns="91317" bIns="45660"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Nếu không may bị lạc</a:t>
            </a: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4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2000" fill="hold"/>
                                        <p:tgtEl>
                                          <p:spTgt spid="8"/>
                                        </p:tgtEl>
                                        <p:attrNameLst>
                                          <p:attrName>ppt_x</p:attrName>
                                        </p:attrNameLst>
                                      </p:cBhvr>
                                      <p:tavLst>
                                        <p:tav tm="0">
                                          <p:val>
                                            <p:strVal val="1+#ppt_w/2"/>
                                          </p:val>
                                        </p:tav>
                                        <p:tav tm="100000">
                                          <p:val>
                                            <p:strVal val="#ppt_x"/>
                                          </p:val>
                                        </p:tav>
                                      </p:tavLst>
                                    </p:anim>
                                    <p:anim calcmode="lin" valueType="num">
                                      <p:cBhvr additive="base">
                                        <p:cTn id="44"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050"/>
            <a:ext cx="8229600" cy="857250"/>
          </a:xfrm>
        </p:spPr>
        <p:txBody>
          <a:bodyPr>
            <a:normAutofit/>
          </a:bodyPr>
          <a:lstStyle/>
          <a:p>
            <a:r>
              <a:rPr lang="en-US" sz="4000">
                <a:latin typeface="Arial" pitchFamily="34" charset="0"/>
                <a:cs typeface="Arial" pitchFamily="34" charset="0"/>
              </a:rPr>
              <a:t>Giải nghĩa từ khó:</a:t>
            </a:r>
          </a:p>
        </p:txBody>
      </p:sp>
      <p:sp>
        <p:nvSpPr>
          <p:cNvPr id="3" name="Title 1"/>
          <p:cNvSpPr txBox="1">
            <a:spLocks/>
          </p:cNvSpPr>
          <p:nvPr/>
        </p:nvSpPr>
        <p:spPr>
          <a:xfrm>
            <a:off x="228600" y="438150"/>
            <a:ext cx="9144000" cy="12382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marL="0" marR="0" lvl="0" indent="0" algn="just" defTabSz="91318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itchFamily="34" charset="0"/>
                <a:ea typeface="+mj-ea"/>
                <a:cs typeface="Arial" pitchFamily="34" charset="0"/>
              </a:rPr>
              <a:t>Đông như hội</a:t>
            </a:r>
            <a:r>
              <a:rPr kumimoji="0" lang="en-US" sz="3600" b="1" i="0" u="none" strike="noStrike" kern="1200" cap="none" spc="0" normalizeH="0" baseline="0" noProof="0">
                <a:ln>
                  <a:noFill/>
                </a:ln>
                <a:solidFill>
                  <a:prstClr val="black"/>
                </a:solidFill>
                <a:effectLst/>
                <a:uLnTx/>
                <a:uFillTx/>
                <a:latin typeface="Arial" pitchFamily="34" charset="0"/>
                <a:ea typeface="+mj-ea"/>
                <a:cs typeface="Arial" pitchFamily="34" charset="0"/>
              </a:rPr>
              <a:t>:</a:t>
            </a:r>
            <a:r>
              <a:rPr kumimoji="0" lang="en-US" sz="3600" b="1" i="0" u="none" strike="noStrike" kern="1200" cap="none" spc="0" normalizeH="0" baseline="0" noProof="0">
                <a:ln>
                  <a:noFill/>
                </a:ln>
                <a:solidFill>
                  <a:srgbClr val="FF0000"/>
                </a:solidFill>
                <a:effectLst/>
                <a:uLnTx/>
                <a:uFillTx/>
                <a:latin typeface="Arial" pitchFamily="34" charset="0"/>
                <a:ea typeface="+mj-ea"/>
                <a:cs typeface="Arial" pitchFamily="34" charset="0"/>
              </a:rPr>
              <a:t> </a:t>
            </a:r>
            <a:r>
              <a:rPr kumimoji="0" lang="en-US" sz="3600" b="0" i="0" u="none" strike="noStrike" kern="1200" cap="none" spc="0" normalizeH="0" baseline="0" noProof="0">
                <a:ln>
                  <a:noFill/>
                </a:ln>
                <a:solidFill>
                  <a:prstClr val="black"/>
                </a:solidFill>
                <a:effectLst/>
                <a:uLnTx/>
                <a:uFillTx/>
                <a:latin typeface="Arial" pitchFamily="34" charset="0"/>
                <a:ea typeface="+mj-ea"/>
                <a:cs typeface="Arial" pitchFamily="34" charset="0"/>
              </a:rPr>
              <a:t>rất nhiều người.</a:t>
            </a:r>
          </a:p>
        </p:txBody>
      </p:sp>
      <p:sp>
        <p:nvSpPr>
          <p:cNvPr id="6" name="Title 1"/>
          <p:cNvSpPr txBox="1">
            <a:spLocks/>
          </p:cNvSpPr>
          <p:nvPr/>
        </p:nvSpPr>
        <p:spPr>
          <a:xfrm>
            <a:off x="228600" y="1352550"/>
            <a:ext cx="89154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marL="0" marR="0" lvl="0" indent="0" algn="just" defTabSz="91318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itchFamily="34" charset="0"/>
                <a:ea typeface="+mj-ea"/>
                <a:cs typeface="Arial" pitchFamily="34" charset="0"/>
              </a:rPr>
              <a:t>Mải mê</a:t>
            </a:r>
            <a:r>
              <a:rPr kumimoji="0" lang="en-US" sz="3600" b="1" i="0" u="none" strike="noStrike" kern="1200" cap="none" spc="0" normalizeH="0" baseline="0" noProof="0">
                <a:ln>
                  <a:noFill/>
                </a:ln>
                <a:solidFill>
                  <a:prstClr val="black"/>
                </a:solidFill>
                <a:effectLst/>
                <a:uLnTx/>
                <a:uFillTx/>
                <a:latin typeface="Arial" pitchFamily="34" charset="0"/>
                <a:ea typeface="+mj-ea"/>
                <a:cs typeface="Arial" pitchFamily="34" charset="0"/>
              </a:rPr>
              <a:t>:</a:t>
            </a:r>
            <a:r>
              <a:rPr kumimoji="0" lang="en-US" sz="3600" b="1" i="0" u="none" strike="noStrike" kern="1200" cap="none" spc="0" normalizeH="0" baseline="0" noProof="0">
                <a:ln>
                  <a:noFill/>
                </a:ln>
                <a:solidFill>
                  <a:srgbClr val="FF0000"/>
                </a:solidFill>
                <a:effectLst/>
                <a:uLnTx/>
                <a:uFillTx/>
                <a:latin typeface="Arial" pitchFamily="34" charset="0"/>
                <a:ea typeface="+mj-ea"/>
                <a:cs typeface="Arial" pitchFamily="34" charset="0"/>
              </a:rPr>
              <a:t> </a:t>
            </a:r>
            <a:r>
              <a:rPr kumimoji="0" lang="en-US" sz="3600" b="0" i="0" u="none" strike="noStrike" kern="1200" cap="none" spc="0" normalizeH="0" baseline="0" noProof="0">
                <a:ln>
                  <a:noFill/>
                </a:ln>
                <a:solidFill>
                  <a:prstClr val="black"/>
                </a:solidFill>
                <a:effectLst/>
                <a:uLnTx/>
                <a:uFillTx/>
                <a:latin typeface="Arial" pitchFamily="34" charset="0"/>
                <a:ea typeface="+mj-ea"/>
                <a:cs typeface="Arial" pitchFamily="34" charset="0"/>
              </a:rPr>
              <a:t>ở đây có nghĩa là tập trung cao vào việc xem đến lúc không còn biết gì đến xung quanh.</a:t>
            </a:r>
          </a:p>
        </p:txBody>
      </p:sp>
      <p:sp>
        <p:nvSpPr>
          <p:cNvPr id="5" name="Title 1"/>
          <p:cNvSpPr txBox="1">
            <a:spLocks/>
          </p:cNvSpPr>
          <p:nvPr/>
        </p:nvSpPr>
        <p:spPr>
          <a:xfrm>
            <a:off x="228600" y="2800350"/>
            <a:ext cx="89154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marL="0" marR="0" lvl="0" indent="0" algn="just" defTabSz="91318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itchFamily="34" charset="0"/>
                <a:ea typeface="+mj-ea"/>
                <a:cs typeface="Arial" pitchFamily="34" charset="0"/>
              </a:rPr>
              <a:t>Ngoảnh lại</a:t>
            </a:r>
            <a:r>
              <a:rPr kumimoji="0" lang="en-US" sz="3600" b="1" i="0" u="none" strike="noStrike" kern="1200" cap="none" spc="0" normalizeH="0" baseline="0" noProof="0">
                <a:ln>
                  <a:noFill/>
                </a:ln>
                <a:solidFill>
                  <a:prstClr val="black"/>
                </a:solidFill>
                <a:effectLst/>
                <a:uLnTx/>
                <a:uFillTx/>
                <a:latin typeface="Arial" pitchFamily="34" charset="0"/>
                <a:ea typeface="+mj-ea"/>
                <a:cs typeface="Arial" pitchFamily="34" charset="0"/>
              </a:rPr>
              <a:t>: </a:t>
            </a:r>
            <a:r>
              <a:rPr kumimoji="0" lang="en-US" sz="3600" b="0" i="0" u="none" strike="noStrike" kern="1200" cap="none" spc="0" normalizeH="0" baseline="0" noProof="0">
                <a:ln>
                  <a:noFill/>
                </a:ln>
                <a:solidFill>
                  <a:prstClr val="black"/>
                </a:solidFill>
                <a:effectLst/>
                <a:uLnTx/>
                <a:uFillTx/>
                <a:latin typeface="Arial" pitchFamily="34" charset="0"/>
                <a:ea typeface="+mj-ea"/>
                <a:cs typeface="Arial" pitchFamily="34" charset="0"/>
              </a:rPr>
              <a:t>quay đầu nhìn về phía sau lưng mình.</a:t>
            </a:r>
          </a:p>
        </p:txBody>
      </p:sp>
      <p:sp>
        <p:nvSpPr>
          <p:cNvPr id="7" name="Title 1"/>
          <p:cNvSpPr txBox="1">
            <a:spLocks/>
          </p:cNvSpPr>
          <p:nvPr/>
        </p:nvSpPr>
        <p:spPr>
          <a:xfrm>
            <a:off x="215900" y="3724275"/>
            <a:ext cx="89154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marL="0" marR="0" lvl="0" indent="0" algn="just" defTabSz="91318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itchFamily="34" charset="0"/>
                <a:ea typeface="+mj-ea"/>
                <a:cs typeface="Arial" pitchFamily="34" charset="0"/>
              </a:rPr>
              <a:t>Suýt (khóc)</a:t>
            </a:r>
            <a:r>
              <a:rPr kumimoji="0" lang="en-US" sz="3600" b="1" i="0" u="none" strike="noStrike" kern="1200" cap="none" spc="0" normalizeH="0" baseline="0" noProof="0">
                <a:ln>
                  <a:noFill/>
                </a:ln>
                <a:solidFill>
                  <a:prstClr val="black"/>
                </a:solidFill>
                <a:effectLst/>
                <a:uLnTx/>
                <a:uFillTx/>
                <a:latin typeface="Arial" pitchFamily="34" charset="0"/>
                <a:ea typeface="+mj-ea"/>
                <a:cs typeface="Arial" pitchFamily="34" charset="0"/>
              </a:rPr>
              <a:t>: </a:t>
            </a:r>
            <a:r>
              <a:rPr kumimoji="0" lang="en-US" sz="3600" b="0" i="0" u="none" strike="noStrike" kern="1200" cap="none" spc="0" normalizeH="0" baseline="0" noProof="0">
                <a:ln>
                  <a:noFill/>
                </a:ln>
                <a:solidFill>
                  <a:prstClr val="black"/>
                </a:solidFill>
                <a:effectLst/>
                <a:uLnTx/>
                <a:uFillTx/>
                <a:latin typeface="Arial" pitchFamily="34" charset="0"/>
                <a:ea typeface="+mj-ea"/>
                <a:cs typeface="Arial" pitchFamily="34" charset="0"/>
              </a:rPr>
              <a:t>gần khóc.</a:t>
            </a:r>
          </a:p>
        </p:txBody>
      </p:sp>
    </p:spTree>
    <p:extLst>
      <p:ext uri="{BB962C8B-B14F-4D97-AF65-F5344CB8AC3E}">
        <p14:creationId xmlns:p14="http://schemas.microsoft.com/office/powerpoint/2010/main" val="502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0" y="4593288"/>
            <a:ext cx="1295400" cy="499842"/>
          </a:xfrm>
          <a:prstGeom prst="rect">
            <a:avLst/>
          </a:prstGeom>
        </p:spPr>
      </p:pic>
      <p:sp>
        <p:nvSpPr>
          <p:cNvPr id="4" name="TextBox 3"/>
          <p:cNvSpPr txBox="1"/>
          <p:nvPr/>
        </p:nvSpPr>
        <p:spPr>
          <a:xfrm>
            <a:off x="1295400" y="4644024"/>
            <a:ext cx="3090632" cy="483195"/>
          </a:xfrm>
          <a:prstGeom prst="rect">
            <a:avLst/>
          </a:prstGeom>
          <a:solidFill>
            <a:srgbClr val="B9EDFF"/>
          </a:solid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Thi đua</a:t>
            </a:r>
          </a:p>
        </p:txBody>
      </p:sp>
      <p:sp>
        <p:nvSpPr>
          <p:cNvPr id="6" name="TextBox 5"/>
          <p:cNvSpPr txBox="1"/>
          <p:nvPr/>
        </p:nvSpPr>
        <p:spPr>
          <a:xfrm>
            <a:off x="1490273" y="19050"/>
            <a:ext cx="5947064" cy="523099"/>
          </a:xfrm>
          <a:prstGeom prst="rect">
            <a:avLst/>
          </a:prstGeom>
          <a:noFill/>
        </p:spPr>
        <p:txBody>
          <a:bodyPr wrap="square" lIns="91317" tIns="45660" rIns="91317" bIns="45660"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Nếu không may bị lạc</a:t>
            </a:r>
          </a:p>
        </p:txBody>
      </p:sp>
      <p:sp>
        <p:nvSpPr>
          <p:cNvPr id="7" name="TextBox 6"/>
          <p:cNvSpPr txBox="1"/>
          <p:nvPr/>
        </p:nvSpPr>
        <p:spPr>
          <a:xfrm>
            <a:off x="71910" y="516876"/>
            <a:ext cx="8977746" cy="4154862"/>
          </a:xfrm>
          <a:prstGeom prst="rect">
            <a:avLst/>
          </a:prstGeom>
          <a:noFill/>
        </p:spPr>
        <p:txBody>
          <a:bodyPr wrap="square" lIns="91317" tIns="45660" rIns="91317" bIns="45660" rtlCol="0">
            <a:spAutoFit/>
          </a:bodyPr>
          <a:lstStyle/>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Sáng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chủ</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nhật</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cho</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Nam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và</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em</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công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viên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Công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viên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đông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như</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hội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Khi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vào</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cổng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dặn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Các</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con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cẩn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thận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kẻo</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bị</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lạc</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Nếu</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không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may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bị</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lạc</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các</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con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nhớ</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ra</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cổng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này</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Nhìn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kìa</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trên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cổng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có</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lá</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cờ</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rất</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to”.</a:t>
            </a:r>
          </a:p>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Công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viên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đẹp</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quá</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Nam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cứ</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mải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mê</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xem</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hết</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chỗ</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này</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đến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chỗ</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khác</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Lúc</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ngoảnh</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lại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thì</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không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thấy</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và</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em</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đâu</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Nam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vừa</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chạy</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tìm</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vừa</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gọi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ơi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ơi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Hoảng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hốt</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Nam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suýt</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khóc</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Chợt</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Nam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nhìn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thấy</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tấm</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biển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Lối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ra</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cổng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Nhớ</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lời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dặn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Nam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theo</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hướng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tấm</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biển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chỉ</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đường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lá</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cờ</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kia</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rồi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Nam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mừng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rỡ</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khi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thấy</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và</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em</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đang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chờ</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ở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đó</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a:t>
            </a:r>
          </a:p>
          <a:p>
            <a:pPr marL="0" marR="0" lvl="0" indent="0" algn="r" defTabSz="91318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a:t>
            </a:r>
            <a:r>
              <a:rPr kumimoji="0" lang="en-US" sz="2400" b="0" i="1"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Theo</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Phạm</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Thị</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Thúy</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Tuấn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Hiển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a:t>
            </a: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2658" y="4545226"/>
            <a:ext cx="6096000" cy="584666"/>
          </a:xfrm>
          <a:prstGeom prst="rect">
            <a:avLst/>
          </a:prstGeom>
          <a:solidFill>
            <a:srgbClr val="B9EDFF"/>
          </a:solid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Đọc theo nhóm</a:t>
            </a:r>
          </a:p>
        </p:txBody>
      </p:sp>
      <p:sp>
        <p:nvSpPr>
          <p:cNvPr id="10" name="TextBox 9"/>
          <p:cNvSpPr txBox="1"/>
          <p:nvPr/>
        </p:nvSpPr>
        <p:spPr>
          <a:xfrm>
            <a:off x="32658" y="4545226"/>
            <a:ext cx="6096000" cy="584666"/>
          </a:xfrm>
          <a:prstGeom prst="rect">
            <a:avLst/>
          </a:prstGeom>
          <a:solidFill>
            <a:srgbClr val="B9EDFF"/>
          </a:solid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Đọc toàn bài</a:t>
            </a:r>
          </a:p>
        </p:txBody>
      </p:sp>
      <p:sp>
        <p:nvSpPr>
          <p:cNvPr id="6" name="TextBox 5"/>
          <p:cNvSpPr txBox="1"/>
          <p:nvPr/>
        </p:nvSpPr>
        <p:spPr>
          <a:xfrm>
            <a:off x="1490273" y="19050"/>
            <a:ext cx="5947064" cy="523099"/>
          </a:xfrm>
          <a:prstGeom prst="rect">
            <a:avLst/>
          </a:prstGeom>
          <a:noFill/>
        </p:spPr>
        <p:txBody>
          <a:bodyPr wrap="square" lIns="91317" tIns="45660" rIns="91317" bIns="45660"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Nếu không may bị lạc</a:t>
            </a:r>
          </a:p>
        </p:txBody>
      </p:sp>
      <p:sp>
        <p:nvSpPr>
          <p:cNvPr id="11" name="TextBox 10"/>
          <p:cNvSpPr txBox="1"/>
          <p:nvPr/>
        </p:nvSpPr>
        <p:spPr>
          <a:xfrm>
            <a:off x="71910" y="516876"/>
            <a:ext cx="8977746" cy="4154862"/>
          </a:xfrm>
          <a:prstGeom prst="rect">
            <a:avLst/>
          </a:prstGeom>
          <a:noFill/>
        </p:spPr>
        <p:txBody>
          <a:bodyPr wrap="square" lIns="91317" tIns="45660" rIns="91317" bIns="45660" rtlCol="0">
            <a:spAutoFit/>
          </a:bodyPr>
          <a:lstStyle/>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Sáng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chủ</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nhật</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cho</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Nam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và</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em</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công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viên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Công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viên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đông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như</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hội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Khi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vào</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cổng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dặn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Các</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con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cẩn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thận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kẻo</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bị</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lạc</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Nếu</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không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may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bị</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lạc</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các</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con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nhớ</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ra</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cổng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này</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Nhìn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kìa</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trên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cổng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có</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lá</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cờ</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rất</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to”.</a:t>
            </a:r>
          </a:p>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Công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viên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đẹp</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quá</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Nam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cứ</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mải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mê</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xem</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hết</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chỗ</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này</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đến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chỗ</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khác</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Lúc</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ngoảnh</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lại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thì</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không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thấy</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và</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em</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đâu</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Nam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vừa</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chạy</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tìm</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vừa</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gọi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ơi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ơi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Hoảng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hốt</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Nam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suýt</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khóc</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Chợt</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Nam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nhìn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thấy</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tấm</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biển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Lối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ra</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cổng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Nhớ</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lời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dặn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Nam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theo</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hướng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tấm</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biển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chỉ</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đường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lá</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cờ</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kia</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rồi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Nam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mừng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rỡ</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khi</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thấy</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và</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em</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đang</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chờ</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ở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đó</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a:t>
            </a:r>
          </a:p>
          <a:p>
            <a:pPr marL="0" marR="0" lvl="0" indent="0" algn="r" defTabSz="91318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a:t>
            </a:r>
            <a:r>
              <a:rPr kumimoji="0" lang="en-US" sz="2400" b="0" i="1"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Theo</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Phạm</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Thị</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Thúy</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Tuấn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24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Hiển</a:t>
            </a:r>
            <a:r>
              <a:rPr kumimoji="0" lang="en-US" sz="24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a:t>
            </a:r>
          </a:p>
        </p:txBody>
      </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Sáng</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chủ</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nhật</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cho</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Nam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và</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em</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đi</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công</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viên</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Công</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viên</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đông</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như</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hội</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Khi</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vào</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cổng</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bố</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dặn</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Các</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con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cẩn</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thận</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kẻo</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bị</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lạc</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Nếu</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không</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may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bị</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lạc</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các</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con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nhớ</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ra</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cổng</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này</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Nhìn</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kìa</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trên</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cổng</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có</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lá</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cờ</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kumimoji="0" lang="en-US" sz="3200" b="0" i="0" u="none" strike="noStrike" kern="1200" cap="none" spc="0" normalizeH="0" baseline="0" noProof="0" dirty="0" err="1">
                <a:ln>
                  <a:noFill/>
                </a:ln>
                <a:solidFill>
                  <a:prstClr val="black"/>
                </a:solidFill>
                <a:effectLst/>
                <a:uLnTx/>
                <a:uFillTx/>
                <a:latin typeface="Arial" pitchFamily="34" charset="0"/>
                <a:ea typeface="Arial-Rounded" pitchFamily="34" charset="0"/>
                <a:cs typeface="Arial" pitchFamily="34" charset="0"/>
              </a:rPr>
              <a:t>rất</a:t>
            </a:r>
            <a:r>
              <a:rPr kumimoji="0" lang="en-US" sz="32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to”.</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Đọc đoạn 1:</a:t>
            </a:r>
          </a:p>
        </p:txBody>
      </p:sp>
      <p:sp>
        <p:nvSpPr>
          <p:cNvPr id="7" name="TextBox 6"/>
          <p:cNvSpPr txBox="1"/>
          <p:nvPr/>
        </p:nvSpPr>
        <p:spPr>
          <a:xfrm>
            <a:off x="-19051" y="4412367"/>
            <a:ext cx="9144000" cy="584666"/>
          </a:xfrm>
          <a:prstGeom prst="rect">
            <a:avLst/>
          </a:prstGeom>
          <a:solidFill>
            <a:srgbClr val="B9EDFF"/>
          </a:solid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Bố cho Nam và em đi đâu?</a:t>
            </a:r>
          </a:p>
        </p:txBody>
      </p:sp>
      <p:sp>
        <p:nvSpPr>
          <p:cNvPr id="8" name="TextBox 7"/>
          <p:cNvSpPr txBox="1"/>
          <p:nvPr/>
        </p:nvSpPr>
        <p:spPr>
          <a:xfrm>
            <a:off x="-19051" y="4412367"/>
            <a:ext cx="9144000" cy="584666"/>
          </a:xfrm>
          <a:prstGeom prst="rect">
            <a:avLst/>
          </a:prstGeom>
          <a:solidFill>
            <a:srgbClr val="B9EDFF"/>
          </a:solid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Tìm một từ để nói về đặc điểm của công viên?</a:t>
            </a:r>
          </a:p>
        </p:txBody>
      </p:sp>
      <p:sp>
        <p:nvSpPr>
          <p:cNvPr id="6" name="TextBox 5"/>
          <p:cNvSpPr txBox="1"/>
          <p:nvPr/>
        </p:nvSpPr>
        <p:spPr>
          <a:xfrm>
            <a:off x="-19051" y="4412367"/>
            <a:ext cx="9144000" cy="584666"/>
          </a:xfrm>
          <a:prstGeom prst="rect">
            <a:avLst/>
          </a:prstGeom>
          <a:solidFill>
            <a:srgbClr val="B9EDFF"/>
          </a:solid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Khi vào cổng, bố dặn hai anh em Nam thế nào?</a:t>
            </a: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fill="hold"/>
                                        <p:tgtEl>
                                          <p:spTgt spid="8"/>
                                        </p:tgtEl>
                                        <p:attrNameLst>
                                          <p:attrName>ppt_x</p:attrName>
                                        </p:attrNameLst>
                                      </p:cBhvr>
                                      <p:tavLst>
                                        <p:tav tm="0">
                                          <p:val>
                                            <p:strVal val="1+#ppt_w/2"/>
                                          </p:val>
                                        </p:tav>
                                        <p:tav tm="100000">
                                          <p:val>
                                            <p:strVal val="#ppt_x"/>
                                          </p:val>
                                        </p:tav>
                                      </p:tavLst>
                                    </p:anim>
                                    <p:anim calcmode="lin" valueType="num">
                                      <p:cBhvr additive="base">
                                        <p:cTn id="20"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2250" fill="hold"/>
                                        <p:tgtEl>
                                          <p:spTgt spid="6"/>
                                        </p:tgtEl>
                                        <p:attrNameLst>
                                          <p:attrName>ppt_x</p:attrName>
                                        </p:attrNameLst>
                                      </p:cBhvr>
                                      <p:tavLst>
                                        <p:tav tm="0">
                                          <p:val>
                                            <p:strVal val="1+#ppt_w/2"/>
                                          </p:val>
                                        </p:tav>
                                        <p:tav tm="100000">
                                          <p:val>
                                            <p:strVal val="#ppt_x"/>
                                          </p:val>
                                        </p:tav>
                                      </p:tavLst>
                                    </p:anim>
                                    <p:anim calcmode="lin" valueType="num">
                                      <p:cBhvr additive="base">
                                        <p:cTn id="26" dur="2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530259"/>
            <a:ext cx="9144000" cy="584666"/>
          </a:xfrm>
          <a:prstGeom prst="rect">
            <a:avLst/>
          </a:prstGeom>
          <a:solidFill>
            <a:srgbClr val="B9EDFF"/>
          </a:solid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Chuyện gì đã xảy ra với Nam?</a:t>
            </a:r>
          </a:p>
        </p:txBody>
      </p:sp>
      <p:sp>
        <p:nvSpPr>
          <p:cNvPr id="3" name="Rectangle 2"/>
          <p:cNvSpPr/>
          <p:nvPr/>
        </p:nvSpPr>
        <p:spPr>
          <a:xfrm>
            <a:off x="60501" y="514350"/>
            <a:ext cx="9007299" cy="4031873"/>
          </a:xfrm>
          <a:prstGeom prst="rect">
            <a:avLst/>
          </a:prstGeom>
        </p:spPr>
        <p:txBody>
          <a:bodyPr wrap="square">
            <a:spAutoFit/>
          </a:bodyPr>
          <a:lstStyle/>
          <a:p>
            <a:pPr marL="0" marR="0" lvl="0" indent="0" algn="just" defTabSz="913180" rtl="0" eaLnBrk="1" fontAlgn="auto" latinLnBrk="0" hangingPunct="1">
              <a:lnSpc>
                <a:spcPct val="100000"/>
              </a:lnSpc>
              <a:spcBef>
                <a:spcPts val="60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p:txBody>
      </p:sp>
      <p:sp>
        <p:nvSpPr>
          <p:cNvPr id="5" name="TextBox 4"/>
          <p:cNvSpPr txBox="1"/>
          <p:nvPr/>
        </p:nvSpPr>
        <p:spPr>
          <a:xfrm>
            <a:off x="0" y="4530259"/>
            <a:ext cx="9144000" cy="584666"/>
          </a:xfrm>
          <a:prstGeom prst="rect">
            <a:avLst/>
          </a:prstGeom>
          <a:solidFill>
            <a:srgbClr val="B9EDFF"/>
          </a:solid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Nhớ lời bố dặn, Nam đã làm gì?</a:t>
            </a:r>
          </a:p>
        </p:txBody>
      </p:sp>
      <p:sp>
        <p:nvSpPr>
          <p:cNvPr id="6" name="TextBox 5"/>
          <p:cNvSpPr txBox="1"/>
          <p:nvPr/>
        </p:nvSpPr>
        <p:spPr>
          <a:xfrm>
            <a:off x="2895600" y="-19050"/>
            <a:ext cx="3642531" cy="584666"/>
          </a:xfrm>
          <a:prstGeom prst="rect">
            <a:avLst/>
          </a:prstGeom>
          <a:solidFill>
            <a:srgbClr val="B9EDFF"/>
          </a:solid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Đọc đoạn 2:</a:t>
            </a:r>
          </a:p>
        </p:txBody>
      </p: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1+#ppt_w/2"/>
                                          </p:val>
                                        </p:tav>
                                        <p:tav tm="100000">
                                          <p:val>
                                            <p:strVal val="#ppt_x"/>
                                          </p:val>
                                        </p:tav>
                                      </p:tavLst>
                                    </p:anim>
                                    <p:anim calcmode="lin" valueType="num">
                                      <p:cBhvr additive="base">
                                        <p:cTn id="14"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068"/>
          <a:stretch/>
        </p:blipFill>
        <p:spPr bwMode="auto">
          <a:xfrm>
            <a:off x="5239657" y="2261064"/>
            <a:ext cx="3939507" cy="2658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133350"/>
            <a:ext cx="9144000" cy="584666"/>
          </a:xfrm>
          <a:prstGeom prst="rect">
            <a:avLst/>
          </a:prstGeom>
          <a:no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Trong câu chuyện, Nam có điều gì đáng khen?</a:t>
            </a:r>
          </a:p>
        </p:txBody>
      </p:sp>
      <p:grpSp>
        <p:nvGrpSpPr>
          <p:cNvPr id="24" name="Group 23"/>
          <p:cNvGrpSpPr/>
          <p:nvPr/>
        </p:nvGrpSpPr>
        <p:grpSpPr>
          <a:xfrm>
            <a:off x="76200" y="737066"/>
            <a:ext cx="6858000" cy="4000033"/>
            <a:chOff x="76200" y="737066"/>
            <a:chExt cx="6858000" cy="4000033"/>
          </a:xfrm>
        </p:grpSpPr>
        <p:cxnSp>
          <p:nvCxnSpPr>
            <p:cNvPr id="7" name="Straight Arrow Connector 6"/>
            <p:cNvCxnSpPr>
              <a:stCxn id="2" idx="6"/>
            </p:cNvCxnSpPr>
            <p:nvPr/>
          </p:nvCxnSpPr>
          <p:spPr>
            <a:xfrm>
              <a:off x="4279900" y="2724150"/>
              <a:ext cx="5334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505200" y="1682750"/>
              <a:ext cx="0" cy="508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505200" y="3257550"/>
              <a:ext cx="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146300" y="2724150"/>
              <a:ext cx="609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2755900" y="2190750"/>
              <a:ext cx="1524000" cy="1066800"/>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itchFamily="34" charset="0"/>
                  <a:ea typeface="+mn-ea"/>
                  <a:cs typeface="Arial" pitchFamily="34" charset="0"/>
                </a:rPr>
                <a:t>Nam</a:t>
              </a:r>
            </a:p>
          </p:txBody>
        </p:sp>
        <p:sp>
          <p:nvSpPr>
            <p:cNvPr id="15" name="Oval 14"/>
            <p:cNvSpPr/>
            <p:nvPr/>
          </p:nvSpPr>
          <p:spPr>
            <a:xfrm>
              <a:off x="2489200" y="737066"/>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6" name="Oval 15"/>
            <p:cNvSpPr/>
            <p:nvPr/>
          </p:nvSpPr>
          <p:spPr>
            <a:xfrm>
              <a:off x="4876800" y="2261065"/>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 name="Oval 16"/>
            <p:cNvSpPr/>
            <p:nvPr/>
          </p:nvSpPr>
          <p:spPr>
            <a:xfrm>
              <a:off x="76200" y="2267416"/>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8" name="Oval 17"/>
            <p:cNvSpPr/>
            <p:nvPr/>
          </p:nvSpPr>
          <p:spPr>
            <a:xfrm>
              <a:off x="2489200" y="3803650"/>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8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sp>
        <p:nvSpPr>
          <p:cNvPr id="20" name="TextBox 19"/>
          <p:cNvSpPr txBox="1"/>
          <p:nvPr/>
        </p:nvSpPr>
        <p:spPr>
          <a:xfrm>
            <a:off x="2616200" y="3997573"/>
            <a:ext cx="1930400" cy="707777"/>
          </a:xfrm>
          <a:prstGeom prst="rect">
            <a:avLst/>
          </a:prstGeom>
          <a:no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itchFamily="34" charset="0"/>
                <a:ea typeface="+mn-ea"/>
                <a:cs typeface="Arial" pitchFamily="34" charset="0"/>
              </a:rPr>
              <a:t>Không đi theo người lạ</a:t>
            </a:r>
          </a:p>
        </p:txBody>
      </p:sp>
      <p:sp>
        <p:nvSpPr>
          <p:cNvPr id="21" name="TextBox 20"/>
          <p:cNvSpPr txBox="1"/>
          <p:nvPr/>
        </p:nvSpPr>
        <p:spPr>
          <a:xfrm>
            <a:off x="5099050" y="2483340"/>
            <a:ext cx="1612900" cy="461556"/>
          </a:xfrm>
          <a:prstGeom prst="rect">
            <a:avLst/>
          </a:prstGeom>
          <a:no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itchFamily="34" charset="0"/>
                <a:ea typeface="+mn-ea"/>
                <a:cs typeface="Arial" pitchFamily="34" charset="0"/>
              </a:rPr>
              <a:t>Bình tĩnh</a:t>
            </a:r>
          </a:p>
        </p:txBody>
      </p:sp>
      <p:sp>
        <p:nvSpPr>
          <p:cNvPr id="22" name="TextBox 21"/>
          <p:cNvSpPr txBox="1"/>
          <p:nvPr/>
        </p:nvSpPr>
        <p:spPr>
          <a:xfrm>
            <a:off x="2736850" y="819580"/>
            <a:ext cx="1612900" cy="707777"/>
          </a:xfrm>
          <a:prstGeom prst="rect">
            <a:avLst/>
          </a:prstGeom>
          <a:no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itchFamily="34" charset="0"/>
                <a:ea typeface="+mn-ea"/>
                <a:cs typeface="Arial" pitchFamily="34" charset="0"/>
              </a:rPr>
              <a:t>Biết nghe lời bố dặn</a:t>
            </a:r>
          </a:p>
        </p:txBody>
      </p:sp>
      <p:sp>
        <p:nvSpPr>
          <p:cNvPr id="23" name="TextBox 22"/>
          <p:cNvSpPr txBox="1"/>
          <p:nvPr/>
        </p:nvSpPr>
        <p:spPr>
          <a:xfrm>
            <a:off x="298450" y="2483340"/>
            <a:ext cx="1612900" cy="461556"/>
          </a:xfrm>
          <a:prstGeom prst="rect">
            <a:avLst/>
          </a:prstGeom>
          <a:no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itchFamily="34" charset="0"/>
                <a:ea typeface="+mn-ea"/>
                <a:cs typeface="Arial" pitchFamily="34" charset="0"/>
              </a:rPr>
              <a:t>Chủ động</a:t>
            </a:r>
          </a:p>
        </p:txBody>
      </p:sp>
    </p:spTree>
    <p:extLst>
      <p:ext uri="{BB962C8B-B14F-4D97-AF65-F5344CB8AC3E}">
        <p14:creationId xmlns:p14="http://schemas.microsoft.com/office/powerpoint/2010/main" val="246174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09550"/>
            <a:ext cx="9144000" cy="584666"/>
          </a:xfrm>
          <a:prstGeom prst="rect">
            <a:avLst/>
          </a:prstGeom>
          <a:no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Nếu là Nam, em sẽ làm gì?</a:t>
            </a:r>
          </a:p>
        </p:txBody>
      </p:sp>
      <p:sp>
        <p:nvSpPr>
          <p:cNvPr id="4" name="TextBox 3"/>
          <p:cNvSpPr txBox="1"/>
          <p:nvPr/>
        </p:nvSpPr>
        <p:spPr>
          <a:xfrm>
            <a:off x="152400" y="1123950"/>
            <a:ext cx="8763000" cy="3539321"/>
          </a:xfrm>
          <a:prstGeom prst="rect">
            <a:avLst/>
          </a:prstGeom>
          <a:noFill/>
        </p:spPr>
        <p:txBody>
          <a:bodyPr wrap="square" lIns="91330" tIns="45666" rIns="91330" bIns="45666" rtlCol="0">
            <a:spAutoFit/>
          </a:bodyPr>
          <a:lstStyle/>
          <a:p>
            <a:pPr marL="0" marR="0" lvl="0" indent="0" algn="ctr" defTabSz="91318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Khi bị lạc, chúng ta có thể:</a:t>
            </a:r>
          </a:p>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 Tìm đến sự giúp đỡ của chú bảo vệ</a:t>
            </a:r>
          </a:p>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 Nhớ số điện thoại của người thân và xin người gọi nhờ. </a:t>
            </a:r>
          </a:p>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 Bình tĩnh, nhớ điểm hẹn và tìm đến điểm hẹn với người thân.</a:t>
            </a:r>
          </a:p>
          <a:p>
            <a:pPr marL="0" marR="0" lvl="0" indent="0" algn="just" defTabSz="91318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 Không nên đi theo người lạ…</a:t>
            </a:r>
          </a:p>
        </p:txBody>
      </p:sp>
    </p:spTree>
    <p:extLst>
      <p:ext uri="{BB962C8B-B14F-4D97-AF65-F5344CB8AC3E}">
        <p14:creationId xmlns:p14="http://schemas.microsoft.com/office/powerpoint/2010/main" val="242684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629599" y="-16431"/>
            <a:ext cx="2767846"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U</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3" name="u.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09637" y="731520"/>
            <a:ext cx="7324725" cy="4175860"/>
          </a:xfrm>
          <a:prstGeom prst="rect">
            <a:avLst/>
          </a:prstGeom>
        </p:spPr>
      </p:pic>
      <p:pic>
        <p:nvPicPr>
          <p:cNvPr id="5" name="chu U.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994484" y="0"/>
            <a:ext cx="5149516" cy="5124130"/>
          </a:xfrm>
          <a:prstGeom prst="rect">
            <a:avLst/>
          </a:prstGeom>
        </p:spPr>
      </p:pic>
    </p:spTree>
    <p:extLst>
      <p:ext uri="{BB962C8B-B14F-4D97-AF65-F5344CB8AC3E}">
        <p14:creationId xmlns:p14="http://schemas.microsoft.com/office/powerpoint/2010/main" val="5801838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xit" presetSubtype="32" fill="hold" nodeType="clickEffect">
                                  <p:stCondLst>
                                    <p:cond delay="0"/>
                                  </p:stCondLst>
                                  <p:childTnLst>
                                    <p:animEffect transition="out" filter="box(out)">
                                      <p:cBhvr>
                                        <p:cTn id="15" dur="2000"/>
                                        <p:tgtEl>
                                          <p:spTgt spid="3"/>
                                        </p:tgtEl>
                                      </p:cBhvr>
                                    </p:animEffect>
                                    <p:set>
                                      <p:cBhvr>
                                        <p:cTn id="16" dur="1" fill="hold">
                                          <p:stCondLst>
                                            <p:cond delay="1999"/>
                                          </p:stCondLst>
                                        </p:cTn>
                                        <p:tgtEl>
                                          <p:spTgt spid="3"/>
                                        </p:tgtEl>
                                        <p:attrNameLst>
                                          <p:attrName>style.visibility</p:attrName>
                                        </p:attrNameLst>
                                      </p:cBhvr>
                                      <p:to>
                                        <p:strVal val="hidden"/>
                                      </p:to>
                                    </p:set>
                                    <p:cmd type="call" cmd="stop">
                                      <p:cBhvr>
                                        <p:cTn id="17" dur="1">
                                          <p:stCondLst>
                                            <p:cond delay="1999"/>
                                          </p:stCondLst>
                                        </p:cTn>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video>
              <p:cMediaNode vol="80000">
                <p:cTn id="24" fill="hold" display="0">
                  <p:stCondLst>
                    <p:cond delay="indefinite"/>
                  </p:stCondLst>
                </p:cTn>
                <p:tgtEl>
                  <p:spTgt spid="5"/>
                </p:tgtEl>
              </p:cMediaNode>
            </p:video>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62685"/>
            <a:ext cx="27678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a:solidFill>
                  <a:srgbClr val="4CA420"/>
                </a:solidFill>
                <a:latin typeface="HP001 4 hàng" pitchFamily="34" charset="0"/>
                <a:ea typeface="Arial-Rounded" panose="020B0500000000000000" pitchFamily="34" charset="-93"/>
                <a:cs typeface="Arial-Rounded" panose="020B0500000000000000" pitchFamily="34" charset="-93"/>
                <a:sym typeface="+mn-lt"/>
              </a:rPr>
              <a:t>Ư</a:t>
            </a:r>
            <a:endParaRPr lang="zh-CN" altLang="en-US" sz="3200" b="1" dirty="0">
              <a:solidFill>
                <a:srgbClr val="4CA420"/>
              </a:solidFill>
              <a:latin typeface="HP001 4 hàng" pitchFamily="34" charset="0"/>
              <a:ea typeface="Arial-Rounded" panose="020B0500000000000000" pitchFamily="34" charset="-93"/>
              <a:cs typeface="Arial-Rounded" panose="020B0500000000000000" pitchFamily="34" charset="-93"/>
              <a:sym typeface="+mn-lt"/>
            </a:endParaRPr>
          </a:p>
        </p:txBody>
      </p:sp>
      <p:pic>
        <p:nvPicPr>
          <p:cNvPr id="2" name="ư.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4135" y="597220"/>
            <a:ext cx="8032231" cy="4475294"/>
          </a:xfrm>
          <a:prstGeom prst="rect">
            <a:avLst/>
          </a:prstGeom>
        </p:spPr>
      </p:pic>
      <p:pic>
        <p:nvPicPr>
          <p:cNvPr id="3" name="chu UW.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437246" y="491342"/>
            <a:ext cx="4389120" cy="4417542"/>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2"/>
                                        </p:tgtEl>
                                      </p:cBhvr>
                                    </p:animEffect>
                                    <p:set>
                                      <p:cBhvr>
                                        <p:cTn id="17" dur="1" fill="hold">
                                          <p:stCondLst>
                                            <p:cond delay="499"/>
                                          </p:stCondLst>
                                        </p:cTn>
                                        <p:tgtEl>
                                          <p:spTgt spid="2"/>
                                        </p:tgtEl>
                                        <p:attrNameLst>
                                          <p:attrName>style.visibility</p:attrName>
                                        </p:attrNameLst>
                                      </p:cBhvr>
                                      <p:to>
                                        <p:strVal val="hidden"/>
                                      </p:to>
                                    </p:set>
                                    <p:cmd type="call" cmd="stop">
                                      <p:cBhvr>
                                        <p:cTn id="18" dur="1">
                                          <p:stCondLst>
                                            <p:cond delay="499"/>
                                          </p:stCondLst>
                                        </p:cTn>
                                        <p:tgtEl>
                                          <p:spTgt spid="2"/>
                                        </p:tgtEl>
                                      </p:cBhvr>
                                    </p:cmd>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video>
              <p:cMediaNode vol="80000">
                <p:cTn id="25" fill="hold" display="0">
                  <p:stCondLst>
                    <p:cond delay="indefinite"/>
                  </p:stCondLst>
                </p:cTn>
                <p:tgtEl>
                  <p:spTgt spid="3"/>
                </p:tgtEl>
              </p:cMediaNode>
            </p:video>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1259945" y="526321"/>
            <a:ext cx="6420438" cy="584775"/>
          </a:xfrm>
          <a:prstGeom prst="rect">
            <a:avLst/>
          </a:prstGeom>
        </p:spPr>
        <p:txBody>
          <a:bodyPr wrap="square">
            <a:spAutoFit/>
          </a:bodyPr>
          <a:lstStyle/>
          <a:p>
            <a:pPr algn="ct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 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751887" y="1799757"/>
            <a:ext cx="5829888" cy="707886"/>
          </a:xfrm>
          <a:prstGeom prst="rect">
            <a:avLst/>
          </a:prstGeom>
        </p:spPr>
        <p:txBody>
          <a:bodyPr wrap="square">
            <a:spAutoFit/>
          </a:bodyPr>
          <a:lstStyle/>
          <a:p>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Bố</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4968581" y="1773424"/>
            <a:ext cx="3226388" cy="707886"/>
          </a:xfrm>
          <a:prstGeom prst="rect">
            <a:avLst/>
          </a:prstGeom>
        </p:spPr>
        <p:txBody>
          <a:bodyPr wrap="square">
            <a:spAutoFit/>
          </a:bodyPr>
          <a:lstStyle/>
          <a:p>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4968581" y="1797812"/>
            <a:ext cx="2819400" cy="707886"/>
          </a:xfrm>
          <a:prstGeom prst="rect">
            <a:avLst/>
          </a:prstGeom>
        </p:spPr>
        <p:txBody>
          <a:bodyPr wrap="square">
            <a:spAutoFit/>
          </a:bodyPr>
          <a:lstStyle/>
          <a:p>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công</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viên</a:t>
            </a:r>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1190626" y="1087238"/>
            <a:ext cx="6781799"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609726" y="1087237"/>
            <a:ext cx="1943099"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lạ</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1609726" y="2559914"/>
            <a:ext cx="6191251"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Uyên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3706859" y="1087236"/>
            <a:ext cx="2197280"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hoảng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hốt</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A2F459A0-6A26-4DA5-B309-4C38E867922B}"/>
              </a:ext>
            </a:extLst>
          </p:cNvPr>
          <p:cNvSpPr/>
          <p:nvPr/>
        </p:nvSpPr>
        <p:spPr>
          <a:xfrm>
            <a:off x="4275364" y="2539708"/>
            <a:ext cx="9042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DB9B755B-9E32-4739-B22C-9B8497B3881F}"/>
              </a:ext>
            </a:extLst>
          </p:cNvPr>
          <p:cNvSpPr/>
          <p:nvPr/>
        </p:nvSpPr>
        <p:spPr>
          <a:xfrm>
            <a:off x="6130743" y="1088624"/>
            <a:ext cx="1781175" cy="584775"/>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mải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mê</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6" presetClass="path" presetSubtype="0" accel="50000" decel="50000" fill="hold" grpId="1" nodeType="afterEffect">
                                  <p:stCondLst>
                                    <p:cond delay="0"/>
                                  </p:stCondLst>
                                  <p:childTnLst>
                                    <p:animMotion origin="layout" path="M 0.00833 1.23457E-7 L 0.01302 0.28765 " pathEditMode="relative" rAng="0" ptsTypes="AA">
                                      <p:cBhvr>
                                        <p:cTn id="34" dur="2000" fill="hold"/>
                                        <p:tgtEl>
                                          <p:spTgt spid="9"/>
                                        </p:tgtEl>
                                        <p:attrNameLst>
                                          <p:attrName>ppt_x</p:attrName>
                                          <p:attrName>ppt_y</p:attrName>
                                        </p:attrNameLst>
                                      </p:cBhvr>
                                      <p:rCtr x="226" y="143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457379" y="35375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DAECB3AA-DE44-4B2E-8E42-EC1E254E3EC5}"/>
              </a:ext>
            </a:extLst>
          </p:cNvPr>
          <p:cNvSpPr/>
          <p:nvPr/>
        </p:nvSpPr>
        <p:spPr>
          <a:xfrm>
            <a:off x="790576" y="1081404"/>
            <a:ext cx="7839074" cy="584775"/>
          </a:xfrm>
          <a:prstGeom prst="rect">
            <a:avLst/>
          </a:prstGeom>
        </p:spPr>
        <p:txBody>
          <a:bodyPr wrap="square">
            <a:spAutoFit/>
          </a:bodyPr>
          <a:lstStyle/>
          <a:p>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Gọi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điện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nhân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viên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bảo</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vệ</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người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lạ</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utre 490"/>
          <p:cNvPicPr/>
          <p:nvPr/>
        </p:nvPicPr>
        <p:blipFill rotWithShape="1">
          <a:blip r:embed="rId2"/>
          <a:srcRect r="51624" b="18821"/>
          <a:stretch/>
        </p:blipFill>
        <p:spPr bwMode="auto">
          <a:xfrm>
            <a:off x="2324100" y="1666179"/>
            <a:ext cx="2181225" cy="2820096"/>
          </a:xfrm>
          <a:prstGeom prst="rect">
            <a:avLst/>
          </a:prstGeom>
          <a:ln>
            <a:noFill/>
          </a:ln>
          <a:extLst>
            <a:ext uri="{53640926-AAD7-44D8-BBD7-CCE9431645EC}">
              <a14:shadowObscured xmlns:a14="http://schemas.microsoft.com/office/drawing/2010/main"/>
            </a:ext>
          </a:extLst>
        </p:spPr>
      </p:pic>
      <p:pic>
        <p:nvPicPr>
          <p:cNvPr id="8" name="Picutre 490"/>
          <p:cNvPicPr/>
          <p:nvPr/>
        </p:nvPicPr>
        <p:blipFill rotWithShape="1">
          <a:blip r:embed="rId2"/>
          <a:srcRect l="51444" t="18635"/>
          <a:stretch/>
        </p:blipFill>
        <p:spPr bwMode="auto">
          <a:xfrm>
            <a:off x="4876800" y="1676399"/>
            <a:ext cx="2238376" cy="28044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1557338"/>
            <a:ext cx="7732713"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8">
            <a:extLst>
              <a:ext uri="{FF2B5EF4-FFF2-40B4-BE49-F238E27FC236}">
                <a16:creationId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Hình chữ nhật: Góc Tròn 4">
            <a:extLst>
              <a:ext uri="{FF2B5EF4-FFF2-40B4-BE49-F238E27FC236}">
                <a16:creationId xmlns:a16="http://schemas.microsoft.com/office/drawing/2014/main" id="{4D1F74B1-A493-4F90-83D0-FFDCD4969EF8}"/>
              </a:ext>
            </a:extLst>
          </p:cNvPr>
          <p:cNvSpPr/>
          <p:nvPr/>
        </p:nvSpPr>
        <p:spPr>
          <a:xfrm>
            <a:off x="2845538" y="2207636"/>
            <a:ext cx="507262" cy="315611"/>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10" name="Hình chữ nhật: Góc Tròn 4">
            <a:extLst>
              <a:ext uri="{FF2B5EF4-FFF2-40B4-BE49-F238E27FC236}">
                <a16:creationId xmlns:a16="http://schemas.microsoft.com/office/drawing/2014/main" id="{4D1F74B1-A493-4F90-83D0-FFDCD4969EF8}"/>
              </a:ext>
            </a:extLst>
          </p:cNvPr>
          <p:cNvSpPr/>
          <p:nvPr/>
        </p:nvSpPr>
        <p:spPr>
          <a:xfrm>
            <a:off x="4760062" y="2208922"/>
            <a:ext cx="1316887" cy="328296"/>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7" name="Hình chữ nhật: Góc Tròn 4">
            <a:extLst>
              <a:ext uri="{FF2B5EF4-FFF2-40B4-BE49-F238E27FC236}">
                <a16:creationId xmlns:a16="http://schemas.microsoft.com/office/drawing/2014/main" id="{4D1F74B1-A493-4F90-83D0-FFDCD4969EF8}"/>
              </a:ext>
            </a:extLst>
          </p:cNvPr>
          <p:cNvSpPr/>
          <p:nvPr/>
        </p:nvSpPr>
        <p:spPr>
          <a:xfrm>
            <a:off x="3305174" y="2571750"/>
            <a:ext cx="657225" cy="333375"/>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6F1162E0-5263-4568-95A7-97DE0AA56844}"/>
              </a:ext>
            </a:extLst>
          </p:cNvPr>
          <p:cNvSpPr/>
          <p:nvPr/>
        </p:nvSpPr>
        <p:spPr>
          <a:xfrm>
            <a:off x="319177" y="15440"/>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Picutre 487"/>
          <p:cNvPicPr/>
          <p:nvPr/>
        </p:nvPicPr>
        <p:blipFill rotWithShape="1">
          <a:blip r:embed="rId2"/>
          <a:srcRect t="29400"/>
          <a:stretch/>
        </p:blipFill>
        <p:spPr bwMode="auto">
          <a:xfrm>
            <a:off x="1933574" y="582743"/>
            <a:ext cx="5276790" cy="3371891"/>
          </a:xfrm>
          <a:prstGeom prst="rect">
            <a:avLst/>
          </a:prstGeom>
          <a:ln>
            <a:noFill/>
          </a:ln>
          <a:extLst>
            <a:ext uri="{53640926-AAD7-44D8-BBD7-CCE9431645EC}">
              <a14:shadowObscured xmlns:a14="http://schemas.microsoft.com/office/drawing/2010/main"/>
            </a:ext>
          </a:extLst>
        </p:spPr>
      </p:pic>
      <p:sp>
        <p:nvSpPr>
          <p:cNvPr id="6" name="矩形 8">
            <a:extLst>
              <a:ext uri="{FF2B5EF4-FFF2-40B4-BE49-F238E27FC236}">
                <a16:creationId xmlns:a16="http://schemas.microsoft.com/office/drawing/2014/main" id="{6F1162E0-5263-4568-95A7-97DE0AA56844}"/>
              </a:ext>
            </a:extLst>
          </p:cNvPr>
          <p:cNvSpPr/>
          <p:nvPr/>
        </p:nvSpPr>
        <p:spPr>
          <a:xfrm>
            <a:off x="319177" y="3886200"/>
            <a:ext cx="8505646" cy="553998"/>
          </a:xfrm>
          <a:prstGeom prst="rect">
            <a:avLst/>
          </a:prstGeom>
        </p:spPr>
        <p:txBody>
          <a:bodyPr wrap="square">
            <a:spAutoFit/>
          </a:bodyPr>
          <a:lstStyle/>
          <a:p>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đang</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đâu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Vì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sao</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ấy</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khóc</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a16="http://schemas.microsoft.com/office/drawing/2014/main" id="{6F1162E0-5263-4568-95A7-97DE0AA56844}"/>
              </a:ext>
            </a:extLst>
          </p:cNvPr>
          <p:cNvSpPr/>
          <p:nvPr/>
        </p:nvSpPr>
        <p:spPr>
          <a:xfrm>
            <a:off x="310224" y="3880770"/>
            <a:ext cx="8233884" cy="1015663"/>
          </a:xfrm>
          <a:prstGeom prst="rect">
            <a:avLst/>
          </a:prstGeom>
        </p:spPr>
        <p:txBody>
          <a:bodyPr wrap="square">
            <a:spAutoFit/>
          </a:bodyPr>
          <a:lstStyle/>
          <a:p>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gặp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như</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nhỏ</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sẽ</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err="1">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30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ppt_x"/>
                                          </p:val>
                                        </p:tav>
                                      </p:tavLst>
                                    </p:anim>
                                    <p:anim calcmode="lin" valueType="num">
                                      <p:cBhvr additive="base">
                                        <p:cTn id="21" dur="500"/>
                                        <p:tgtEl>
                                          <p:spTgt spid="6"/>
                                        </p:tgtEl>
                                        <p:attrNameLst>
                                          <p:attrName>ppt_y</p:attrName>
                                        </p:attrNameLst>
                                      </p:cBhvr>
                                      <p:tavLst>
                                        <p:tav tm="0">
                                          <p:val>
                                            <p:strVal val="ppt_y"/>
                                          </p:val>
                                        </p:tav>
                                        <p:tav tm="100000">
                                          <p:val>
                                            <p:strVal val="1+ppt_h/2"/>
                                          </p:val>
                                        </p:tav>
                                      </p:tavLst>
                                    </p:anim>
                                    <p:set>
                                      <p:cBhvr>
                                        <p:cTn id="22" dur="1" fill="hold">
                                          <p:stCondLst>
                                            <p:cond delay="499"/>
                                          </p:stCondLst>
                                        </p:cTn>
                                        <p:tgtEl>
                                          <p:spTgt spid="6"/>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6" grpId="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1077218"/>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hoặc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ngoài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đọc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chứa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vần</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1753160" y="1916223"/>
            <a:ext cx="22854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im</a:t>
            </a:r>
            <a:r>
              <a:rPr lang="en-US" sz="32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rPr>
              <a:t>iêm</a:t>
            </a:r>
            <a:endParaRPr lang="vi-VN" sz="3200" b="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a16="http://schemas.microsoft.com/office/drawing/2014/main" id="{BF504A1A-8443-494E-BC4E-32D77EFC1CE9}"/>
              </a:ext>
            </a:extLst>
          </p:cNvPr>
          <p:cNvSpPr/>
          <p:nvPr/>
        </p:nvSpPr>
        <p:spPr>
          <a:xfrm>
            <a:off x="4982135" y="1916222"/>
            <a:ext cx="22854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ep</a:t>
            </a:r>
            <a:r>
              <a:rPr lang="en-US"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 		</a:t>
            </a:r>
            <a:r>
              <a:rPr lang="en-US" sz="32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rPr>
              <a:t>êp</a:t>
            </a:r>
            <a:endParaRPr lang="vi-VN" sz="32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508540" y="262090"/>
            <a:ext cx="8140160"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Trò</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chơi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8EE7D316-1524-4456-B263-AED08A2F4A8F}"/>
              </a:ext>
            </a:extLst>
          </p:cNvPr>
          <p:cNvSpPr/>
          <p:nvPr/>
        </p:nvSpPr>
        <p:spPr>
          <a:xfrm>
            <a:off x="305712" y="1584150"/>
            <a:ext cx="8743037" cy="1569660"/>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thỏ</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qua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thế</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bằng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gi</a:t>
            </a:r>
            <a:r>
              <a:rPr lang="en-US" altLang="zh-CN"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hãy</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giúp</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thỏ</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nhà</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nhé</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0"/>
            <a:ext cx="7210425" cy="48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276474" y="159543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033836" y="1604962"/>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886449" y="161448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772274" y="1595437"/>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285999" y="2695575"/>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119561" y="2686050"/>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391149" y="2733675"/>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762749" y="2743200"/>
            <a:ext cx="85725" cy="1333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033585"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ảng</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bài</a:t>
            </a:r>
            <a:endParaRPr lang="en-US" sz="2000" dirty="0">
              <a:solidFill>
                <a:schemeClr val="tx1"/>
              </a:solidFill>
              <a:latin typeface="Arial-Rounded" charset="0"/>
              <a:ea typeface="Arial-Rounded" charset="0"/>
              <a:cs typeface="Arial-Rounded" charset="0"/>
            </a:endParaRPr>
          </a:p>
        </p:txBody>
      </p:sp>
      <p:sp>
        <p:nvSpPr>
          <p:cNvPr id="5" name="Rounded Rectangle 4"/>
          <p:cNvSpPr/>
          <p:nvPr/>
        </p:nvSpPr>
        <p:spPr>
          <a:xfrm>
            <a:off x="3714749"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ày</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dép</a:t>
            </a:r>
            <a:endParaRPr lang="en-US" sz="2000" dirty="0">
              <a:solidFill>
                <a:schemeClr val="tx1"/>
              </a:solidFill>
              <a:latin typeface="Arial-Rounded" charset="0"/>
              <a:ea typeface="Arial-Rounded" charset="0"/>
              <a:cs typeface="Arial-Rounded" charset="0"/>
            </a:endParaRPr>
          </a:p>
        </p:txBody>
      </p:sp>
      <p:sp>
        <p:nvSpPr>
          <p:cNvPr id="6" name="Rounded Rectangle 5"/>
          <p:cNvSpPr/>
          <p:nvPr/>
        </p:nvSpPr>
        <p:spPr>
          <a:xfrm>
            <a:off x="5038724"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canh</a:t>
            </a:r>
            <a:r>
              <a:rPr lang="en-US" sz="2000" dirty="0">
                <a:solidFill>
                  <a:srgbClr val="FF0000"/>
                </a:solidFill>
                <a:latin typeface="Arial-Rounded" charset="0"/>
                <a:ea typeface="Arial-Rounded" charset="0"/>
                <a:cs typeface="Arial-Rounded" charset="0"/>
              </a:rPr>
              <a:t> </a:t>
            </a: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ữ</a:t>
            </a:r>
            <a:endParaRPr lang="en-US" sz="2000" dirty="0">
              <a:solidFill>
                <a:schemeClr val="tx1"/>
              </a:solidFill>
              <a:latin typeface="Arial-Rounded" charset="0"/>
              <a:ea typeface="Arial-Rounded" charset="0"/>
              <a:cs typeface="Arial-Rounded" charset="0"/>
            </a:endParaRPr>
          </a:p>
        </p:txBody>
      </p:sp>
      <p:sp>
        <p:nvSpPr>
          <p:cNvPr id="7" name="Rounded Rectangle 6"/>
          <p:cNvSpPr/>
          <p:nvPr/>
        </p:nvSpPr>
        <p:spPr>
          <a:xfrm>
            <a:off x="6457948" y="1428749"/>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dẻo</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dai</a:t>
            </a:r>
            <a:endParaRPr lang="en-US" sz="2000" dirty="0">
              <a:solidFill>
                <a:schemeClr val="tx1"/>
              </a:solidFill>
              <a:latin typeface="Arial-Rounded" charset="0"/>
              <a:ea typeface="Arial-Rounded" charset="0"/>
              <a:cs typeface="Arial-Rounded" charset="0"/>
            </a:endParaRPr>
          </a:p>
        </p:txBody>
      </p:sp>
      <p:sp>
        <p:nvSpPr>
          <p:cNvPr id="11" name="Rounded Rectangle 10"/>
          <p:cNvSpPr/>
          <p:nvPr/>
        </p:nvSpPr>
        <p:spPr>
          <a:xfrm>
            <a:off x="6448422" y="2595562"/>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a</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đình</a:t>
            </a:r>
            <a:endParaRPr lang="en-US" sz="2000" dirty="0">
              <a:solidFill>
                <a:schemeClr val="tx1"/>
              </a:solidFill>
              <a:latin typeface="Arial-Rounded" charset="0"/>
              <a:ea typeface="Arial-Rounded" charset="0"/>
              <a:cs typeface="Arial-Rounded" charset="0"/>
            </a:endParaRPr>
          </a:p>
        </p:txBody>
      </p:sp>
      <p:sp>
        <p:nvSpPr>
          <p:cNvPr id="10" name="Rounded Rectangle 9"/>
          <p:cNvSpPr/>
          <p:nvPr/>
        </p:nvSpPr>
        <p:spPr>
          <a:xfrm>
            <a:off x="5153023" y="2595562"/>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Arial-Rounded" charset="0"/>
                <a:ea typeface="Arial-Rounded" charset="0"/>
                <a:cs typeface="Arial-Rounded" charset="0"/>
              </a:rPr>
              <a:t>gi</a:t>
            </a:r>
            <a:r>
              <a:rPr lang="en-US" sz="2000" dirty="0" err="1">
                <a:solidFill>
                  <a:schemeClr val="tx1"/>
                </a:solidFill>
                <a:latin typeface="Arial-Rounded" charset="0"/>
                <a:ea typeface="Arial-Rounded" charset="0"/>
                <a:cs typeface="Arial-Rounded" charset="0"/>
              </a:rPr>
              <a:t>ọt</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nước</a:t>
            </a:r>
            <a:endParaRPr lang="en-US" sz="2000" dirty="0">
              <a:solidFill>
                <a:schemeClr val="tx1"/>
              </a:solidFill>
              <a:latin typeface="Arial-Rounded" charset="0"/>
              <a:ea typeface="Arial-Rounded" charset="0"/>
              <a:cs typeface="Arial-Rounded" charset="0"/>
            </a:endParaRPr>
          </a:p>
        </p:txBody>
      </p:sp>
      <p:sp>
        <p:nvSpPr>
          <p:cNvPr id="9" name="Rounded Rectangle 8"/>
          <p:cNvSpPr/>
          <p:nvPr/>
        </p:nvSpPr>
        <p:spPr>
          <a:xfrm>
            <a:off x="3714749" y="2524125"/>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Arial-Rounded" charset="0"/>
                <a:ea typeface="Arial-Rounded" charset="0"/>
                <a:cs typeface="Arial-Rounded" charset="0"/>
              </a:rPr>
              <a:t>dữ</a:t>
            </a:r>
            <a:r>
              <a:rPr lang="en-US" sz="2000" dirty="0">
                <a:solidFill>
                  <a:schemeClr val="tx1"/>
                </a:solidFill>
                <a:latin typeface="Arial-Rounded" charset="0"/>
                <a:ea typeface="Arial-Rounded" charset="0"/>
                <a:cs typeface="Arial-Rounded" charset="0"/>
              </a:rPr>
              <a:t> </a:t>
            </a:r>
            <a:r>
              <a:rPr lang="en-US" sz="2000" dirty="0" err="1">
                <a:solidFill>
                  <a:schemeClr val="tx1"/>
                </a:solidFill>
                <a:latin typeface="Arial-Rounded" charset="0"/>
                <a:ea typeface="Arial-Rounded" charset="0"/>
                <a:cs typeface="Arial-Rounded" charset="0"/>
              </a:rPr>
              <a:t>tợn</a:t>
            </a:r>
            <a:endParaRPr lang="en-US" sz="2000" dirty="0">
              <a:solidFill>
                <a:schemeClr val="tx1"/>
              </a:solidFill>
              <a:latin typeface="Arial-Rounded" charset="0"/>
              <a:ea typeface="Arial-Rounded" charset="0"/>
              <a:cs typeface="Arial-Rounded" charset="0"/>
            </a:endParaRPr>
          </a:p>
        </p:txBody>
      </p:sp>
      <p:sp>
        <p:nvSpPr>
          <p:cNvPr id="8" name="Rounded Rectangle 7"/>
          <p:cNvSpPr/>
          <p:nvPr/>
        </p:nvSpPr>
        <p:spPr>
          <a:xfrm>
            <a:off x="1943099" y="2528887"/>
            <a:ext cx="1304925" cy="447675"/>
          </a:xfrm>
          <a:prstGeom prst="roundRect">
            <a:avLst/>
          </a:prstGeom>
          <a:solidFill>
            <a:schemeClr val="bg1"/>
          </a:solidFill>
          <a:ln w="28575">
            <a:solidFill>
              <a:srgbClr val="4CA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Rounded" charset="0"/>
                <a:ea typeface="Arial-Rounded" charset="0"/>
                <a:cs typeface="Arial-Rounded" charset="0"/>
              </a:rPr>
              <a:t>Rau </a:t>
            </a:r>
            <a:r>
              <a:rPr lang="en-US" sz="2000" dirty="0" err="1">
                <a:solidFill>
                  <a:schemeClr val="tx1"/>
                </a:solidFill>
                <a:latin typeface="Arial-Rounded" charset="0"/>
                <a:ea typeface="Arial-Rounded" charset="0"/>
                <a:cs typeface="Arial-Rounded" charset="0"/>
              </a:rPr>
              <a:t>cải</a:t>
            </a:r>
            <a:endParaRPr lang="en-US" sz="2000" dirty="0">
              <a:solidFill>
                <a:schemeClr val="tx1"/>
              </a:solidFill>
              <a:latin typeface="Arial-Rounded" charset="0"/>
              <a:ea typeface="Arial-Rounded" charset="0"/>
              <a:cs typeface="Arial-Rounded" charset="0"/>
            </a:endParaRPr>
          </a:p>
        </p:txBody>
      </p:sp>
    </p:spTree>
    <p:extLst>
      <p:ext uri="{BB962C8B-B14F-4D97-AF65-F5344CB8AC3E}">
        <p14:creationId xmlns:p14="http://schemas.microsoft.com/office/powerpoint/2010/main" val="99153170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2" grpId="0" animBg="1"/>
      <p:bldP spid="5" grpId="0" animBg="1"/>
      <p:bldP spid="6" grpId="0" animBg="1"/>
      <p:bldP spid="7" grpId="0" animBg="1"/>
      <p:bldP spid="11" grpId="0" animBg="1"/>
      <p:bldP spid="10" grpId="0" animBg="1"/>
      <p:bldP spid="9"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666"/>
          <p:cNvSpPr txBox="1"/>
          <p:nvPr/>
        </p:nvSpPr>
        <p:spPr>
          <a:xfrm>
            <a:off x="4606945" y="2716849"/>
            <a:ext cx="4537055" cy="2204604"/>
          </a:xfrm>
          <a:prstGeom prst="rect">
            <a:avLst/>
          </a:prstGeom>
          <a:noFill/>
        </p:spPr>
        <p:txBody>
          <a:bodyPr lIns="0" tIns="0" rIns="0" bIns="0"/>
          <a:lstStyle/>
          <a:p>
            <a:pPr>
              <a:lnSpc>
                <a:spcPct val="150000"/>
              </a:lnSpc>
            </a:pPr>
            <a:r>
              <a:rPr lang="en-US" sz="1200" dirty="0"/>
              <a:t>       </a:t>
            </a:r>
            <a:r>
              <a:rPr lang="vi-VN" sz="1400" dirty="0">
                <a:latin typeface="Arial-Rounded" charset="0"/>
                <a:ea typeface="Arial-Rounded" charset="0"/>
                <a:cs typeface="Arial-Rounded" charset="0"/>
              </a:rPr>
              <a:t>Công viên đ</a:t>
            </a:r>
            <a:r>
              <a:rPr lang="en-US" sz="1400" dirty="0">
                <a:latin typeface="Arial-Rounded" charset="0"/>
                <a:ea typeface="Arial-Rounded" charset="0"/>
                <a:cs typeface="Arial-Rounded" charset="0"/>
              </a:rPr>
              <a:t>ẹ</a:t>
            </a:r>
            <a:r>
              <a:rPr lang="vi-VN" sz="1400" dirty="0">
                <a:latin typeface="Arial-Rounded" charset="0"/>
                <a:ea typeface="Arial-Rounded" charset="0"/>
                <a:cs typeface="Arial-Rounded" charset="0"/>
              </a:rPr>
              <a:t>p qu</a:t>
            </a:r>
            <a:r>
              <a:rPr lang="en-US" sz="1400" dirty="0">
                <a:latin typeface="Arial-Rounded" charset="0"/>
                <a:ea typeface="Arial-Rounded" charset="0"/>
                <a:cs typeface="Arial-Rounded" charset="0"/>
              </a:rPr>
              <a:t>á</a:t>
            </a:r>
            <a:r>
              <a:rPr lang="vi-VN" sz="1400" dirty="0">
                <a:latin typeface="Arial-Rounded" charset="0"/>
                <a:ea typeface="Arial-Rounded" charset="0"/>
                <a:cs typeface="Arial-Rounded" charset="0"/>
              </a:rPr>
              <a:t>. Nam cứ mài mê xem hết chỗ này đến chỗ khác. Lúc ngoảnh l</a:t>
            </a:r>
            <a:r>
              <a:rPr lang="en-GB" sz="1400" dirty="0">
                <a:latin typeface="Arial-Rounded" charset="0"/>
                <a:ea typeface="Arial-Rounded" charset="0"/>
                <a:cs typeface="Arial-Rounded" charset="0"/>
              </a:rPr>
              <a:t>ạ</a:t>
            </a:r>
            <a:r>
              <a:rPr lang="vi-VN" sz="1400" dirty="0">
                <a:latin typeface="Arial-Rounded" charset="0"/>
                <a:ea typeface="Arial-Rounded" charset="0"/>
                <a:cs typeface="Arial-Rounded" charset="0"/>
              </a:rPr>
              <a:t>i thì không thốy bố và em đâu. Nam vừa chạy tìm vừa gọi “Bố ơi! Bố ơi!”. Hoảng hốt, Nam suýt khóc. Ch</a:t>
            </a:r>
            <a:r>
              <a:rPr lang="en-GB" sz="1400" dirty="0">
                <a:latin typeface="Arial-Rounded" charset="0"/>
                <a:ea typeface="Arial-Rounded" charset="0"/>
                <a:cs typeface="Arial-Rounded" charset="0"/>
              </a:rPr>
              <a:t>ợ</a:t>
            </a:r>
            <a:r>
              <a:rPr lang="vi-VN" sz="1400" dirty="0">
                <a:latin typeface="Arial-Rounded" charset="0"/>
                <a:ea typeface="Arial-Rounded" charset="0"/>
                <a:cs typeface="Arial-Rounded" charset="0"/>
              </a:rPr>
              <a:t>t Nam nhìn thấy tấm biển "Lối ra cổng". Nhớ lời bố dặn, Nam đi theo hướng tấm biển chỉ đường. “A, lá cờ kia rồi!”. Nam mừng rỡ khi thấy bố và em đang chờ ở đó.</a:t>
            </a:r>
            <a:endParaRPr lang="en-US" sz="1400" dirty="0">
              <a:latin typeface="Arial-Rounded" charset="0"/>
              <a:ea typeface="Arial-Rounded" charset="0"/>
              <a:cs typeface="Arial-Rounded" charset="0"/>
            </a:endParaRPr>
          </a:p>
          <a:p>
            <a:pPr>
              <a:lnSpc>
                <a:spcPct val="150000"/>
              </a:lnSpc>
            </a:pPr>
            <a:r>
              <a:rPr lang="en-US" sz="1400" i="1" dirty="0">
                <a:latin typeface="Arial-Rounded" charset="0"/>
                <a:ea typeface="Arial-Rounded" charset="0"/>
                <a:cs typeface="Arial-Rounded" charset="0"/>
              </a:rPr>
              <a:t>                     </a:t>
            </a:r>
            <a:r>
              <a:rPr lang="vi-VN" sz="1400" i="1" dirty="0">
                <a:latin typeface="Arial-Rounded" charset="0"/>
                <a:ea typeface="Arial-Rounded" charset="0"/>
                <a:cs typeface="Arial-Rounded" charset="0"/>
              </a:rPr>
              <a:t>     </a:t>
            </a:r>
            <a:r>
              <a:rPr lang="en-US" sz="1400" i="1" dirty="0">
                <a:latin typeface="Arial-Rounded" charset="0"/>
                <a:ea typeface="Arial-Rounded" charset="0"/>
                <a:cs typeface="Arial-Rounded" charset="0"/>
              </a:rPr>
              <a:t>      ( T</a:t>
            </a:r>
            <a:r>
              <a:rPr lang="vi-VN" sz="1400" i="1" dirty="0">
                <a:latin typeface="Arial-Rounded" charset="0"/>
                <a:ea typeface="Arial-Rounded" charset="0"/>
                <a:cs typeface="Arial-Rounded" charset="0"/>
              </a:rPr>
              <a:t>heo</a:t>
            </a:r>
            <a:r>
              <a:rPr lang="vi-VN" sz="1400" dirty="0">
                <a:latin typeface="Arial-Rounded" charset="0"/>
                <a:ea typeface="Arial-Rounded" charset="0"/>
                <a:cs typeface="Arial-Rounded" charset="0"/>
              </a:rPr>
              <a:t> Phạm Thị Thuý - Tuấn Hiển</a:t>
            </a:r>
            <a:r>
              <a:rPr lang="en-US" sz="1400" dirty="0">
                <a:latin typeface="Arial-Rounded" charset="0"/>
                <a:ea typeface="Arial-Rounded" charset="0"/>
                <a:cs typeface="Arial-Rounded" charset="0"/>
              </a:rPr>
              <a:t>)</a:t>
            </a:r>
            <a:endParaRPr lang="en-US" sz="1400" i="1" dirty="0">
              <a:latin typeface="Arial-Rounded" charset="0"/>
              <a:ea typeface="Arial-Rounded" charset="0"/>
              <a:cs typeface="Arial-Rounded" charset="0"/>
            </a:endParaRPr>
          </a:p>
          <a:p>
            <a:pPr indent="228600" algn="just">
              <a:lnSpc>
                <a:spcPct val="150000"/>
              </a:lnSpc>
              <a:spcAft>
                <a:spcPts val="0"/>
              </a:spcAft>
            </a:pPr>
            <a:endParaRPr lang="en-US" sz="1300" dirty="0">
              <a:effectLst/>
              <a:latin typeface="Arial"/>
              <a:ea typeface="Arial"/>
            </a:endParaRPr>
          </a:p>
        </p:txBody>
      </p:sp>
      <p:sp>
        <p:nvSpPr>
          <p:cNvPr id="7" name="Shape 660"/>
          <p:cNvSpPr txBox="1"/>
          <p:nvPr/>
        </p:nvSpPr>
        <p:spPr>
          <a:xfrm>
            <a:off x="95249" y="3419475"/>
            <a:ext cx="4200525" cy="1176655"/>
          </a:xfrm>
          <a:prstGeom prst="rect">
            <a:avLst/>
          </a:prstGeom>
          <a:noFill/>
        </p:spPr>
        <p:txBody>
          <a:bodyPr lIns="0" tIns="0" rIns="0" bIns="0"/>
          <a:lstStyle/>
          <a:p>
            <a:pPr indent="228600" algn="just">
              <a:lnSpc>
                <a:spcPct val="132000"/>
              </a:lnSpc>
              <a:spcAft>
                <a:spcPts val="0"/>
              </a:spcAft>
            </a:pPr>
            <a:r>
              <a:rPr lang="vi-VN" sz="1400" dirty="0">
                <a:latin typeface="Arial-Rounded" charset="0"/>
                <a:ea typeface="Arial-Rounded" charset="0"/>
                <a:cs typeface="Arial-Rounded" charset="0"/>
              </a:rPr>
              <a:t>Sáng chủ nhật, bố cho Nam và em đi công viên. Công viên đông như hội. Khi vào cổng, b</a:t>
            </a:r>
            <a:r>
              <a:rPr lang="en-US" sz="1400" dirty="0">
                <a:latin typeface="Arial-Rounded" charset="0"/>
                <a:ea typeface="Arial-Rounded" charset="0"/>
                <a:cs typeface="Arial-Rounded" charset="0"/>
              </a:rPr>
              <a:t>ố</a:t>
            </a:r>
            <a:r>
              <a:rPr lang="vi-VN" sz="1400" dirty="0">
                <a:latin typeface="Arial-Rounded" charset="0"/>
                <a:ea typeface="Arial-Rounded" charset="0"/>
                <a:cs typeface="Arial-Rounded" charset="0"/>
              </a:rPr>
              <a:t> dặn: "Các con cẩn thận kẻo bị lạc. Nếu không may bị lạc, các con nhớ đi ra cổng nãy. Nhìn kìa, trên cổng có lá cờ rất to".</a:t>
            </a:r>
            <a:r>
              <a:rPr lang="vi-VN" sz="1400" dirty="0">
                <a:effectLst/>
                <a:latin typeface="Arial-Rounded" charset="0"/>
                <a:ea typeface="Arial-Rounded" charset="0"/>
                <a:cs typeface="Arial-Rounded" charset="0"/>
              </a:rPr>
              <a:t>.</a:t>
            </a:r>
            <a:endParaRPr lang="en-US" sz="1400" dirty="0">
              <a:effectLst/>
              <a:latin typeface="Arial-Rounded" charset="0"/>
              <a:ea typeface="Arial-Rounded" charset="0"/>
              <a:cs typeface="Arial-Rounded" charset="0"/>
            </a:endParaRPr>
          </a:p>
        </p:txBody>
      </p:sp>
      <p:pic>
        <p:nvPicPr>
          <p:cNvPr id="8" name="Picutre 487"/>
          <p:cNvPicPr/>
          <p:nvPr/>
        </p:nvPicPr>
        <p:blipFill rotWithShape="1">
          <a:blip r:embed="rId5"/>
          <a:srcRect t="29400"/>
          <a:stretch/>
        </p:blipFill>
        <p:spPr bwMode="auto">
          <a:xfrm>
            <a:off x="0" y="0"/>
            <a:ext cx="4295776" cy="2828925"/>
          </a:xfrm>
          <a:prstGeom prst="rect">
            <a:avLst/>
          </a:prstGeom>
          <a:ln>
            <a:noFill/>
          </a:ln>
          <a:extLst>
            <a:ext uri="{53640926-AAD7-44D8-BBD7-CCE9431645EC}">
              <a14:shadowObscured xmlns:a14="http://schemas.microsoft.com/office/drawing/2010/main"/>
            </a:ext>
          </a:extLst>
        </p:spPr>
      </p:pic>
      <p:pic>
        <p:nvPicPr>
          <p:cNvPr id="9" name="Shape 488"/>
          <p:cNvPicPr/>
          <p:nvPr/>
        </p:nvPicPr>
        <p:blipFill rotWithShape="1">
          <a:blip r:embed="rId6"/>
          <a:srcRect b="74449"/>
          <a:stretch/>
        </p:blipFill>
        <p:spPr bwMode="auto">
          <a:xfrm>
            <a:off x="4657724" y="0"/>
            <a:ext cx="4486275" cy="2752725"/>
          </a:xfrm>
          <a:prstGeom prst="rect">
            <a:avLst/>
          </a:prstGeom>
          <a:ln>
            <a:noFill/>
          </a:ln>
          <a:extLst>
            <a:ext uri="{53640926-AAD7-44D8-BBD7-CCE9431645EC}">
              <a14:shadowObscured xmlns:a14="http://schemas.microsoft.com/office/drawing/2010/main"/>
            </a:ext>
          </a:extLst>
        </p:spPr>
      </p:pic>
      <p:pic>
        <p:nvPicPr>
          <p:cNvPr id="2" name="Nếu không may bị lạ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4600" y="3703003"/>
            <a:ext cx="609600" cy="609600"/>
          </a:xfrm>
          <a:prstGeom prst="rect">
            <a:avLst/>
          </a:prstGeom>
        </p:spPr>
      </p:pic>
      <p:sp>
        <p:nvSpPr>
          <p:cNvPr id="3" name="Rectangle 2"/>
          <p:cNvSpPr/>
          <p:nvPr/>
        </p:nvSpPr>
        <p:spPr>
          <a:xfrm>
            <a:off x="1288852" y="3002062"/>
            <a:ext cx="1813317" cy="307777"/>
          </a:xfrm>
          <a:prstGeom prst="rect">
            <a:avLst/>
          </a:prstGeom>
        </p:spPr>
        <p:txBody>
          <a:bodyPr wrap="none">
            <a:spAutoFit/>
          </a:bodyPr>
          <a:lstStyle/>
          <a:p>
            <a:pPr algn="ct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14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1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5" grpId="1"/>
      <p:bldP spid="7" grpId="1"/>
      <p:bldP spid="3"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chemeClr val="tx1"/>
                </a:solidFill>
                <a:latin typeface="Arial-Rounded" charset="0"/>
                <a:ea typeface="Arial-Rounded" charset="0"/>
                <a:cs typeface="Arial-Rounded" charset="0"/>
              </a:rPr>
              <a:t>Sáng chủ nhật, bố cho Nam và em đi công viên. Công viên đông như hội. Khi vào cổng, b</a:t>
            </a:r>
            <a:r>
              <a:rPr lang="en-US" sz="2600" dirty="0">
                <a:solidFill>
                  <a:schemeClr val="tx1"/>
                </a:solidFill>
                <a:latin typeface="Arial-Rounded" charset="0"/>
                <a:ea typeface="Arial-Rounded" charset="0"/>
                <a:cs typeface="Arial-Rounded" charset="0"/>
              </a:rPr>
              <a:t>ố</a:t>
            </a:r>
            <a:r>
              <a:rPr lang="vi-VN" sz="2600" dirty="0">
                <a:solidFill>
                  <a:schemeClr val="tx1"/>
                </a:solidFill>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lang="en-US" sz="2600" dirty="0">
              <a:solidFill>
                <a:schemeClr val="tx1"/>
              </a:solidFill>
              <a:latin typeface="Arial-Rounded" charset="0"/>
              <a:ea typeface="Arial-Rounded" charset="0"/>
              <a:cs typeface="Arial-Rounded" charset="0"/>
            </a:endParaRPr>
          </a:p>
          <a:p>
            <a:pPr algn="just"/>
            <a:r>
              <a:rPr lang="en-US" sz="2600" dirty="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Công viên đ</a:t>
            </a:r>
            <a:r>
              <a:rPr lang="en-US" sz="2600" dirty="0">
                <a:solidFill>
                  <a:schemeClr val="tx1"/>
                </a:solidFill>
                <a:latin typeface="Arial-Rounded" charset="0"/>
                <a:ea typeface="Arial-Rounded" charset="0"/>
                <a:cs typeface="Arial-Rounded" charset="0"/>
              </a:rPr>
              <a:t>ẹ</a:t>
            </a:r>
            <a:r>
              <a:rPr lang="vi-VN" sz="2600" dirty="0">
                <a:solidFill>
                  <a:schemeClr val="tx1"/>
                </a:solidFill>
                <a:latin typeface="Arial-Rounded" charset="0"/>
                <a:ea typeface="Arial-Rounded" charset="0"/>
                <a:cs typeface="Arial-Rounded" charset="0"/>
              </a:rPr>
              <a:t>p qu</a:t>
            </a:r>
            <a:r>
              <a:rPr lang="en-US" sz="2600" dirty="0">
                <a:solidFill>
                  <a:schemeClr val="tx1"/>
                </a:solidFill>
                <a:latin typeface="Arial-Rounded" charset="0"/>
                <a:ea typeface="Arial-Rounded" charset="0"/>
                <a:cs typeface="Arial-Rounded" charset="0"/>
              </a:rPr>
              <a:t>á</a:t>
            </a:r>
            <a:r>
              <a:rPr lang="vi-VN" sz="2600" dirty="0">
                <a:solidFill>
                  <a:schemeClr val="tx1"/>
                </a:solidFill>
                <a:latin typeface="Arial-Rounded" charset="0"/>
                <a:ea typeface="Arial-Rounded" charset="0"/>
                <a:cs typeface="Arial-Rounded" charset="0"/>
              </a:rPr>
              <a:t>. Nam cứ m</a:t>
            </a:r>
            <a:r>
              <a:rPr lang="en-US" sz="2600" dirty="0" err="1">
                <a:solidFill>
                  <a:schemeClr val="tx1"/>
                </a:solidFill>
                <a:latin typeface="Arial-Rounded" charset="0"/>
                <a:ea typeface="Arial-Rounded" charset="0"/>
                <a:cs typeface="Arial-Rounded" charset="0"/>
              </a:rPr>
              <a:t>ãi</a:t>
            </a:r>
            <a:r>
              <a:rPr lang="vi-VN" sz="2600" dirty="0">
                <a:solidFill>
                  <a:schemeClr val="tx1"/>
                </a:solidFill>
                <a:latin typeface="Arial-Rounded" charset="0"/>
                <a:ea typeface="Arial-Rounded" charset="0"/>
                <a:cs typeface="Arial-Rounded" charset="0"/>
              </a:rPr>
              <a:t> mê xem hết chỗ này đến chỗ khác. Lúc ngoảnh l</a:t>
            </a:r>
            <a:r>
              <a:rPr lang="en-US" sz="2600" dirty="0">
                <a:solidFill>
                  <a:schemeClr val="tx1"/>
                </a:solidFill>
                <a:latin typeface="Arial-Rounded" charset="0"/>
                <a:ea typeface="Arial-Rounded" charset="0"/>
                <a:cs typeface="Arial-Rounded" charset="0"/>
              </a:rPr>
              <a:t>ạ</a:t>
            </a:r>
            <a:r>
              <a:rPr lang="vi-VN" sz="2600" dirty="0">
                <a:solidFill>
                  <a:schemeClr val="tx1"/>
                </a:solidFill>
                <a:latin typeface="Arial-Rounded" charset="0"/>
                <a:ea typeface="Arial-Rounded" charset="0"/>
                <a:cs typeface="Arial-Rounded" charset="0"/>
              </a:rPr>
              <a:t>i thì không th</a:t>
            </a:r>
            <a:r>
              <a:rPr lang="en-GB" sz="2600" dirty="0">
                <a:solidFill>
                  <a:schemeClr val="tx1"/>
                </a:solidFill>
                <a:latin typeface="Arial-Rounded" charset="0"/>
                <a:ea typeface="Arial-Rounded" charset="0"/>
                <a:cs typeface="Arial-Rounded" charset="0"/>
              </a:rPr>
              <a:t>ấ</a:t>
            </a:r>
            <a:r>
              <a:rPr lang="vi-VN" sz="2600" dirty="0">
                <a:solidFill>
                  <a:schemeClr val="tx1"/>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chemeClr val="tx1"/>
                </a:solidFill>
                <a:latin typeface="Arial-Rounded" charset="0"/>
                <a:ea typeface="Arial-Rounded" charset="0"/>
                <a:cs typeface="Arial-Rounded" charset="0"/>
              </a:rPr>
              <a:t>ợt</a:t>
            </a:r>
            <a:r>
              <a:rPr lang="vi-VN" sz="2600" dirty="0">
                <a:solidFill>
                  <a:schemeClr val="tx1"/>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Rounded" charset="0"/>
              <a:ea typeface="Arial-Rounded" charset="0"/>
              <a:cs typeface="Arial-Rounded" charset="0"/>
            </a:endParaRPr>
          </a:p>
          <a:p>
            <a:pPr algn="r"/>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 </a:t>
            </a:r>
            <a:r>
              <a:rPr lang="en-US" altLang="zh-CN" sz="28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r"/>
            <a:r>
              <a:rPr lang="en-US" altLang="zh-CN" sz="30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TextBox 2"/>
          <p:cNvSpPr txBox="1"/>
          <p:nvPr/>
        </p:nvSpPr>
        <p:spPr>
          <a:xfrm>
            <a:off x="2933700" y="2455364"/>
            <a:ext cx="1724025" cy="492443"/>
          </a:xfrm>
          <a:prstGeom prst="rect">
            <a:avLst/>
          </a:prstGeom>
          <a:noFill/>
        </p:spPr>
        <p:txBody>
          <a:bodyPr wrap="square" rtlCol="0">
            <a:spAutoFit/>
          </a:bodyPr>
          <a:lstStyle/>
          <a:p>
            <a:r>
              <a:rPr lang="en-US" sz="2600" dirty="0" err="1">
                <a:solidFill>
                  <a:srgbClr val="FF0000"/>
                </a:solidFill>
                <a:latin typeface="Arial-Rounded" charset="0"/>
                <a:ea typeface="Arial-Rounded" charset="0"/>
                <a:cs typeface="Arial-Rounded" charset="0"/>
              </a:rPr>
              <a:t>ngoảnh</a:t>
            </a:r>
            <a:r>
              <a:rPr lang="en-US" sz="2600" dirty="0">
                <a:solidFill>
                  <a:srgbClr val="FF0000"/>
                </a:solidFill>
                <a:latin typeface="Arial-Rounded" charset="0"/>
                <a:ea typeface="Arial-Rounded" charset="0"/>
                <a:cs typeface="Arial-Rounded" charset="0"/>
              </a:rPr>
              <a:t> </a:t>
            </a:r>
            <a:r>
              <a:rPr lang="en-US" sz="2600" dirty="0" err="1">
                <a:solidFill>
                  <a:srgbClr val="FF0000"/>
                </a:solidFill>
                <a:latin typeface="Arial-Rounded" charset="0"/>
                <a:ea typeface="Arial-Rounded" charset="0"/>
                <a:cs typeface="Arial-Rounded" charset="0"/>
              </a:rPr>
              <a:t>lại</a:t>
            </a:r>
            <a:endParaRPr lang="en-US" sz="2600" dirty="0">
              <a:solidFill>
                <a:srgbClr val="FF0000"/>
              </a:solidFill>
              <a:latin typeface="Arial-Rounded" charset="0"/>
              <a:ea typeface="Arial-Rounded" charset="0"/>
              <a:cs typeface="Arial-Rounded" charset="0"/>
            </a:endParaRPr>
          </a:p>
        </p:txBody>
      </p:sp>
      <p:sp>
        <p:nvSpPr>
          <p:cNvPr id="22" name="TextBox 21"/>
          <p:cNvSpPr txBox="1"/>
          <p:nvPr/>
        </p:nvSpPr>
        <p:spPr>
          <a:xfrm>
            <a:off x="3286125" y="2445839"/>
            <a:ext cx="1266825" cy="492443"/>
          </a:xfrm>
          <a:prstGeom prst="rect">
            <a:avLst/>
          </a:prstGeom>
          <a:noFill/>
        </p:spPr>
        <p:txBody>
          <a:bodyPr wrap="square" rtlCol="0">
            <a:spAutoFit/>
          </a:bodyPr>
          <a:lstStyle/>
          <a:p>
            <a:r>
              <a:rPr lang="en-US" sz="2600" dirty="0" err="1">
                <a:solidFill>
                  <a:srgbClr val="4CA420"/>
                </a:solidFill>
                <a:latin typeface="Arial-Rounded" charset="0"/>
                <a:ea typeface="Arial-Rounded" charset="0"/>
                <a:cs typeface="Arial-Rounded" charset="0"/>
              </a:rPr>
              <a:t>oanh</a:t>
            </a:r>
            <a:endParaRPr lang="en-US" sz="2600" dirty="0">
              <a:solidFill>
                <a:srgbClr val="4CA420"/>
              </a:solidFill>
              <a:latin typeface="Arial-Rounded" charset="0"/>
              <a:ea typeface="Arial-Rounded" charset="0"/>
              <a:cs typeface="Arial-Rounded" charset="0"/>
            </a:endParaRPr>
          </a:p>
        </p:txBody>
      </p:sp>
    </p:spTree>
    <p:extLst>
      <p:ext uri="{BB962C8B-B14F-4D97-AF65-F5344CB8AC3E}">
        <p14:creationId xmlns:p14="http://schemas.microsoft.com/office/powerpoint/2010/main" val="29849244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 name="矩形 8">
            <a:extLst>
              <a:ext uri="{FF2B5EF4-FFF2-40B4-BE49-F238E27FC236}">
                <a16:creationId xmlns:a16="http://schemas.microsoft.com/office/drawing/2014/main" id="{97CDA310-DDA7-47C0-8950-DB78C5D823B7}"/>
              </a:ext>
            </a:extLst>
          </p:cNvPr>
          <p:cNvSpPr/>
          <p:nvPr/>
        </p:nvSpPr>
        <p:spPr>
          <a:xfrm>
            <a:off x="1" y="-324983"/>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chemeClr val="tx1"/>
                </a:solidFill>
                <a:latin typeface="Arial-Rounded" charset="0"/>
                <a:ea typeface="Arial-Rounded" charset="0"/>
                <a:cs typeface="Arial-Rounded" charset="0"/>
              </a:rPr>
              <a:t>Sáng chủ nhật, bố cho Nam và em đi công viên. Công viên đông như hội. Khi vào cổng, b</a:t>
            </a:r>
            <a:r>
              <a:rPr lang="en-US" sz="2600" dirty="0">
                <a:solidFill>
                  <a:schemeClr val="tx1"/>
                </a:solidFill>
                <a:latin typeface="Arial-Rounded" charset="0"/>
                <a:ea typeface="Arial-Rounded" charset="0"/>
                <a:cs typeface="Arial-Rounded" charset="0"/>
              </a:rPr>
              <a:t>ố</a:t>
            </a:r>
            <a:r>
              <a:rPr lang="vi-VN" sz="2600" dirty="0">
                <a:solidFill>
                  <a:schemeClr val="tx1"/>
                </a:solidFill>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lang="en-US" sz="2600" dirty="0">
              <a:solidFill>
                <a:schemeClr val="tx1"/>
              </a:solidFill>
              <a:latin typeface="Arial-Rounded" charset="0"/>
              <a:ea typeface="Arial-Rounded" charset="0"/>
              <a:cs typeface="Arial-Rounded" charset="0"/>
            </a:endParaRPr>
          </a:p>
          <a:p>
            <a:pPr algn="just"/>
            <a:r>
              <a:rPr lang="en-US" sz="2600" dirty="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Công viên đ</a:t>
            </a:r>
            <a:r>
              <a:rPr lang="en-US" sz="2600" dirty="0">
                <a:solidFill>
                  <a:schemeClr val="tx1"/>
                </a:solidFill>
                <a:latin typeface="Arial-Rounded" charset="0"/>
                <a:ea typeface="Arial-Rounded" charset="0"/>
                <a:cs typeface="Arial-Rounded" charset="0"/>
              </a:rPr>
              <a:t>ẹ</a:t>
            </a:r>
            <a:r>
              <a:rPr lang="vi-VN" sz="2600" dirty="0">
                <a:solidFill>
                  <a:schemeClr val="tx1"/>
                </a:solidFill>
                <a:latin typeface="Arial-Rounded" charset="0"/>
                <a:ea typeface="Arial-Rounded" charset="0"/>
                <a:cs typeface="Arial-Rounded" charset="0"/>
              </a:rPr>
              <a:t>p qu</a:t>
            </a:r>
            <a:r>
              <a:rPr lang="en-US" sz="2600" dirty="0">
                <a:solidFill>
                  <a:schemeClr val="tx1"/>
                </a:solidFill>
                <a:latin typeface="Arial-Rounded" charset="0"/>
                <a:ea typeface="Arial-Rounded" charset="0"/>
                <a:cs typeface="Arial-Rounded" charset="0"/>
              </a:rPr>
              <a:t>á</a:t>
            </a:r>
            <a:r>
              <a:rPr lang="vi-VN" sz="2600" dirty="0">
                <a:solidFill>
                  <a:schemeClr val="tx1"/>
                </a:solidFill>
                <a:latin typeface="Arial-Rounded" charset="0"/>
                <a:ea typeface="Arial-Rounded" charset="0"/>
                <a:cs typeface="Arial-Rounded" charset="0"/>
              </a:rPr>
              <a:t>. Nam cứ mài mê xem hết chỗ này đến chỗ khác. Lúc ngoảnh l</a:t>
            </a:r>
            <a:r>
              <a:rPr lang="en-US" sz="2600" dirty="0">
                <a:solidFill>
                  <a:schemeClr val="tx1"/>
                </a:solidFill>
                <a:latin typeface="Arial-Rounded" charset="0"/>
                <a:ea typeface="Arial-Rounded" charset="0"/>
                <a:cs typeface="Arial-Rounded" charset="0"/>
              </a:rPr>
              <a:t>ạ</a:t>
            </a:r>
            <a:r>
              <a:rPr lang="vi-VN" sz="2600" dirty="0">
                <a:solidFill>
                  <a:schemeClr val="tx1"/>
                </a:solidFill>
                <a:latin typeface="Arial-Rounded" charset="0"/>
                <a:ea typeface="Arial-Rounded" charset="0"/>
                <a:cs typeface="Arial-Rounded" charset="0"/>
              </a:rPr>
              <a:t>i thì không th</a:t>
            </a:r>
            <a:r>
              <a:rPr lang="en-GB" sz="2600" dirty="0">
                <a:solidFill>
                  <a:schemeClr val="tx1"/>
                </a:solidFill>
                <a:latin typeface="Arial-Rounded" charset="0"/>
                <a:ea typeface="Arial-Rounded" charset="0"/>
                <a:cs typeface="Arial-Rounded" charset="0"/>
              </a:rPr>
              <a:t>ấ</a:t>
            </a:r>
            <a:r>
              <a:rPr lang="vi-VN" sz="2600" dirty="0">
                <a:solidFill>
                  <a:schemeClr val="tx1"/>
                </a:solidFill>
                <a:latin typeface="Arial-Rounded" charset="0"/>
                <a:ea typeface="Arial-Rounded" charset="0"/>
                <a:cs typeface="Arial-Rounded" charset="0"/>
              </a:rPr>
              <a:t>y bố và em đâu. Nam vừa chạy tìm vừa gọi “Bố ơi! Bố ơi!”. Hoảng hốt, Nam suýt khóc. Ch</a:t>
            </a:r>
            <a:r>
              <a:rPr lang="en-US" sz="2600" dirty="0" err="1">
                <a:solidFill>
                  <a:schemeClr val="tx1"/>
                </a:solidFill>
                <a:latin typeface="Arial-Rounded" charset="0"/>
                <a:ea typeface="Arial-Rounded" charset="0"/>
                <a:cs typeface="Arial-Rounded" charset="0"/>
              </a:rPr>
              <a:t>ợt</a:t>
            </a:r>
            <a:r>
              <a:rPr lang="vi-VN" sz="2600" dirty="0">
                <a:solidFill>
                  <a:schemeClr val="tx1"/>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Rounded" charset="0"/>
              <a:ea typeface="Arial-Rounded" charset="0"/>
              <a:cs typeface="Arial-Rounded" charset="0"/>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may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bị</a:t>
            </a:r>
            <a:r>
              <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0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lang="en-US" altLang="zh-CN" sz="30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dirty="0">
                <a:solidFill>
                  <a:schemeClr val="tx1"/>
                </a:solidFill>
                <a:latin typeface="Arial-Rounded" charset="0"/>
                <a:ea typeface="Arial-Rounded" charset="0"/>
                <a:cs typeface="Arial-Rounded" charset="0"/>
              </a:rPr>
              <a:t>Sáng chủ nhật, bố cho Nam và em đi công viên. Công viên đông như hội. Khi vào cổng, b</a:t>
            </a:r>
            <a:r>
              <a:rPr lang="en-US" sz="2600" dirty="0">
                <a:solidFill>
                  <a:schemeClr val="tx1"/>
                </a:solidFill>
                <a:latin typeface="Arial-Rounded" charset="0"/>
                <a:ea typeface="Arial-Rounded" charset="0"/>
                <a:cs typeface="Arial-Rounded" charset="0"/>
              </a:rPr>
              <a:t>ố</a:t>
            </a:r>
            <a:r>
              <a:rPr lang="vi-VN" sz="2600" dirty="0">
                <a:solidFill>
                  <a:schemeClr val="tx1"/>
                </a:solidFill>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lang="en-US" sz="2600" dirty="0">
              <a:solidFill>
                <a:schemeClr val="tx1"/>
              </a:solidFill>
              <a:latin typeface="Arial-Rounded" charset="0"/>
              <a:ea typeface="Arial-Rounded" charset="0"/>
              <a:cs typeface="Arial-Rounded" charset="0"/>
            </a:endParaRPr>
          </a:p>
          <a:p>
            <a:pPr algn="just"/>
            <a:r>
              <a:rPr lang="en-US" sz="2600" dirty="0">
                <a:solidFill>
                  <a:schemeClr val="tx1"/>
                </a:solidFill>
                <a:latin typeface="Arial-Rounded" charset="0"/>
                <a:ea typeface="Arial-Rounded" charset="0"/>
                <a:cs typeface="Arial-Rounded" charset="0"/>
              </a:rPr>
              <a:t>	</a:t>
            </a:r>
            <a:r>
              <a:rPr lang="vi-VN" sz="2600" dirty="0">
                <a:solidFill>
                  <a:schemeClr val="tx1"/>
                </a:solidFill>
                <a:latin typeface="Arial-Rounded" charset="0"/>
                <a:ea typeface="Arial-Rounded" charset="0"/>
                <a:cs typeface="Arial-Rounded" charset="0"/>
              </a:rPr>
              <a:t>Công viên đ</a:t>
            </a:r>
            <a:r>
              <a:rPr lang="en-US" sz="2600" dirty="0">
                <a:solidFill>
                  <a:schemeClr val="tx1"/>
                </a:solidFill>
                <a:latin typeface="Arial-Rounded" charset="0"/>
                <a:ea typeface="Arial-Rounded" charset="0"/>
                <a:cs typeface="Arial-Rounded" charset="0"/>
              </a:rPr>
              <a:t>ẹ</a:t>
            </a:r>
            <a:r>
              <a:rPr lang="vi-VN" sz="2600" dirty="0">
                <a:solidFill>
                  <a:schemeClr val="tx1"/>
                </a:solidFill>
                <a:latin typeface="Arial-Rounded" charset="0"/>
                <a:ea typeface="Arial-Rounded" charset="0"/>
                <a:cs typeface="Arial-Rounded" charset="0"/>
              </a:rPr>
              <a:t>p qu</a:t>
            </a:r>
            <a:r>
              <a:rPr lang="en-US" sz="2600" dirty="0">
                <a:solidFill>
                  <a:schemeClr val="tx1"/>
                </a:solidFill>
                <a:latin typeface="Arial-Rounded" charset="0"/>
                <a:ea typeface="Arial-Rounded" charset="0"/>
                <a:cs typeface="Arial-Rounded" charset="0"/>
              </a:rPr>
              <a:t>á</a:t>
            </a:r>
            <a:r>
              <a:rPr lang="vi-VN" sz="2600" dirty="0">
                <a:solidFill>
                  <a:schemeClr val="tx1"/>
                </a:solidFill>
                <a:latin typeface="Arial-Rounded" charset="0"/>
                <a:ea typeface="Arial-Rounded" charset="0"/>
                <a:cs typeface="Arial-Rounded" charset="0"/>
              </a:rPr>
              <a:t>. Nam cứ mài mê xem hết chỗ này đến chỗ khác. Lúc ngoảnh l</a:t>
            </a:r>
            <a:r>
              <a:rPr lang="en-US" sz="2600" dirty="0">
                <a:solidFill>
                  <a:schemeClr val="tx1"/>
                </a:solidFill>
                <a:latin typeface="Arial-Rounded" charset="0"/>
                <a:ea typeface="Arial-Rounded" charset="0"/>
                <a:cs typeface="Arial-Rounded" charset="0"/>
              </a:rPr>
              <a:t>ạ</a:t>
            </a:r>
            <a:r>
              <a:rPr lang="vi-VN" sz="2600" dirty="0">
                <a:solidFill>
                  <a:schemeClr val="tx1"/>
                </a:solidFill>
                <a:latin typeface="Arial-Rounded" charset="0"/>
                <a:ea typeface="Arial-Rounded" charset="0"/>
                <a:cs typeface="Arial-Rounded" charset="0"/>
              </a:rPr>
              <a:t>i thì không thốy bố và em đâu. Nam vừa chạy tìm vừa gọi “Bố ơi! Bố ơi!”. Hoảng hốt, Nam suýt khóc. Ch</a:t>
            </a:r>
            <a:r>
              <a:rPr lang="en-US" sz="2600" dirty="0" err="1">
                <a:solidFill>
                  <a:schemeClr val="tx1"/>
                </a:solidFill>
                <a:latin typeface="Arial-Rounded" charset="0"/>
                <a:ea typeface="Arial-Rounded" charset="0"/>
                <a:cs typeface="Arial-Rounded" charset="0"/>
              </a:rPr>
              <a:t>ợt</a:t>
            </a:r>
            <a:r>
              <a:rPr lang="vi-VN" sz="2600" dirty="0">
                <a:solidFill>
                  <a:schemeClr val="tx1"/>
                </a:solidFill>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lang="en-US" sz="2600" dirty="0">
              <a:solidFill>
                <a:schemeClr val="tx1"/>
              </a:solidFill>
              <a:latin typeface="Arial-Rounded" charset="0"/>
              <a:ea typeface="Arial-Rounded" charset="0"/>
              <a:cs typeface="Arial-Rounded" charset="0"/>
            </a:endParaRPr>
          </a:p>
          <a:p>
            <a:pPr algn="just"/>
            <a:r>
              <a:rPr lang="en-US" altLang="zh-CN" sz="30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(Theo </a:t>
            </a:r>
            <a:r>
              <a:rPr lang="en-US" altLang="zh-CN" sz="28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Phạm</a:t>
            </a:r>
            <a:r>
              <a:rPr lang="en-US" altLang="zh-CN" sz="28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Thị</a:t>
            </a:r>
            <a:r>
              <a:rPr lang="en-US" altLang="zh-CN" sz="28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Thúy</a:t>
            </a:r>
            <a:r>
              <a:rPr lang="en-US" altLang="zh-CN" sz="28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Tuấn</a:t>
            </a:r>
            <a:r>
              <a:rPr lang="en-US" altLang="zh-CN" sz="28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Hiển</a:t>
            </a:r>
            <a:r>
              <a:rPr lang="en-US" altLang="zh-CN" sz="28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30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0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796998" y="417414"/>
            <a:ext cx="280643" cy="30143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1</a:t>
            </a:r>
            <a:endParaRPr lang="vi-VN" sz="20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7752099" y="396848"/>
            <a:ext cx="304245" cy="2290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2</a:t>
            </a:r>
            <a:endParaRPr lang="vi-VN" sz="20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2873109" y="864538"/>
            <a:ext cx="283977" cy="261618"/>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3</a:t>
            </a:r>
            <a:endParaRPr lang="vi-VN" sz="20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1768144" y="1215412"/>
            <a:ext cx="261382" cy="27650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4</a:t>
            </a:r>
            <a:endParaRPr lang="vi-VN" sz="20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848764" y="1588206"/>
            <a:ext cx="286628" cy="25984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5</a:t>
            </a:r>
            <a:endParaRPr lang="vi-VN" sz="20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1F044D47-2CF2-4C74-BFC9-F1F6021FA1A7}"/>
              </a:ext>
            </a:extLst>
          </p:cNvPr>
          <p:cNvSpPr/>
          <p:nvPr/>
        </p:nvSpPr>
        <p:spPr>
          <a:xfrm>
            <a:off x="691124" y="2115438"/>
            <a:ext cx="246196" cy="31848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6</a:t>
            </a:r>
            <a:endParaRPr lang="vi-VN" sz="20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3764456" y="2028812"/>
            <a:ext cx="287777" cy="2620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7</a:t>
            </a:r>
            <a:endParaRPr lang="vi-VN" sz="2000" b="1" dirty="0">
              <a:latin typeface="Times New Roman" panose="02020603050405020304" pitchFamily="18" charset="0"/>
              <a:cs typeface="Times New Roman" panose="02020603050405020304" pitchFamily="18" charset="0"/>
            </a:endParaRPr>
          </a:p>
        </p:txBody>
      </p:sp>
      <p:sp>
        <p:nvSpPr>
          <p:cNvPr id="10" name="Lưu đồ: Đường kết nối 15">
            <a:extLst>
              <a:ext uri="{FF2B5EF4-FFF2-40B4-BE49-F238E27FC236}">
                <a16:creationId xmlns:a16="http://schemas.microsoft.com/office/drawing/2014/main" id="{47C08B50-8E4E-4C6C-9850-333F77FE0ED1}"/>
              </a:ext>
            </a:extLst>
          </p:cNvPr>
          <p:cNvSpPr/>
          <p:nvPr/>
        </p:nvSpPr>
        <p:spPr>
          <a:xfrm>
            <a:off x="2269899" y="2433923"/>
            <a:ext cx="253587" cy="26169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8</a:t>
            </a:r>
            <a:endParaRPr lang="vi-VN" sz="2000" dirty="0">
              <a:latin typeface="Times New Roman" panose="02020603050405020304" pitchFamily="18" charset="0"/>
              <a:cs typeface="Times New Roman" panose="02020603050405020304" pitchFamily="18" charset="0"/>
            </a:endParaRPr>
          </a:p>
        </p:txBody>
      </p:sp>
      <p:sp>
        <p:nvSpPr>
          <p:cNvPr id="17" name="Lưu đồ: Đường kết nối 15">
            <a:extLst>
              <a:ext uri="{FF2B5EF4-FFF2-40B4-BE49-F238E27FC236}">
                <a16:creationId xmlns:a16="http://schemas.microsoft.com/office/drawing/2014/main" id="{47C08B50-8E4E-4C6C-9850-333F77FE0ED1}"/>
              </a:ext>
            </a:extLst>
          </p:cNvPr>
          <p:cNvSpPr/>
          <p:nvPr/>
        </p:nvSpPr>
        <p:spPr>
          <a:xfrm>
            <a:off x="106057" y="2917147"/>
            <a:ext cx="269328" cy="25014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9</a:t>
            </a:r>
            <a:endParaRPr lang="vi-VN" sz="2000" dirty="0">
              <a:latin typeface="Times New Roman" panose="02020603050405020304" pitchFamily="18" charset="0"/>
              <a:cs typeface="Times New Roman" panose="02020603050405020304" pitchFamily="18" charset="0"/>
            </a:endParaRPr>
          </a:p>
        </p:txBody>
      </p:sp>
      <p:sp>
        <p:nvSpPr>
          <p:cNvPr id="18" name="Lưu đồ: Đường kết nối 15">
            <a:extLst>
              <a:ext uri="{FF2B5EF4-FFF2-40B4-BE49-F238E27FC236}">
                <a16:creationId xmlns:a16="http://schemas.microsoft.com/office/drawing/2014/main" id="{47C08B50-8E4E-4C6C-9850-333F77FE0ED1}"/>
              </a:ext>
            </a:extLst>
          </p:cNvPr>
          <p:cNvSpPr/>
          <p:nvPr/>
        </p:nvSpPr>
        <p:spPr>
          <a:xfrm>
            <a:off x="6134176" y="2846364"/>
            <a:ext cx="274834" cy="2963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200" b="1" dirty="0">
              <a:latin typeface="Times New Roman" panose="02020603050405020304" pitchFamily="18" charset="0"/>
              <a:cs typeface="Times New Roman" panose="02020603050405020304" pitchFamily="18" charset="0"/>
            </a:endParaRPr>
          </a:p>
        </p:txBody>
      </p:sp>
      <p:sp>
        <p:nvSpPr>
          <p:cNvPr id="19" name="Lưu đồ: Đường kết nối 15">
            <a:extLst>
              <a:ext uri="{FF2B5EF4-FFF2-40B4-BE49-F238E27FC236}">
                <a16:creationId xmlns:a16="http://schemas.microsoft.com/office/drawing/2014/main" id="{47C08B50-8E4E-4C6C-9850-333F77FE0ED1}"/>
              </a:ext>
            </a:extLst>
          </p:cNvPr>
          <p:cNvSpPr/>
          <p:nvPr/>
        </p:nvSpPr>
        <p:spPr>
          <a:xfrm>
            <a:off x="1559293" y="3218994"/>
            <a:ext cx="329917" cy="29917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0" name="Lưu đồ: Đường kết nối 15">
            <a:extLst>
              <a:ext uri="{FF2B5EF4-FFF2-40B4-BE49-F238E27FC236}">
                <a16:creationId xmlns:a16="http://schemas.microsoft.com/office/drawing/2014/main" id="{47C08B50-8E4E-4C6C-9850-333F77FE0ED1}"/>
              </a:ext>
            </a:extLst>
          </p:cNvPr>
          <p:cNvSpPr/>
          <p:nvPr/>
        </p:nvSpPr>
        <p:spPr>
          <a:xfrm>
            <a:off x="7425761" y="3214595"/>
            <a:ext cx="401460" cy="3035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1" name="Lưu đồ: Đường kết nối 15">
            <a:extLst>
              <a:ext uri="{FF2B5EF4-FFF2-40B4-BE49-F238E27FC236}">
                <a16:creationId xmlns:a16="http://schemas.microsoft.com/office/drawing/2014/main" id="{47C08B50-8E4E-4C6C-9850-333F77FE0ED1}"/>
              </a:ext>
            </a:extLst>
          </p:cNvPr>
          <p:cNvSpPr/>
          <p:nvPr/>
        </p:nvSpPr>
        <p:spPr>
          <a:xfrm>
            <a:off x="6961891" y="3672017"/>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083936" y="2785319"/>
            <a:ext cx="389850" cy="338554"/>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10</a:t>
            </a:r>
          </a:p>
        </p:txBody>
      </p:sp>
      <p:sp>
        <p:nvSpPr>
          <p:cNvPr id="24" name="TextBox 23"/>
          <p:cNvSpPr txBox="1"/>
          <p:nvPr/>
        </p:nvSpPr>
        <p:spPr>
          <a:xfrm>
            <a:off x="1519249" y="3184778"/>
            <a:ext cx="378502" cy="338554"/>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11</a:t>
            </a:r>
          </a:p>
        </p:txBody>
      </p:sp>
      <p:sp>
        <p:nvSpPr>
          <p:cNvPr id="25" name="TextBox 24"/>
          <p:cNvSpPr txBox="1"/>
          <p:nvPr/>
        </p:nvSpPr>
        <p:spPr>
          <a:xfrm>
            <a:off x="7430219" y="3169299"/>
            <a:ext cx="389850" cy="338554"/>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12</a:t>
            </a:r>
          </a:p>
        </p:txBody>
      </p:sp>
      <p:sp>
        <p:nvSpPr>
          <p:cNvPr id="27" name="TextBox 26"/>
          <p:cNvSpPr txBox="1"/>
          <p:nvPr/>
        </p:nvSpPr>
        <p:spPr>
          <a:xfrm>
            <a:off x="6933932" y="3621777"/>
            <a:ext cx="389850" cy="338554"/>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13</a:t>
            </a:r>
          </a:p>
        </p:txBody>
      </p:sp>
      <p:sp>
        <p:nvSpPr>
          <p:cNvPr id="26" name="Lưu đồ: Đường kết nối 15">
            <a:extLst>
              <a:ext uri="{FF2B5EF4-FFF2-40B4-BE49-F238E27FC236}">
                <a16:creationId xmlns:a16="http://schemas.microsoft.com/office/drawing/2014/main" id="{47C08B50-8E4E-4C6C-9850-333F77FE0ED1}"/>
              </a:ext>
            </a:extLst>
          </p:cNvPr>
          <p:cNvSpPr/>
          <p:nvPr/>
        </p:nvSpPr>
        <p:spPr>
          <a:xfrm>
            <a:off x="809986" y="4058013"/>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vi-VN" sz="1400" b="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753568" y="4017429"/>
            <a:ext cx="389850" cy="338554"/>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14</a:t>
            </a: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1"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1"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1"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1"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grpId="1"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22" presetClass="entr" presetSubtype="4" fill="hold" grpId="1"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par>
                                <p:cTn id="42" presetID="22" presetClass="entr" presetSubtype="4" fill="hold" grpId="1"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par>
                                <p:cTn id="45" presetID="22" presetClass="entr" presetSubtype="4" fill="hold" grpId="1"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3"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00"/>
                                        <p:tgtEl>
                                          <p:spTgt spid="4"/>
                                        </p:tgtEl>
                                      </p:cBhvr>
                                    </p:animEffect>
                                  </p:childTnLst>
                                </p:cTn>
                              </p:par>
                              <p:par>
                                <p:cTn id="51" presetID="22" presetClass="entr" presetSubtype="4" fill="hold" grpId="1"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par>
                                <p:cTn id="54" presetID="22" presetClass="entr" presetSubtype="4" fill="hold" grpId="1"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down)">
                                      <p:cBhvr>
                                        <p:cTn id="56" dur="500"/>
                                        <p:tgtEl>
                                          <p:spTgt spid="24"/>
                                        </p:tgtEl>
                                      </p:cBhvr>
                                    </p:animEffect>
                                  </p:childTnLst>
                                </p:cTn>
                              </p:par>
                              <p:par>
                                <p:cTn id="57" presetID="22" presetClass="entr" presetSubtype="4" fill="hold" grpId="1"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par>
                                <p:cTn id="60" presetID="22" presetClass="entr" presetSubtype="4" fill="hold" grpId="1"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500"/>
                                        <p:tgtEl>
                                          <p:spTgt spid="25"/>
                                        </p:tgtEl>
                                      </p:cBhvr>
                                    </p:animEffect>
                                  </p:childTnLst>
                                </p:cTn>
                              </p:par>
                              <p:par>
                                <p:cTn id="63" presetID="22" presetClass="entr" presetSubtype="4" fill="hold" grpId="1"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down)">
                                      <p:cBhvr>
                                        <p:cTn id="65" dur="500"/>
                                        <p:tgtEl>
                                          <p:spTgt spid="21"/>
                                        </p:tgtEl>
                                      </p:cBhvr>
                                    </p:animEffect>
                                  </p:childTnLst>
                                </p:cTn>
                              </p:par>
                              <p:par>
                                <p:cTn id="66" presetID="22" presetClass="entr" presetSubtype="4" fill="hold" grpId="1"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down)">
                                      <p:cBhvr>
                                        <p:cTn id="68" dur="500"/>
                                        <p:tgtEl>
                                          <p:spTgt spid="27"/>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down)">
                                      <p:cBhvr>
                                        <p:cTn id="71" dur="500"/>
                                        <p:tgtEl>
                                          <p:spTgt spid="23"/>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down)">
                                      <p:cBhvr>
                                        <p:cTn id="7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5" grpId="0"/>
      <p:bldP spid="9" grpId="1" animBg="1"/>
      <p:bldP spid="11" grpId="1" animBg="1"/>
      <p:bldP spid="12" grpId="1" animBg="1"/>
      <p:bldP spid="13" grpId="1" animBg="1"/>
      <p:bldP spid="14" grpId="1" animBg="1"/>
      <p:bldP spid="15" grpId="1" animBg="1"/>
      <p:bldP spid="16" grpId="1" animBg="1"/>
      <p:bldP spid="10" grpId="1" animBg="1"/>
      <p:bldP spid="17" grpId="1" animBg="1"/>
      <p:bldP spid="18" grpId="1" animBg="1"/>
      <p:bldP spid="19" grpId="1" animBg="1"/>
      <p:bldP spid="20" grpId="1" animBg="1"/>
      <p:bldP spid="21" grpId="1" animBg="1"/>
      <p:bldP spid="4" grpId="3"/>
      <p:bldP spid="24" grpId="1"/>
      <p:bldP spid="25" grpId="1"/>
      <p:bldP spid="27" grpId="1"/>
      <p:bldP spid="26"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8914" y="971550"/>
            <a:ext cx="5943600" cy="3886200"/>
          </a:xfrm>
        </p:spPr>
        <p:txBody>
          <a:bodyPr>
            <a:normAutofit/>
          </a:bodyPr>
          <a:lstStyle/>
          <a:p>
            <a:pPr algn="l"/>
            <a:r>
              <a:rPr lang="en-US" dirty="0" err="1">
                <a:latin typeface="Arial" pitchFamily="34" charset="0"/>
                <a:cs typeface="Arial" pitchFamily="34" charset="0"/>
              </a:rPr>
              <a:t>ngoảnh</a:t>
            </a:r>
            <a:br>
              <a:rPr lang="en-US" dirty="0">
                <a:latin typeface="Arial" pitchFamily="34" charset="0"/>
                <a:cs typeface="Arial" pitchFamily="34" charset="0"/>
              </a:rPr>
            </a:br>
            <a:r>
              <a:rPr lang="en-US" dirty="0" err="1">
                <a:latin typeface="Arial" pitchFamily="34" charset="0"/>
                <a:cs typeface="Arial" pitchFamily="34" charset="0"/>
              </a:rPr>
              <a:t>hoảng</a:t>
            </a:r>
            <a:br>
              <a:rPr lang="en-US" dirty="0">
                <a:latin typeface="Arial" pitchFamily="34" charset="0"/>
                <a:cs typeface="Arial" pitchFamily="34" charset="0"/>
              </a:rPr>
            </a:br>
            <a:r>
              <a:rPr lang="en-US" dirty="0" err="1">
                <a:latin typeface="Arial" pitchFamily="34" charset="0"/>
                <a:cs typeface="Arial" pitchFamily="34" charset="0"/>
              </a:rPr>
              <a:t>suýt</a:t>
            </a:r>
            <a:br>
              <a:rPr lang="en-US" dirty="0">
                <a:latin typeface="Arial" pitchFamily="34" charset="0"/>
                <a:cs typeface="Arial" pitchFamily="34" charset="0"/>
              </a:rPr>
            </a:br>
            <a:r>
              <a:rPr lang="en-US" dirty="0" err="1">
                <a:latin typeface="Arial" pitchFamily="34" charset="0"/>
                <a:cs typeface="Arial" pitchFamily="34" charset="0"/>
              </a:rPr>
              <a:t>hướng</a:t>
            </a:r>
            <a:br>
              <a:rPr lang="en-US" dirty="0">
                <a:latin typeface="Arial" pitchFamily="34" charset="0"/>
                <a:cs typeface="Arial" pitchFamily="34" charset="0"/>
              </a:rPr>
            </a:br>
            <a:r>
              <a:rPr lang="en-US" dirty="0" err="1">
                <a:latin typeface="Arial" pitchFamily="34" charset="0"/>
                <a:cs typeface="Arial" pitchFamily="34" charset="0"/>
              </a:rPr>
              <a:t>đường</a:t>
            </a:r>
            <a:endParaRPr lang="en-US" dirty="0">
              <a:latin typeface="Arial" pitchFamily="34" charset="0"/>
              <a:cs typeface="Arial" pitchFamily="34" charset="0"/>
            </a:endParaRPr>
          </a:p>
        </p:txBody>
      </p:sp>
      <p:sp>
        <p:nvSpPr>
          <p:cNvPr id="3" name="Title 1"/>
          <p:cNvSpPr txBox="1">
            <a:spLocks/>
          </p:cNvSpPr>
          <p:nvPr/>
        </p:nvSpPr>
        <p:spPr>
          <a:xfrm>
            <a:off x="-439864" y="-210961"/>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marL="0" marR="0" lvl="0" indent="0" algn="ctr" defTabSz="91318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 pitchFamily="34" charset="0"/>
                <a:ea typeface="+mj-ea"/>
                <a:cs typeface="Arial" pitchFamily="34" charset="0"/>
              </a:rPr>
              <a:t>Luyện</a:t>
            </a:r>
            <a:r>
              <a:rPr kumimoji="0" lang="en-US" sz="4400" b="1" i="0" u="none" strike="noStrike" kern="1200" cap="none" spc="0" normalizeH="0" baseline="0" noProof="0" dirty="0">
                <a:ln>
                  <a:noFill/>
                </a:ln>
                <a:solidFill>
                  <a:prstClr val="black"/>
                </a:solidFill>
                <a:effectLst/>
                <a:uLnTx/>
                <a:uFillTx/>
                <a:latin typeface="Arial" pitchFamily="34" charset="0"/>
                <a:ea typeface="+mj-ea"/>
                <a:cs typeface="Arial" pitchFamily="34" charset="0"/>
              </a:rPr>
              <a:t> </a:t>
            </a:r>
            <a:r>
              <a:rPr kumimoji="0" lang="en-US" sz="4400" b="1" i="0" u="none" strike="noStrike" kern="1200" cap="none" spc="0" normalizeH="0" baseline="0" noProof="0" dirty="0" err="1">
                <a:ln>
                  <a:noFill/>
                </a:ln>
                <a:solidFill>
                  <a:prstClr val="black"/>
                </a:solidFill>
                <a:effectLst/>
                <a:uLnTx/>
                <a:uFillTx/>
                <a:latin typeface="Arial" pitchFamily="34" charset="0"/>
                <a:ea typeface="+mj-ea"/>
                <a:cs typeface="Arial" pitchFamily="34" charset="0"/>
              </a:rPr>
              <a:t>đọc</a:t>
            </a:r>
            <a:r>
              <a:rPr kumimoji="0" lang="en-US" sz="4400" b="1" i="0" u="none" strike="noStrike" kern="1200" cap="none" spc="0" normalizeH="0" baseline="0" noProof="0" dirty="0">
                <a:ln>
                  <a:noFill/>
                </a:ln>
                <a:solidFill>
                  <a:prstClr val="black"/>
                </a:solidFill>
                <a:effectLst/>
                <a:uLnTx/>
                <a:uFillTx/>
                <a:latin typeface="Arial" pitchFamily="34" charset="0"/>
                <a:ea typeface="+mj-ea"/>
                <a:cs typeface="Arial" pitchFamily="34" charset="0"/>
              </a:rPr>
              <a:t> </a:t>
            </a:r>
          </a:p>
        </p:txBody>
      </p:sp>
    </p:spTree>
    <p:extLst>
      <p:ext uri="{BB962C8B-B14F-4D97-AF65-F5344CB8AC3E}">
        <p14:creationId xmlns:p14="http://schemas.microsoft.com/office/powerpoint/2010/main" val="4038245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 name="矩形 8">
            <a:extLst>
              <a:ext uri="{FF2B5EF4-FFF2-40B4-BE49-F238E27FC236}">
                <a16:creationId xmlns:a16="http://schemas.microsoft.com/office/drawing/2014/main" id="{97CDA310-DDA7-47C0-8950-DB78C5D823B7}"/>
              </a:ext>
            </a:extLst>
          </p:cNvPr>
          <p:cNvSpPr/>
          <p:nvPr/>
        </p:nvSpPr>
        <p:spPr>
          <a:xfrm>
            <a:off x="1" y="-324983"/>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Nếu</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không</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may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bị</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Sáng chủ nhật, bố cho Nam và em đi công viên. Công viên đông như hội. Khi vào cổng, b</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ố</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Công viên đ</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ẹ</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p qu</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á</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Nam cứ mài mê xem hết chỗ này đến chỗ khác. Lúc ngoảnh l</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ạ</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i thì không th</a:t>
            </a:r>
            <a:r>
              <a:rPr kumimoji="0" lang="en-GB"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ấ</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y bố và em đâu. Nam vừa chạy tìm vừa gọi “Bố ơi! Bố ơi!”. Hoảng hốt, Nam suýt khóc. Ch</a:t>
            </a:r>
            <a:r>
              <a:rPr kumimoji="0" lang="en-US" sz="2600" b="0" i="0" u="none" strike="noStrike" kern="1200" cap="none" spc="0" normalizeH="0" baseline="0" noProof="0" dirty="0" err="1">
                <a:ln>
                  <a:noFill/>
                </a:ln>
                <a:solidFill>
                  <a:prstClr val="black"/>
                </a:solidFill>
                <a:effectLst/>
                <a:uLnTx/>
                <a:uFillTx/>
                <a:latin typeface="Arial-Rounded" charset="0"/>
                <a:ea typeface="Arial-Rounded" charset="0"/>
                <a:cs typeface="Arial-Rounded" charset="0"/>
              </a:rPr>
              <a:t>ợt</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(Theo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Phạm</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Thị</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Thúy</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Tuấn</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Hiển</a:t>
            </a:r>
            <a:r>
              <a:rPr kumimoji="0" lang="en-US" altLang="zh-CN" sz="2800" b="0" i="0" u="none" strike="noStrike" kern="1200" cap="none" spc="0" normalizeH="0" baseline="0" noProof="0" dirty="0">
                <a:ln>
                  <a:noFill/>
                </a:ln>
                <a:solidFill>
                  <a:srgbClr val="FF000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endParaRPr kumimoji="0" lang="zh-CN" altLang="en-US" sz="3000" b="0"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97CDA310-DDA7-47C0-8950-DB78C5D823B7}"/>
              </a:ext>
            </a:extLst>
          </p:cNvPr>
          <p:cNvSpPr/>
          <p:nvPr/>
        </p:nvSpPr>
        <p:spPr>
          <a:xfrm>
            <a:off x="1" y="-334508"/>
            <a:ext cx="9143999" cy="612933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Nếu</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không</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may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bị</a:t>
            </a:r>
            <a:r>
              <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3000" b="1" i="0" u="none" strike="noStrike" kern="1200" cap="none" spc="0" normalizeH="0" baseline="0" noProof="0" dirty="0" err="1">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lạc</a:t>
            </a:r>
            <a:endParaRPr kumimoji="0" lang="en-US" altLang="zh-CN" sz="3000" b="1"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Sáng chủ nhật, bố cho Nam và em đi công viên. Công viên đông như hội. Khi vào cổng, b</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ố</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dặn: "Các con cẩn thận kẻo bị lạc. Nếu không may bị lạc, các con nhớ đi ra cổng nãy. Nhìn kìa, trên cổng có lá cờ rất to"..</a:t>
            </a:r>
            <a:endPar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Công viên đ</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ẹ</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p qu</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á</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Nam cứ mài mê xem hết chỗ này đến chỗ khác. Lúc ngoảnh l</a:t>
            </a:r>
            <a:r>
              <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ạ</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i thì không thốy bố và em đâu. Nam vừa chạy tìm vừa gọi “Bố ơi! Bố ơi!”. Hoảng hốt, Nam suýt khóc. Ch</a:t>
            </a:r>
            <a:r>
              <a:rPr kumimoji="0" lang="en-US" sz="2600" b="0" i="0" u="none" strike="noStrike" kern="1200" cap="none" spc="0" normalizeH="0" baseline="0" noProof="0" dirty="0" err="1">
                <a:ln>
                  <a:noFill/>
                </a:ln>
                <a:solidFill>
                  <a:prstClr val="black"/>
                </a:solidFill>
                <a:effectLst/>
                <a:uLnTx/>
                <a:uFillTx/>
                <a:latin typeface="Arial-Rounded" charset="0"/>
                <a:ea typeface="Arial-Rounded" charset="0"/>
                <a:cs typeface="Arial-Rounded" charset="0"/>
              </a:rPr>
              <a:t>ợt</a:t>
            </a:r>
            <a:r>
              <a:rPr kumimoji="0" lang="vi-VN"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rPr>
              <a:t> Nam nhìn thấy tấm biển "Lối ra cổng". Nhớ lời bố dặn, Nam đi theo hướng tấm biển chỉ đường. “A, lá cờ kia rồi!”. Nam mừng rỡ khi thấy bố và em đang chờ ở đó.</a:t>
            </a:r>
            <a:endParaRPr kumimoji="0" lang="en-US" sz="2600" b="0" i="0" u="none" strike="noStrike" kern="1200" cap="none" spc="0" normalizeH="0" baseline="0" noProof="0" dirty="0">
              <a:ln>
                <a:noFill/>
              </a:ln>
              <a:solidFill>
                <a:prstClr val="black"/>
              </a:solidFill>
              <a:effectLst/>
              <a:uLnTx/>
              <a:uFillTx/>
              <a:latin typeface="Arial-Rounded" charset="0"/>
              <a:ea typeface="Arial-Rounded" charset="0"/>
              <a:cs typeface="Arial-Rounded"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(Theo </a:t>
            </a:r>
            <a:r>
              <a:rPr kumimoji="0" lang="en-US" altLang="zh-CN" sz="28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Phạm</a:t>
            </a:r>
            <a:r>
              <a:rPr kumimoji="0" lang="en-US" altLang="zh-CN" sz="28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Thị</a:t>
            </a:r>
            <a:r>
              <a:rPr kumimoji="0" lang="en-US" altLang="zh-CN" sz="28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Thúy</a:t>
            </a:r>
            <a:r>
              <a:rPr kumimoji="0" lang="en-US" altLang="zh-CN" sz="28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Tuấn</a:t>
            </a:r>
            <a:r>
              <a:rPr kumimoji="0" lang="en-US" altLang="zh-CN" sz="28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r>
              <a:rPr kumimoji="0" lang="en-US" altLang="zh-CN" sz="2800" b="0" i="0" u="none" strike="noStrike" kern="1200" cap="none" spc="0" normalizeH="0" baseline="0" noProof="0" dirty="0" err="1">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Hiển</a:t>
            </a:r>
            <a:r>
              <a:rPr kumimoji="0" lang="en-US" altLang="zh-CN" sz="2800" b="0" i="0" u="none" strike="noStrike" kern="1200" cap="none" spc="0" normalizeH="0" baseline="0" noProof="0" dirty="0">
                <a:ln>
                  <a:noFill/>
                </a:ln>
                <a:solidFill>
                  <a:prstClr val="black"/>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679C31"/>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rPr>
              <a:t>                                                        </a:t>
            </a:r>
            <a:endParaRPr kumimoji="0" lang="zh-CN" altLang="en-US" sz="3000" b="0" i="0" u="none" strike="noStrike" kern="1200" cap="none" spc="0" normalizeH="0" baseline="0" noProof="0" dirty="0">
              <a:ln>
                <a:noFill/>
              </a:ln>
              <a:solidFill>
                <a:srgbClr val="F14420"/>
              </a:solidFill>
              <a:effectLst/>
              <a:uLnTx/>
              <a:uFillTx/>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796998" y="417414"/>
            <a:ext cx="280643" cy="30143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endPar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7752099" y="396848"/>
            <a:ext cx="304245" cy="22903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endPar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2873109" y="864538"/>
            <a:ext cx="283977" cy="261618"/>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endPar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1768144" y="1215412"/>
            <a:ext cx="261382" cy="27650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4</a:t>
            </a:r>
            <a:endPar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848764" y="1588206"/>
            <a:ext cx="286628" cy="25984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5</a:t>
            </a:r>
            <a:endPar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1F044D47-2CF2-4C74-BFC9-F1F6021FA1A7}"/>
              </a:ext>
            </a:extLst>
          </p:cNvPr>
          <p:cNvSpPr/>
          <p:nvPr/>
        </p:nvSpPr>
        <p:spPr>
          <a:xfrm>
            <a:off x="691124" y="2115438"/>
            <a:ext cx="246196" cy="31848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6</a:t>
            </a:r>
            <a:endPar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3764456" y="2028812"/>
            <a:ext cx="287777" cy="26206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7</a:t>
            </a:r>
            <a:endPar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 name="Lưu đồ: Đường kết nối 15">
            <a:extLst>
              <a:ext uri="{FF2B5EF4-FFF2-40B4-BE49-F238E27FC236}">
                <a16:creationId xmlns:a16="http://schemas.microsoft.com/office/drawing/2014/main" id="{47C08B50-8E4E-4C6C-9850-333F77FE0ED1}"/>
              </a:ext>
            </a:extLst>
          </p:cNvPr>
          <p:cNvSpPr/>
          <p:nvPr/>
        </p:nvSpPr>
        <p:spPr>
          <a:xfrm>
            <a:off x="2269899" y="2433923"/>
            <a:ext cx="253587" cy="26169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8</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7" name="Lưu đồ: Đường kết nối 15">
            <a:extLst>
              <a:ext uri="{FF2B5EF4-FFF2-40B4-BE49-F238E27FC236}">
                <a16:creationId xmlns:a16="http://schemas.microsoft.com/office/drawing/2014/main" id="{47C08B50-8E4E-4C6C-9850-333F77FE0ED1}"/>
              </a:ext>
            </a:extLst>
          </p:cNvPr>
          <p:cNvSpPr/>
          <p:nvPr/>
        </p:nvSpPr>
        <p:spPr>
          <a:xfrm>
            <a:off x="106057" y="2917147"/>
            <a:ext cx="269328" cy="25014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9</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 name="Lưu đồ: Đường kết nối 15">
            <a:extLst>
              <a:ext uri="{FF2B5EF4-FFF2-40B4-BE49-F238E27FC236}">
                <a16:creationId xmlns:a16="http://schemas.microsoft.com/office/drawing/2014/main" id="{47C08B50-8E4E-4C6C-9850-333F77FE0ED1}"/>
              </a:ext>
            </a:extLst>
          </p:cNvPr>
          <p:cNvSpPr/>
          <p:nvPr/>
        </p:nvSpPr>
        <p:spPr>
          <a:xfrm>
            <a:off x="6134176" y="2846364"/>
            <a:ext cx="274834" cy="2963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Lưu đồ: Đường kết nối 15">
            <a:extLst>
              <a:ext uri="{FF2B5EF4-FFF2-40B4-BE49-F238E27FC236}">
                <a16:creationId xmlns:a16="http://schemas.microsoft.com/office/drawing/2014/main" id="{47C08B50-8E4E-4C6C-9850-333F77FE0ED1}"/>
              </a:ext>
            </a:extLst>
          </p:cNvPr>
          <p:cNvSpPr/>
          <p:nvPr/>
        </p:nvSpPr>
        <p:spPr>
          <a:xfrm>
            <a:off x="1559293" y="3218994"/>
            <a:ext cx="329917" cy="299173"/>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0" name="Lưu đồ: Đường kết nối 15">
            <a:extLst>
              <a:ext uri="{FF2B5EF4-FFF2-40B4-BE49-F238E27FC236}">
                <a16:creationId xmlns:a16="http://schemas.microsoft.com/office/drawing/2014/main" id="{47C08B50-8E4E-4C6C-9850-333F77FE0ED1}"/>
              </a:ext>
            </a:extLst>
          </p:cNvPr>
          <p:cNvSpPr/>
          <p:nvPr/>
        </p:nvSpPr>
        <p:spPr>
          <a:xfrm>
            <a:off x="7425761" y="3214595"/>
            <a:ext cx="401460" cy="3035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Lưu đồ: Đường kết nối 15">
            <a:extLst>
              <a:ext uri="{FF2B5EF4-FFF2-40B4-BE49-F238E27FC236}">
                <a16:creationId xmlns:a16="http://schemas.microsoft.com/office/drawing/2014/main" id="{47C08B50-8E4E-4C6C-9850-333F77FE0ED1}"/>
              </a:ext>
            </a:extLst>
          </p:cNvPr>
          <p:cNvSpPr/>
          <p:nvPr/>
        </p:nvSpPr>
        <p:spPr>
          <a:xfrm>
            <a:off x="6961891" y="3672017"/>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TextBox 3"/>
          <p:cNvSpPr txBox="1"/>
          <p:nvPr/>
        </p:nvSpPr>
        <p:spPr>
          <a:xfrm>
            <a:off x="6083936" y="2785319"/>
            <a:ext cx="389850"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10</a:t>
            </a:r>
          </a:p>
        </p:txBody>
      </p:sp>
      <p:sp>
        <p:nvSpPr>
          <p:cNvPr id="24" name="TextBox 23"/>
          <p:cNvSpPr txBox="1"/>
          <p:nvPr/>
        </p:nvSpPr>
        <p:spPr>
          <a:xfrm>
            <a:off x="1519249" y="3184778"/>
            <a:ext cx="378502"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11</a:t>
            </a:r>
          </a:p>
        </p:txBody>
      </p:sp>
      <p:sp>
        <p:nvSpPr>
          <p:cNvPr id="25" name="TextBox 24"/>
          <p:cNvSpPr txBox="1"/>
          <p:nvPr/>
        </p:nvSpPr>
        <p:spPr>
          <a:xfrm>
            <a:off x="7430219" y="3169299"/>
            <a:ext cx="389850"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12</a:t>
            </a:r>
          </a:p>
        </p:txBody>
      </p:sp>
      <p:sp>
        <p:nvSpPr>
          <p:cNvPr id="27" name="TextBox 26"/>
          <p:cNvSpPr txBox="1"/>
          <p:nvPr/>
        </p:nvSpPr>
        <p:spPr>
          <a:xfrm>
            <a:off x="6933932" y="3621777"/>
            <a:ext cx="389850"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13</a:t>
            </a:r>
          </a:p>
        </p:txBody>
      </p:sp>
      <p:sp>
        <p:nvSpPr>
          <p:cNvPr id="26" name="Lưu đồ: Đường kết nối 15">
            <a:extLst>
              <a:ext uri="{FF2B5EF4-FFF2-40B4-BE49-F238E27FC236}">
                <a16:creationId xmlns:a16="http://schemas.microsoft.com/office/drawing/2014/main" id="{47C08B50-8E4E-4C6C-9850-333F77FE0ED1}"/>
              </a:ext>
            </a:extLst>
          </p:cNvPr>
          <p:cNvSpPr/>
          <p:nvPr/>
        </p:nvSpPr>
        <p:spPr>
          <a:xfrm>
            <a:off x="809986" y="4058013"/>
            <a:ext cx="333432" cy="257386"/>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3" name="TextBox 22"/>
          <p:cNvSpPr txBox="1"/>
          <p:nvPr/>
        </p:nvSpPr>
        <p:spPr>
          <a:xfrm>
            <a:off x="753568" y="4017429"/>
            <a:ext cx="389850"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cs typeface="Times New Roman" pitchFamily="18" charset="0"/>
              </a:rPr>
              <a:t>14</a:t>
            </a:r>
          </a:p>
        </p:txBody>
      </p:sp>
    </p:spTree>
    <p:extLst>
      <p:ext uri="{BB962C8B-B14F-4D97-AF65-F5344CB8AC3E}">
        <p14:creationId xmlns:p14="http://schemas.microsoft.com/office/powerpoint/2010/main" val="118525095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00"/>
                                        <p:tgtEl>
                                          <p:spTgt spid="4"/>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down)">
                                      <p:cBhvr>
                                        <p:cTn id="56" dur="500"/>
                                        <p:tgtEl>
                                          <p:spTgt spid="24"/>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500"/>
                                        <p:tgtEl>
                                          <p:spTgt spid="25"/>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down)">
                                      <p:cBhvr>
                                        <p:cTn id="65" dur="500"/>
                                        <p:tgtEl>
                                          <p:spTgt spid="21"/>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down)">
                                      <p:cBhvr>
                                        <p:cTn id="68" dur="500"/>
                                        <p:tgtEl>
                                          <p:spTgt spid="27"/>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wipe(down)">
                                      <p:cBhvr>
                                        <p:cTn id="71" dur="500"/>
                                        <p:tgtEl>
                                          <p:spTgt spid="23"/>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down)">
                                      <p:cBhvr>
                                        <p:cTn id="7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5" grpId="0"/>
      <p:bldP spid="9" grpId="0" animBg="1"/>
      <p:bldP spid="11" grpId="0" animBg="1"/>
      <p:bldP spid="12" grpId="0" animBg="1"/>
      <p:bldP spid="13" grpId="0" animBg="1"/>
      <p:bldP spid="14" grpId="0" animBg="1"/>
      <p:bldP spid="15" grpId="0" animBg="1"/>
      <p:bldP spid="16" grpId="0" animBg="1"/>
      <p:bldP spid="10" grpId="0" animBg="1"/>
      <p:bldP spid="17" grpId="0" animBg="1"/>
      <p:bldP spid="18" grpId="0" animBg="1"/>
      <p:bldP spid="19" grpId="0" animBg="1"/>
      <p:bldP spid="20" grpId="0" animBg="1"/>
      <p:bldP spid="21" grpId="0" animBg="1"/>
      <p:bldP spid="4" grpId="0"/>
      <p:bldP spid="24" grpId="0"/>
      <p:bldP spid="25" grpId="0"/>
      <p:bldP spid="27" grpId="0"/>
      <p:bldP spid="26" grpId="0" animBg="1"/>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0BBF27-AEA7-4E39-9873-833F6E66B524}">
  <ds:schemaRefs>
    <ds:schemaRef ds:uri="2954521b-b4ab-4ce3-8aa8-8bfa99a4c36e"/>
    <ds:schemaRef ds:uri="http://purl.org/dc/elements/1.1/"/>
    <ds:schemaRef ds:uri="http://schemas.microsoft.com/office/2006/metadata/properties"/>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9FB348E-5AF4-49FB-8FE5-650F6DA25C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631</TotalTime>
  <Words>2454</Words>
  <Application>Microsoft Office PowerPoint</Application>
  <PresentationFormat>On-screen Show (16:9)</PresentationFormat>
  <Paragraphs>202</Paragraphs>
  <Slides>36</Slides>
  <Notes>19</Notes>
  <HiddenSlides>0</HiddenSlides>
  <MMClips>6</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Calibri</vt:lpstr>
      <vt:lpstr>HL Hoctro</vt:lpstr>
      <vt:lpstr>DFPOP1-W9</vt:lpstr>
      <vt:lpstr>Arial</vt:lpstr>
      <vt:lpstr>Arial-Rounded</vt:lpstr>
      <vt:lpstr>HP001 4 hàng</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ngoảnh hoảng suýt hướng đường</vt:lpstr>
      <vt:lpstr>PowerPoint Presentation</vt:lpstr>
      <vt:lpstr>PowerPoint Presentation</vt:lpstr>
      <vt:lpstr>PowerPoint Presentation</vt:lpstr>
      <vt:lpstr>Giải nghĩa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Le Chi</cp:lastModifiedBy>
  <cp:revision>55</cp:revision>
  <dcterms:created xsi:type="dcterms:W3CDTF">2020-08-13T09:19:08Z</dcterms:created>
  <dcterms:modified xsi:type="dcterms:W3CDTF">2024-03-11T12:58:47Z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