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755" r:id="rId3"/>
  </p:sldMasterIdLst>
  <p:notesMasterIdLst>
    <p:notesMasterId r:id="rId24"/>
  </p:notesMasterIdLst>
  <p:sldIdLst>
    <p:sldId id="256" r:id="rId4"/>
    <p:sldId id="332" r:id="rId5"/>
    <p:sldId id="258" r:id="rId6"/>
    <p:sldId id="375" r:id="rId7"/>
    <p:sldId id="365" r:id="rId8"/>
    <p:sldId id="326" r:id="rId9"/>
    <p:sldId id="376" r:id="rId10"/>
    <p:sldId id="362" r:id="rId11"/>
    <p:sldId id="288" r:id="rId12"/>
    <p:sldId id="289" r:id="rId13"/>
    <p:sldId id="290" r:id="rId14"/>
    <p:sldId id="291" r:id="rId15"/>
    <p:sldId id="292" r:id="rId16"/>
    <p:sldId id="293" r:id="rId17"/>
    <p:sldId id="374" r:id="rId18"/>
    <p:sldId id="269" r:id="rId19"/>
    <p:sldId id="295" r:id="rId20"/>
    <p:sldId id="296" r:id="rId21"/>
    <p:sldId id="341" r:id="rId22"/>
    <p:sldId id="331"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Đặng Thị Thủy" initials="ĐTT" lastIdx="1" clrIdx="0">
    <p:extLst>
      <p:ext uri="{19B8F6BF-5375-455C-9EA6-DF929625EA0E}">
        <p15:presenceInfo xmlns:p15="http://schemas.microsoft.com/office/powerpoint/2012/main" userId="S::dangthuy7921@tmt.edu.vn::99d42d41-fbbf-44ba-8f2c-1a8e19401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CBFA"/>
    <a:srgbClr val="66D4FE"/>
    <a:srgbClr val="FEDA3C"/>
    <a:srgbClr val="AFE1F7"/>
    <a:srgbClr val="0066FF"/>
    <a:srgbClr val="19A0E6"/>
    <a:srgbClr val="298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FF3AA-5217-436E-87E7-D2A23FE5E0AF}" type="datetimeFigureOut">
              <a:rPr lang="zh-CN" altLang="en-US" smtClean="0"/>
              <a:t>2024/3/24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1F11B-CBD3-4300-BA9C-475B210B6837}" type="slidenum">
              <a:rPr lang="zh-CN" altLang="en-US" smtClean="0"/>
              <a:t>‹#›</a:t>
            </a:fld>
            <a:endParaRPr lang="zh-CN" altLang="en-US"/>
          </a:p>
        </p:txBody>
      </p:sp>
    </p:spTree>
    <p:extLst>
      <p:ext uri="{BB962C8B-B14F-4D97-AF65-F5344CB8AC3E}">
        <p14:creationId xmlns:p14="http://schemas.microsoft.com/office/powerpoint/2010/main" val="154188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1F11B-CBD3-4300-BA9C-475B210B6837}" type="slidenum">
              <a:rPr lang="zh-CN" altLang="en-US" smtClean="0"/>
              <a:t>1</a:t>
            </a:fld>
            <a:endParaRPr lang="zh-CN" altLang="en-US"/>
          </a:p>
        </p:txBody>
      </p:sp>
    </p:spTree>
    <p:extLst>
      <p:ext uri="{BB962C8B-B14F-4D97-AF65-F5344CB8AC3E}">
        <p14:creationId xmlns:p14="http://schemas.microsoft.com/office/powerpoint/2010/main" val="350257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1F11B-CBD3-4300-BA9C-475B210B6837}"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60171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1F11B-CBD3-4300-BA9C-475B210B6837}"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2563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5EE733-4D92-4827-87ED-802C0430BE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356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5EE733-4D92-4827-87ED-802C0430BE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62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t>Sau khi các nhóm trao đổi xong, đại diện nhóm trình bày, nhóm khác nhận xét, GV kết luận ghi điểm</a:t>
            </a:r>
          </a:p>
          <a:p>
            <a:pPr eaLnBrk="1" hangingPunct="1"/>
            <a:endParaRPr lang="en-US"/>
          </a:p>
          <a:p>
            <a:pPr eaLnBrk="1" hangingPunct="1"/>
            <a:endParaRPr lang="en-US"/>
          </a:p>
        </p:txBody>
      </p:sp>
      <p:sp>
        <p:nvSpPr>
          <p:cNvPr id="4" name="Slide Number Placeholder 3"/>
          <p:cNvSpPr>
            <a:spLocks noGrp="1"/>
          </p:cNvSpPr>
          <p:nvPr>
            <p:ph type="sldNum" sz="quarter" idx="5"/>
          </p:nvPr>
        </p:nvSpPr>
        <p:spPr/>
        <p:txBody>
          <a:bodyPr/>
          <a:lstStyle/>
          <a:p>
            <a:pPr>
              <a:defRPr/>
            </a:pPr>
            <a:fld id="{FCDFF8E1-2213-46DA-BD60-AA1D84E1C552}" type="slidenum">
              <a:rPr lang="en-US" smtClean="0"/>
              <a:pPr>
                <a:defRPr/>
              </a:pPr>
              <a:t>17</a:t>
            </a:fld>
            <a:endParaRPr lang="en-US"/>
          </a:p>
        </p:txBody>
      </p:sp>
    </p:spTree>
    <p:extLst>
      <p:ext uri="{BB962C8B-B14F-4D97-AF65-F5344CB8AC3E}">
        <p14:creationId xmlns:p14="http://schemas.microsoft.com/office/powerpoint/2010/main" val="142610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t>GV kết luận: giáo dục ý thức bảo vệ các tài sản vật dụng bằng kim loại, cẩn thận khi làm thí nghiệm b, c</a:t>
            </a:r>
          </a:p>
        </p:txBody>
      </p:sp>
      <p:sp>
        <p:nvSpPr>
          <p:cNvPr id="4" name="Slide Number Placeholder 3"/>
          <p:cNvSpPr>
            <a:spLocks noGrp="1"/>
          </p:cNvSpPr>
          <p:nvPr>
            <p:ph type="sldNum" sz="quarter" idx="5"/>
          </p:nvPr>
        </p:nvSpPr>
        <p:spPr/>
        <p:txBody>
          <a:bodyPr/>
          <a:lstStyle/>
          <a:p>
            <a:pPr>
              <a:defRPr/>
            </a:pPr>
            <a:fld id="{96A12B15-3B22-42F2-8C32-626C6E1EA515}" type="slidenum">
              <a:rPr lang="en-US" smtClean="0"/>
              <a:pPr>
                <a:defRPr/>
              </a:pPr>
              <a:t>18</a:t>
            </a:fld>
            <a:endParaRPr lang="en-US"/>
          </a:p>
        </p:txBody>
      </p:sp>
    </p:spTree>
    <p:extLst>
      <p:ext uri="{BB962C8B-B14F-4D97-AF65-F5344CB8AC3E}">
        <p14:creationId xmlns:p14="http://schemas.microsoft.com/office/powerpoint/2010/main" val="252244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1F11B-CBD3-4300-BA9C-475B210B6837}" type="slidenum">
              <a:rPr lang="zh-CN" altLang="en-US" smtClean="0"/>
              <a:t>20</a:t>
            </a:fld>
            <a:endParaRPr lang="zh-CN" altLang="en-US"/>
          </a:p>
        </p:txBody>
      </p:sp>
    </p:spTree>
    <p:extLst>
      <p:ext uri="{BB962C8B-B14F-4D97-AF65-F5344CB8AC3E}">
        <p14:creationId xmlns:p14="http://schemas.microsoft.com/office/powerpoint/2010/main" val="1238028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6A698BF9-6EE8-4736-BDC6-DE95B18AD252}"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958371-FB81-43C6-A9D7-4DD9314C62B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06D02BE-0AC7-4C2A-9D94-4CE3F620DC77}" type="datetimeFigureOut">
              <a:rPr lang="zh-CN" altLang="en-US" smtClean="0"/>
              <a:t>2024/3/24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705F04-4CC5-426F-9A62-915DF55CF2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06D02BE-0AC7-4C2A-9D94-4CE3F620DC77}" type="datetimeFigureOut">
              <a:rPr lang="zh-CN" altLang="en-US" smtClean="0"/>
              <a:t>2024/3/24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705F04-4CC5-426F-9A62-915DF55CF2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06D02BE-0AC7-4C2A-9D94-4CE3F620DC77}" type="datetimeFigureOut">
              <a:rPr lang="zh-CN" altLang="en-US" smtClean="0"/>
              <a:t>2024/3/24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705F04-4CC5-426F-9A62-915DF55CF2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6" t="808" r="1563" b="3623"/>
          <a:stretch/>
        </p:blipFill>
        <p:spPr>
          <a:xfrm>
            <a:off x="0" y="0"/>
            <a:ext cx="12192000" cy="6858000"/>
          </a:xfrm>
          <a:prstGeom prst="rect">
            <a:avLst/>
          </a:prstGeom>
        </p:spPr>
      </p:pic>
    </p:spTree>
    <p:extLst>
      <p:ext uri="{BB962C8B-B14F-4D97-AF65-F5344CB8AC3E}">
        <p14:creationId xmlns:p14="http://schemas.microsoft.com/office/powerpoint/2010/main" val="1022992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749" t="552" r="2291" b="3750"/>
          <a:stretch/>
        </p:blipFill>
        <p:spPr>
          <a:xfrm flipH="1">
            <a:off x="-1" y="0"/>
            <a:ext cx="12192001" cy="6857999"/>
          </a:xfrm>
          <a:prstGeom prst="rect">
            <a:avLst/>
          </a:prstGeom>
        </p:spPr>
      </p:pic>
      <p:sp>
        <p:nvSpPr>
          <p:cNvPr id="2" name="矩形 1"/>
          <p:cNvSpPr/>
          <p:nvPr userDrawn="1"/>
        </p:nvSpPr>
        <p:spPr>
          <a:xfrm>
            <a:off x="-1" y="2391508"/>
            <a:ext cx="12192001" cy="4466491"/>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23193"/>
            <a:ext cx="12192000" cy="838200"/>
          </a:xfrm>
          <a:prstGeom prst="rect">
            <a:avLst/>
          </a:prstGeom>
        </p:spPr>
      </p:pic>
    </p:spTree>
    <p:extLst>
      <p:ext uri="{BB962C8B-B14F-4D97-AF65-F5344CB8AC3E}">
        <p14:creationId xmlns:p14="http://schemas.microsoft.com/office/powerpoint/2010/main" val="266950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01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B02CD79-AF71-43CD-8CC8-93F4DBF0730C}" type="slidenum">
              <a:rPr lang="en-US" altLang="en-US"/>
              <a:pPr/>
              <a:t>‹#›</a:t>
            </a:fld>
            <a:endParaRPr lang="en-US" altLang="en-US"/>
          </a:p>
        </p:txBody>
      </p:sp>
    </p:spTree>
    <p:extLst>
      <p:ext uri="{BB962C8B-B14F-4D97-AF65-F5344CB8AC3E}">
        <p14:creationId xmlns:p14="http://schemas.microsoft.com/office/powerpoint/2010/main" val="218501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solidFill>
                  <a:prstClr val="black">
                    <a:tint val="75000"/>
                  </a:prstClr>
                </a:solidFill>
              </a:rPr>
              <a:pPr/>
              <a:t>3/24/2024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20598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98BF9-6EE8-4736-BDC6-DE95B18AD252}" type="datetimeFigureOut">
              <a:rPr lang="zh-CN" altLang="en-US" smtClean="0"/>
              <a:t>2024/3/24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58371-FB81-43C6-A9D7-4DD9314C62B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66D4FE"/>
            </a:gs>
            <a:gs pos="100000">
              <a:srgbClr val="19A0E6"/>
            </a:gs>
          </a:gsLst>
          <a:lin ang="5400000" scaled="1"/>
        </a:gradFill>
        <a:effectLst/>
      </p:bgPr>
    </p:bg>
    <p:spTree>
      <p:nvGrpSpPr>
        <p:cNvPr id="1" name=""/>
        <p:cNvGrpSpPr/>
        <p:nvPr/>
      </p:nvGrpSpPr>
      <p:grpSpPr>
        <a:xfrm>
          <a:off x="0" y="0"/>
          <a:ext cx="0" cy="0"/>
          <a:chOff x="0" y="0"/>
          <a:chExt cx="0" cy="0"/>
        </a:xfrm>
      </p:grpSpPr>
      <p:grpSp>
        <p:nvGrpSpPr>
          <p:cNvPr id="7" name="组合 6"/>
          <p:cNvGrpSpPr/>
          <p:nvPr userDrawn="1"/>
        </p:nvGrpSpPr>
        <p:grpSpPr>
          <a:xfrm>
            <a:off x="-1462586" y="5526036"/>
            <a:ext cx="15117172" cy="2663927"/>
            <a:chOff x="-1628276" y="4136923"/>
            <a:chExt cx="15117172" cy="4813297"/>
          </a:xfrm>
        </p:grpSpPr>
        <p:grpSp>
          <p:nvGrpSpPr>
            <p:cNvPr id="8" name="组合 7"/>
            <p:cNvGrpSpPr/>
            <p:nvPr/>
          </p:nvGrpSpPr>
          <p:grpSpPr>
            <a:xfrm>
              <a:off x="-1296897" y="4136923"/>
              <a:ext cx="14785793" cy="4419600"/>
              <a:chOff x="-1277257" y="4804229"/>
              <a:chExt cx="14785793" cy="4419600"/>
            </a:xfrm>
            <a:solidFill>
              <a:srgbClr val="AFE1F7"/>
            </a:solidFill>
            <a:effectLst>
              <a:outerShdw blurRad="203200" dist="38100" dir="13500000" algn="br" rotWithShape="0">
                <a:srgbClr val="0066FF">
                  <a:alpha val="36000"/>
                </a:srgbClr>
              </a:outerShdw>
            </a:effectLst>
          </p:grpSpPr>
          <p:sp>
            <p:nvSpPr>
              <p:cNvPr id="16" name="椭圆 15"/>
              <p:cNvSpPr/>
              <p:nvPr/>
            </p:nvSpPr>
            <p:spPr>
              <a:xfrm>
                <a:off x="-1277257" y="4804229"/>
                <a:ext cx="3178628" cy="31786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863600" y="5508172"/>
                <a:ext cx="3911599" cy="31786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784599" y="5921829"/>
                <a:ext cx="3911599" cy="31786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652983" y="6045201"/>
                <a:ext cx="2086429" cy="31786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rot="20311348">
                <a:off x="8172719" y="5921827"/>
                <a:ext cx="3035303" cy="31786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rot="20311348">
                <a:off x="10473233" y="5062866"/>
                <a:ext cx="3035303" cy="31786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1628276" y="4737449"/>
              <a:ext cx="15115355" cy="4212771"/>
              <a:chOff x="-1352996" y="5011058"/>
              <a:chExt cx="15115355" cy="4212771"/>
            </a:xfrm>
            <a:effectLst>
              <a:outerShdw blurRad="203200" dist="38100" dir="13500000" algn="br" rotWithShape="0">
                <a:srgbClr val="0066FF">
                  <a:alpha val="36000"/>
                </a:srgbClr>
              </a:outerShdw>
            </a:effectLst>
          </p:grpSpPr>
          <p:sp>
            <p:nvSpPr>
              <p:cNvPr id="10" name="椭圆 9"/>
              <p:cNvSpPr/>
              <p:nvPr/>
            </p:nvSpPr>
            <p:spPr>
              <a:xfrm>
                <a:off x="-1352996" y="5011058"/>
                <a:ext cx="3178628" cy="3178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703580" y="5776941"/>
                <a:ext cx="3911599" cy="3178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459477" y="6045201"/>
                <a:ext cx="4279935" cy="3178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20311348">
                <a:off x="7360239" y="5921828"/>
                <a:ext cx="3035303" cy="3178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419762" y="5776941"/>
                <a:ext cx="4342597" cy="3178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38679" y="5911071"/>
                <a:ext cx="6160098" cy="3178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任意多边形: 形状 7"/>
          <p:cNvSpPr/>
          <p:nvPr userDrawn="1"/>
        </p:nvSpPr>
        <p:spPr>
          <a:xfrm>
            <a:off x="516627" y="1225976"/>
            <a:ext cx="11142223" cy="5403555"/>
          </a:xfrm>
          <a:custGeom>
            <a:avLst/>
            <a:gdLst>
              <a:gd name="connsiteX0" fmla="*/ 169173 w 11204391"/>
              <a:gd name="connsiteY0" fmla="*/ 69424 h 5403555"/>
              <a:gd name="connsiteX1" fmla="*/ 1261373 w 11204391"/>
              <a:gd name="connsiteY1" fmla="*/ 94824 h 5403555"/>
              <a:gd name="connsiteX2" fmla="*/ 2048773 w 11204391"/>
              <a:gd name="connsiteY2" fmla="*/ 5924 h 5403555"/>
              <a:gd name="connsiteX3" fmla="*/ 3280673 w 11204391"/>
              <a:gd name="connsiteY3" fmla="*/ 69424 h 5403555"/>
              <a:gd name="connsiteX4" fmla="*/ 4728473 w 11204391"/>
              <a:gd name="connsiteY4" fmla="*/ 31324 h 5403555"/>
              <a:gd name="connsiteX5" fmla="*/ 6188973 w 11204391"/>
              <a:gd name="connsiteY5" fmla="*/ 132924 h 5403555"/>
              <a:gd name="connsiteX6" fmla="*/ 7560573 w 11204391"/>
              <a:gd name="connsiteY6" fmla="*/ 69424 h 5403555"/>
              <a:gd name="connsiteX7" fmla="*/ 8932173 w 11204391"/>
              <a:gd name="connsiteY7" fmla="*/ 69424 h 5403555"/>
              <a:gd name="connsiteX8" fmla="*/ 9605273 w 11204391"/>
              <a:gd name="connsiteY8" fmla="*/ 132924 h 5403555"/>
              <a:gd name="connsiteX9" fmla="*/ 11002273 w 11204391"/>
              <a:gd name="connsiteY9" fmla="*/ 82124 h 5403555"/>
              <a:gd name="connsiteX10" fmla="*/ 11065773 w 11204391"/>
              <a:gd name="connsiteY10" fmla="*/ 1402924 h 5403555"/>
              <a:gd name="connsiteX11" fmla="*/ 11141973 w 11204391"/>
              <a:gd name="connsiteY11" fmla="*/ 2787224 h 5403555"/>
              <a:gd name="connsiteX12" fmla="*/ 11091173 w 11204391"/>
              <a:gd name="connsiteY12" fmla="*/ 3701624 h 5403555"/>
              <a:gd name="connsiteX13" fmla="*/ 11116573 w 11204391"/>
              <a:gd name="connsiteY13" fmla="*/ 4870024 h 5403555"/>
              <a:gd name="connsiteX14" fmla="*/ 11141973 w 11204391"/>
              <a:gd name="connsiteY14" fmla="*/ 5225624 h 5403555"/>
              <a:gd name="connsiteX15" fmla="*/ 10214873 w 11204391"/>
              <a:gd name="connsiteY15" fmla="*/ 5276424 h 5403555"/>
              <a:gd name="connsiteX16" fmla="*/ 8144773 w 11204391"/>
              <a:gd name="connsiteY16" fmla="*/ 5365324 h 5403555"/>
              <a:gd name="connsiteX17" fmla="*/ 6392173 w 11204391"/>
              <a:gd name="connsiteY17" fmla="*/ 5301824 h 5403555"/>
              <a:gd name="connsiteX18" fmla="*/ 4271273 w 11204391"/>
              <a:gd name="connsiteY18" fmla="*/ 5403424 h 5403555"/>
              <a:gd name="connsiteX19" fmla="*/ 2544073 w 11204391"/>
              <a:gd name="connsiteY19" fmla="*/ 5276424 h 5403555"/>
              <a:gd name="connsiteX20" fmla="*/ 575573 w 11204391"/>
              <a:gd name="connsiteY20" fmla="*/ 5352624 h 5403555"/>
              <a:gd name="connsiteX21" fmla="*/ 29473 w 11204391"/>
              <a:gd name="connsiteY21" fmla="*/ 5339924 h 5403555"/>
              <a:gd name="connsiteX22" fmla="*/ 67573 w 11204391"/>
              <a:gd name="connsiteY22" fmla="*/ 4679524 h 5403555"/>
              <a:gd name="connsiteX23" fmla="*/ 16773 w 11204391"/>
              <a:gd name="connsiteY23" fmla="*/ 3790524 h 5403555"/>
              <a:gd name="connsiteX24" fmla="*/ 67573 w 11204391"/>
              <a:gd name="connsiteY24" fmla="*/ 2406224 h 5403555"/>
              <a:gd name="connsiteX25" fmla="*/ 29473 w 11204391"/>
              <a:gd name="connsiteY25" fmla="*/ 1288624 h 5403555"/>
              <a:gd name="connsiteX26" fmla="*/ 92973 w 11204391"/>
              <a:gd name="connsiteY26" fmla="*/ 856824 h 5403555"/>
              <a:gd name="connsiteX27" fmla="*/ 29473 w 11204391"/>
              <a:gd name="connsiteY27" fmla="*/ 158324 h 5403555"/>
              <a:gd name="connsiteX28" fmla="*/ 169173 w 11204391"/>
              <a:gd name="connsiteY28" fmla="*/ 69424 h 5403555"/>
              <a:gd name="connsiteX0" fmla="*/ 169173 w 11204391"/>
              <a:gd name="connsiteY0" fmla="*/ 69424 h 5403555"/>
              <a:gd name="connsiteX1" fmla="*/ 1261373 w 11204391"/>
              <a:gd name="connsiteY1" fmla="*/ 94824 h 5403555"/>
              <a:gd name="connsiteX2" fmla="*/ 2048773 w 11204391"/>
              <a:gd name="connsiteY2" fmla="*/ 5924 h 5403555"/>
              <a:gd name="connsiteX3" fmla="*/ 3280673 w 11204391"/>
              <a:gd name="connsiteY3" fmla="*/ 69424 h 5403555"/>
              <a:gd name="connsiteX4" fmla="*/ 4728473 w 11204391"/>
              <a:gd name="connsiteY4" fmla="*/ 31324 h 5403555"/>
              <a:gd name="connsiteX5" fmla="*/ 6188973 w 11204391"/>
              <a:gd name="connsiteY5" fmla="*/ 132924 h 5403555"/>
              <a:gd name="connsiteX6" fmla="*/ 7560573 w 11204391"/>
              <a:gd name="connsiteY6" fmla="*/ 69424 h 5403555"/>
              <a:gd name="connsiteX7" fmla="*/ 8932173 w 11204391"/>
              <a:gd name="connsiteY7" fmla="*/ 69424 h 5403555"/>
              <a:gd name="connsiteX8" fmla="*/ 9605273 w 11204391"/>
              <a:gd name="connsiteY8" fmla="*/ 132924 h 5403555"/>
              <a:gd name="connsiteX9" fmla="*/ 11002273 w 11204391"/>
              <a:gd name="connsiteY9" fmla="*/ 82124 h 5403555"/>
              <a:gd name="connsiteX10" fmla="*/ 11065773 w 11204391"/>
              <a:gd name="connsiteY10" fmla="*/ 1402924 h 5403555"/>
              <a:gd name="connsiteX11" fmla="*/ 11141973 w 11204391"/>
              <a:gd name="connsiteY11" fmla="*/ 2787224 h 5403555"/>
              <a:gd name="connsiteX12" fmla="*/ 11091173 w 11204391"/>
              <a:gd name="connsiteY12" fmla="*/ 3701624 h 5403555"/>
              <a:gd name="connsiteX13" fmla="*/ 11116573 w 11204391"/>
              <a:gd name="connsiteY13" fmla="*/ 4870024 h 5403555"/>
              <a:gd name="connsiteX14" fmla="*/ 11141973 w 11204391"/>
              <a:gd name="connsiteY14" fmla="*/ 5225624 h 5403555"/>
              <a:gd name="connsiteX15" fmla="*/ 10214873 w 11204391"/>
              <a:gd name="connsiteY15" fmla="*/ 5276424 h 5403555"/>
              <a:gd name="connsiteX16" fmla="*/ 8144773 w 11204391"/>
              <a:gd name="connsiteY16" fmla="*/ 5365324 h 5403555"/>
              <a:gd name="connsiteX17" fmla="*/ 6392173 w 11204391"/>
              <a:gd name="connsiteY17" fmla="*/ 5301824 h 5403555"/>
              <a:gd name="connsiteX18" fmla="*/ 4271273 w 11204391"/>
              <a:gd name="connsiteY18" fmla="*/ 5403424 h 5403555"/>
              <a:gd name="connsiteX19" fmla="*/ 2544073 w 11204391"/>
              <a:gd name="connsiteY19" fmla="*/ 5276424 h 5403555"/>
              <a:gd name="connsiteX20" fmla="*/ 575573 w 11204391"/>
              <a:gd name="connsiteY20" fmla="*/ 5352624 h 5403555"/>
              <a:gd name="connsiteX21" fmla="*/ 29473 w 11204391"/>
              <a:gd name="connsiteY21" fmla="*/ 5339924 h 5403555"/>
              <a:gd name="connsiteX22" fmla="*/ 67573 w 11204391"/>
              <a:gd name="connsiteY22" fmla="*/ 4679524 h 5403555"/>
              <a:gd name="connsiteX23" fmla="*/ 16773 w 11204391"/>
              <a:gd name="connsiteY23" fmla="*/ 3790524 h 5403555"/>
              <a:gd name="connsiteX24" fmla="*/ 67573 w 11204391"/>
              <a:gd name="connsiteY24" fmla="*/ 2406224 h 5403555"/>
              <a:gd name="connsiteX25" fmla="*/ 29473 w 11204391"/>
              <a:gd name="connsiteY25" fmla="*/ 1288624 h 5403555"/>
              <a:gd name="connsiteX26" fmla="*/ 92973 w 11204391"/>
              <a:gd name="connsiteY26" fmla="*/ 856824 h 5403555"/>
              <a:gd name="connsiteX27" fmla="*/ 169173 w 11204391"/>
              <a:gd name="connsiteY27" fmla="*/ 69424 h 5403555"/>
              <a:gd name="connsiteX0" fmla="*/ 169173 w 11142223"/>
              <a:gd name="connsiteY0" fmla="*/ 69424 h 5403555"/>
              <a:gd name="connsiteX1" fmla="*/ 1261373 w 11142223"/>
              <a:gd name="connsiteY1" fmla="*/ 94824 h 5403555"/>
              <a:gd name="connsiteX2" fmla="*/ 2048773 w 11142223"/>
              <a:gd name="connsiteY2" fmla="*/ 5924 h 5403555"/>
              <a:gd name="connsiteX3" fmla="*/ 3280673 w 11142223"/>
              <a:gd name="connsiteY3" fmla="*/ 69424 h 5403555"/>
              <a:gd name="connsiteX4" fmla="*/ 4728473 w 11142223"/>
              <a:gd name="connsiteY4" fmla="*/ 31324 h 5403555"/>
              <a:gd name="connsiteX5" fmla="*/ 6188973 w 11142223"/>
              <a:gd name="connsiteY5" fmla="*/ 132924 h 5403555"/>
              <a:gd name="connsiteX6" fmla="*/ 7560573 w 11142223"/>
              <a:gd name="connsiteY6" fmla="*/ 69424 h 5403555"/>
              <a:gd name="connsiteX7" fmla="*/ 8932173 w 11142223"/>
              <a:gd name="connsiteY7" fmla="*/ 69424 h 5403555"/>
              <a:gd name="connsiteX8" fmla="*/ 9605273 w 11142223"/>
              <a:gd name="connsiteY8" fmla="*/ 132924 h 5403555"/>
              <a:gd name="connsiteX9" fmla="*/ 11002273 w 11142223"/>
              <a:gd name="connsiteY9" fmla="*/ 82124 h 5403555"/>
              <a:gd name="connsiteX10" fmla="*/ 11065773 w 11142223"/>
              <a:gd name="connsiteY10" fmla="*/ 1402924 h 5403555"/>
              <a:gd name="connsiteX11" fmla="*/ 11141973 w 11142223"/>
              <a:gd name="connsiteY11" fmla="*/ 2787224 h 5403555"/>
              <a:gd name="connsiteX12" fmla="*/ 11091173 w 11142223"/>
              <a:gd name="connsiteY12" fmla="*/ 3701624 h 5403555"/>
              <a:gd name="connsiteX13" fmla="*/ 11116573 w 11142223"/>
              <a:gd name="connsiteY13" fmla="*/ 4870024 h 5403555"/>
              <a:gd name="connsiteX14" fmla="*/ 11014973 w 11142223"/>
              <a:gd name="connsiteY14" fmla="*/ 5263724 h 5403555"/>
              <a:gd name="connsiteX15" fmla="*/ 10214873 w 11142223"/>
              <a:gd name="connsiteY15" fmla="*/ 5276424 h 5403555"/>
              <a:gd name="connsiteX16" fmla="*/ 8144773 w 11142223"/>
              <a:gd name="connsiteY16" fmla="*/ 5365324 h 5403555"/>
              <a:gd name="connsiteX17" fmla="*/ 6392173 w 11142223"/>
              <a:gd name="connsiteY17" fmla="*/ 5301824 h 5403555"/>
              <a:gd name="connsiteX18" fmla="*/ 4271273 w 11142223"/>
              <a:gd name="connsiteY18" fmla="*/ 5403424 h 5403555"/>
              <a:gd name="connsiteX19" fmla="*/ 2544073 w 11142223"/>
              <a:gd name="connsiteY19" fmla="*/ 5276424 h 5403555"/>
              <a:gd name="connsiteX20" fmla="*/ 575573 w 11142223"/>
              <a:gd name="connsiteY20" fmla="*/ 5352624 h 5403555"/>
              <a:gd name="connsiteX21" fmla="*/ 29473 w 11142223"/>
              <a:gd name="connsiteY21" fmla="*/ 5339924 h 5403555"/>
              <a:gd name="connsiteX22" fmla="*/ 67573 w 11142223"/>
              <a:gd name="connsiteY22" fmla="*/ 4679524 h 5403555"/>
              <a:gd name="connsiteX23" fmla="*/ 16773 w 11142223"/>
              <a:gd name="connsiteY23" fmla="*/ 3790524 h 5403555"/>
              <a:gd name="connsiteX24" fmla="*/ 67573 w 11142223"/>
              <a:gd name="connsiteY24" fmla="*/ 2406224 h 5403555"/>
              <a:gd name="connsiteX25" fmla="*/ 29473 w 11142223"/>
              <a:gd name="connsiteY25" fmla="*/ 1288624 h 5403555"/>
              <a:gd name="connsiteX26" fmla="*/ 92973 w 11142223"/>
              <a:gd name="connsiteY26" fmla="*/ 856824 h 5403555"/>
              <a:gd name="connsiteX27" fmla="*/ 169173 w 11142223"/>
              <a:gd name="connsiteY27" fmla="*/ 69424 h 540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42223" h="5403555">
                <a:moveTo>
                  <a:pt x="169173" y="69424"/>
                </a:moveTo>
                <a:cubicBezTo>
                  <a:pt x="363906" y="-57576"/>
                  <a:pt x="948106" y="105407"/>
                  <a:pt x="1261373" y="94824"/>
                </a:cubicBezTo>
                <a:cubicBezTo>
                  <a:pt x="1574640" y="84241"/>
                  <a:pt x="1712223" y="10157"/>
                  <a:pt x="2048773" y="5924"/>
                </a:cubicBezTo>
                <a:cubicBezTo>
                  <a:pt x="2385323" y="1691"/>
                  <a:pt x="2834056" y="65191"/>
                  <a:pt x="3280673" y="69424"/>
                </a:cubicBezTo>
                <a:cubicBezTo>
                  <a:pt x="3727290" y="73657"/>
                  <a:pt x="4243756" y="20741"/>
                  <a:pt x="4728473" y="31324"/>
                </a:cubicBezTo>
                <a:cubicBezTo>
                  <a:pt x="5213190" y="41907"/>
                  <a:pt x="5716956" y="126574"/>
                  <a:pt x="6188973" y="132924"/>
                </a:cubicBezTo>
                <a:cubicBezTo>
                  <a:pt x="6660990" y="139274"/>
                  <a:pt x="7103373" y="80007"/>
                  <a:pt x="7560573" y="69424"/>
                </a:cubicBezTo>
                <a:cubicBezTo>
                  <a:pt x="8017773" y="58841"/>
                  <a:pt x="8591390" y="58841"/>
                  <a:pt x="8932173" y="69424"/>
                </a:cubicBezTo>
                <a:cubicBezTo>
                  <a:pt x="9272956" y="80007"/>
                  <a:pt x="9260256" y="130807"/>
                  <a:pt x="9605273" y="132924"/>
                </a:cubicBezTo>
                <a:cubicBezTo>
                  <a:pt x="9950290" y="135041"/>
                  <a:pt x="10758856" y="-129543"/>
                  <a:pt x="11002273" y="82124"/>
                </a:cubicBezTo>
                <a:cubicBezTo>
                  <a:pt x="11245690" y="293791"/>
                  <a:pt x="11042490" y="952074"/>
                  <a:pt x="11065773" y="1402924"/>
                </a:cubicBezTo>
                <a:cubicBezTo>
                  <a:pt x="11089056" y="1853774"/>
                  <a:pt x="11137740" y="2404107"/>
                  <a:pt x="11141973" y="2787224"/>
                </a:cubicBezTo>
                <a:cubicBezTo>
                  <a:pt x="11146206" y="3170341"/>
                  <a:pt x="11095406" y="3354491"/>
                  <a:pt x="11091173" y="3701624"/>
                </a:cubicBezTo>
                <a:cubicBezTo>
                  <a:pt x="11086940" y="4048757"/>
                  <a:pt x="11129273" y="4609674"/>
                  <a:pt x="11116573" y="4870024"/>
                </a:cubicBezTo>
                <a:cubicBezTo>
                  <a:pt x="11103873" y="5130374"/>
                  <a:pt x="11165256" y="5195991"/>
                  <a:pt x="11014973" y="5263724"/>
                </a:cubicBezTo>
                <a:cubicBezTo>
                  <a:pt x="10864690" y="5331457"/>
                  <a:pt x="10693240" y="5259491"/>
                  <a:pt x="10214873" y="5276424"/>
                </a:cubicBezTo>
                <a:cubicBezTo>
                  <a:pt x="9736506" y="5293357"/>
                  <a:pt x="8781890" y="5361091"/>
                  <a:pt x="8144773" y="5365324"/>
                </a:cubicBezTo>
                <a:cubicBezTo>
                  <a:pt x="7507656" y="5369557"/>
                  <a:pt x="7037756" y="5295474"/>
                  <a:pt x="6392173" y="5301824"/>
                </a:cubicBezTo>
                <a:cubicBezTo>
                  <a:pt x="5746590" y="5308174"/>
                  <a:pt x="4912623" y="5407657"/>
                  <a:pt x="4271273" y="5403424"/>
                </a:cubicBezTo>
                <a:cubicBezTo>
                  <a:pt x="3629923" y="5399191"/>
                  <a:pt x="3160023" y="5284891"/>
                  <a:pt x="2544073" y="5276424"/>
                </a:cubicBezTo>
                <a:cubicBezTo>
                  <a:pt x="1928123" y="5267957"/>
                  <a:pt x="994673" y="5342041"/>
                  <a:pt x="575573" y="5352624"/>
                </a:cubicBezTo>
                <a:cubicBezTo>
                  <a:pt x="156473" y="5363207"/>
                  <a:pt x="114140" y="5452107"/>
                  <a:pt x="29473" y="5339924"/>
                </a:cubicBezTo>
                <a:cubicBezTo>
                  <a:pt x="-55194" y="5227741"/>
                  <a:pt x="69690" y="4937757"/>
                  <a:pt x="67573" y="4679524"/>
                </a:cubicBezTo>
                <a:cubicBezTo>
                  <a:pt x="65456" y="4421291"/>
                  <a:pt x="16773" y="4169407"/>
                  <a:pt x="16773" y="3790524"/>
                </a:cubicBezTo>
                <a:cubicBezTo>
                  <a:pt x="16773" y="3411641"/>
                  <a:pt x="65456" y="2823207"/>
                  <a:pt x="67573" y="2406224"/>
                </a:cubicBezTo>
                <a:cubicBezTo>
                  <a:pt x="69690" y="1989241"/>
                  <a:pt x="25240" y="1546857"/>
                  <a:pt x="29473" y="1288624"/>
                </a:cubicBezTo>
                <a:cubicBezTo>
                  <a:pt x="33706" y="1030391"/>
                  <a:pt x="92973" y="1045207"/>
                  <a:pt x="92973" y="856824"/>
                </a:cubicBezTo>
                <a:cubicBezTo>
                  <a:pt x="116256" y="653624"/>
                  <a:pt x="-25560" y="196424"/>
                  <a:pt x="169173" y="694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Tree>
    <p:extLst>
      <p:ext uri="{BB962C8B-B14F-4D97-AF65-F5344CB8AC3E}">
        <p14:creationId xmlns:p14="http://schemas.microsoft.com/office/powerpoint/2010/main" val="163338305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61" r:id="rId4"/>
    <p:sldLayoutId id="21474837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gif"/><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C0FA">
                <a:alpha val="48000"/>
              </a:srgbClr>
            </a:gs>
            <a:gs pos="100000">
              <a:srgbClr val="0062EB">
                <a:alpha val="48000"/>
              </a:srgbClr>
            </a:gs>
          </a:gsLst>
          <a:lin ang="5400000" scaled="1"/>
        </a:gra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r="69101"/>
          <a:stretch>
            <a:fillRect/>
          </a:stretch>
        </p:blipFill>
        <p:spPr>
          <a:xfrm>
            <a:off x="-79287" y="-111368"/>
            <a:ext cx="6678598" cy="6945553"/>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41193" r="12920"/>
          <a:stretch>
            <a:fillRect/>
          </a:stretch>
        </p:blipFill>
        <p:spPr>
          <a:xfrm>
            <a:off x="2195455" y="-111369"/>
            <a:ext cx="9996546" cy="694555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 y="2933697"/>
            <a:ext cx="952500" cy="82867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5962" y="661987"/>
            <a:ext cx="1247775" cy="819150"/>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7" y="2024280"/>
            <a:ext cx="857250" cy="561975"/>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193" y="661987"/>
            <a:ext cx="8217451" cy="6634941"/>
          </a:xfrm>
          <a:prstGeom prst="rect">
            <a:avLst/>
          </a:prstGeom>
        </p:spPr>
      </p:pic>
      <p:pic>
        <p:nvPicPr>
          <p:cNvPr id="15" name="图片 14"/>
          <p:cNvPicPr>
            <a:picLocks noChangeAspect="1"/>
          </p:cNvPicPr>
          <p:nvPr/>
        </p:nvPicPr>
        <p:blipFill rotWithShape="1">
          <a:blip r:embed="rId8">
            <a:extLst>
              <a:ext uri="{28A0092B-C50C-407E-A947-70E740481C1C}">
                <a14:useLocalDpi xmlns:a14="http://schemas.microsoft.com/office/drawing/2010/main" val="0"/>
              </a:ext>
            </a:extLst>
          </a:blip>
          <a:srcRect t="18957"/>
          <a:stretch>
            <a:fillRect/>
          </a:stretch>
        </p:blipFill>
        <p:spPr>
          <a:xfrm>
            <a:off x="52328" y="3674629"/>
            <a:ext cx="5613331" cy="2969971"/>
          </a:xfrm>
          <a:prstGeom prst="rect">
            <a:avLst/>
          </a:prstGeom>
        </p:spPr>
      </p:pic>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3423" y="1256982"/>
            <a:ext cx="3060177" cy="642854"/>
          </a:xfrm>
          <a:prstGeom prst="rect">
            <a:avLst/>
          </a:prstGeom>
        </p:spPr>
      </p:pic>
      <p:sp>
        <p:nvSpPr>
          <p:cNvPr id="2" name="文本框 1"/>
          <p:cNvSpPr txBox="1"/>
          <p:nvPr/>
        </p:nvSpPr>
        <p:spPr>
          <a:xfrm>
            <a:off x="6788805" y="1237641"/>
            <a:ext cx="2904359" cy="646331"/>
          </a:xfrm>
          <a:prstGeom prst="rect">
            <a:avLst/>
          </a:prstGeom>
          <a:noFill/>
        </p:spPr>
        <p:txBody>
          <a:bodyPr wrap="square" rtlCol="0">
            <a:spAutoFit/>
          </a:bodyPr>
          <a:lstStyle/>
          <a:p>
            <a:pPr algn="dist"/>
            <a:r>
              <a:rPr lang="vi-VN" altLang="zh-CN" sz="3600" b="1" dirty="0">
                <a:solidFill>
                  <a:schemeClr val="bg1"/>
                </a:solidFill>
                <a:latin typeface="Times New Roman" panose="02020603050405020304" pitchFamily="18" charset="0"/>
                <a:cs typeface="Times New Roman" panose="02020603050405020304" pitchFamily="18" charset="0"/>
                <a:sym typeface="+mn-lt"/>
              </a:rPr>
              <a:t>KHOA HỌC</a:t>
            </a:r>
            <a:endParaRPr lang="zh-CN" altLang="en-US" sz="3600" b="1" dirty="0">
              <a:solidFill>
                <a:schemeClr val="bg1"/>
              </a:solidFill>
              <a:latin typeface="Times New Roman" panose="02020603050405020304" pitchFamily="18" charset="0"/>
              <a:cs typeface="Times New Roman" panose="02020603050405020304" pitchFamily="18" charset="0"/>
              <a:sym typeface="+mn-lt"/>
            </a:endParaRPr>
          </a:p>
        </p:txBody>
      </p:sp>
      <p:sp>
        <p:nvSpPr>
          <p:cNvPr id="14" name="Rectangle 13"/>
          <p:cNvSpPr/>
          <p:nvPr/>
        </p:nvSpPr>
        <p:spPr>
          <a:xfrm>
            <a:off x="5355683" y="2688181"/>
            <a:ext cx="6006731" cy="1846659"/>
          </a:xfrm>
          <a:prstGeom prst="rect">
            <a:avLst/>
          </a:prstGeom>
          <a:noFill/>
        </p:spPr>
        <p:txBody>
          <a:bodyPr wrap="square" lIns="91440" tIns="45720" rIns="91440" bIns="45720">
            <a:spAutoFit/>
          </a:bodyPr>
          <a:lstStyle/>
          <a:p>
            <a:pPr algn="ctr"/>
            <a:r>
              <a:rPr lang="en-US" sz="38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ÔN TẬP: VẬT CHẤT VÀ NĂNG LƯỢNG</a:t>
            </a:r>
          </a:p>
          <a:p>
            <a:pPr algn="ctr"/>
            <a:r>
              <a:rPr lang="en-US" sz="38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 1)</a:t>
            </a:r>
            <a:endParaRPr lang="en-US" sz="38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679339" y="382727"/>
            <a:ext cx="6650038" cy="928688"/>
          </a:xfrm>
          <a:prstGeom prst="flowChartTerminator">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gn="ctr">
              <a:defRPr/>
            </a:pPr>
            <a:r>
              <a:rPr lang="en-US" sz="3600" b="1" dirty="0">
                <a:solidFill>
                  <a:srgbClr val="0070C0"/>
                </a:solidFill>
                <a:latin typeface="Times New Roman" pitchFamily="18" charset="0"/>
                <a:cs typeface="Times New Roman" pitchFamily="18" charset="0"/>
              </a:rPr>
              <a:t>2.Thủy </a:t>
            </a:r>
            <a:r>
              <a:rPr lang="en-US" sz="3600" b="1" dirty="0" err="1">
                <a:solidFill>
                  <a:srgbClr val="0070C0"/>
                </a:solidFill>
                <a:latin typeface="Times New Roman" pitchFamily="18" charset="0"/>
                <a:cs typeface="Times New Roman" pitchFamily="18" charset="0"/>
              </a:rPr>
              <a:t>tinh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tính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chất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gì</a:t>
            </a:r>
            <a:r>
              <a:rPr lang="en-US" sz="3600" b="1"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2003263" y="1534382"/>
            <a:ext cx="8198828" cy="4382567"/>
          </a:xfrm>
          <a:prstGeom prst="roundRect">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nSpc>
                <a:spcPct val="150000"/>
              </a:lnSpc>
              <a:defRPr/>
            </a:pPr>
            <a:r>
              <a:rPr lang="en-US" sz="2700" b="1" dirty="0">
                <a:latin typeface="Times New Roman" pitchFamily="18" charset="0"/>
                <a:cs typeface="Times New Roman" pitchFamily="18" charset="0"/>
              </a:rPr>
              <a:t>A</a:t>
            </a:r>
            <a:r>
              <a:rPr lang="en-US" sz="2700" b="1">
                <a:latin typeface="Times New Roman" pitchFamily="18" charset="0"/>
                <a:cs typeface="Times New Roman" pitchFamily="18" charset="0"/>
              </a:rPr>
              <a:t>) </a:t>
            </a:r>
            <a:r>
              <a:rPr lang="en-US" sz="2700" b="1" dirty="0" err="1">
                <a:latin typeface="Times New Roman" pitchFamily="18" charset="0"/>
                <a:cs typeface="Times New Roman" pitchFamily="18" charset="0"/>
              </a:rPr>
              <a:t>Cứng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tính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đàn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hồi</a:t>
            </a:r>
            <a:r>
              <a:rPr lang="en-US" sz="2700" b="1" dirty="0">
                <a:latin typeface="Times New Roman" pitchFamily="18" charset="0"/>
                <a:cs typeface="Times New Roman" pitchFamily="18" charset="0"/>
              </a:rPr>
              <a:t>.</a:t>
            </a:r>
          </a:p>
          <a:p>
            <a:pPr>
              <a:lnSpc>
                <a:spcPct val="150000"/>
              </a:lnSpc>
              <a:defRPr/>
            </a:pPr>
            <a:r>
              <a:rPr lang="en-US" sz="2700" b="1" dirty="0">
                <a:latin typeface="Times New Roman" pitchFamily="18" charset="0"/>
                <a:cs typeface="Times New Roman" pitchFamily="18" charset="0"/>
              </a:rPr>
              <a:t>B</a:t>
            </a:r>
            <a:r>
              <a:rPr lang="en-US" sz="2700" b="1">
                <a:latin typeface="Times New Roman" pitchFamily="18" charset="0"/>
                <a:cs typeface="Times New Roman" pitchFamily="18" charset="0"/>
              </a:rPr>
              <a:t>) </a:t>
            </a:r>
            <a:r>
              <a:rPr lang="en-US" sz="2700" b="1" dirty="0" err="1">
                <a:latin typeface="Times New Roman" pitchFamily="18" charset="0"/>
                <a:cs typeface="Times New Roman" pitchFamily="18" charset="0"/>
              </a:rPr>
              <a:t>Trong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suốt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không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gỉ</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cứng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nhưng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dễ</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vỡ</a:t>
            </a:r>
            <a:r>
              <a:rPr lang="en-US" sz="2700" b="1" dirty="0">
                <a:latin typeface="Times New Roman" pitchFamily="18" charset="0"/>
                <a:cs typeface="Times New Roman" pitchFamily="18" charset="0"/>
              </a:rPr>
              <a:t>.</a:t>
            </a:r>
          </a:p>
          <a:p>
            <a:pPr>
              <a:lnSpc>
                <a:spcPct val="150000"/>
              </a:lnSpc>
              <a:defRPr/>
            </a:pPr>
            <a:r>
              <a:rPr lang="en-US" sz="2700" b="1" dirty="0">
                <a:latin typeface="Times New Roman" pitchFamily="18" charset="0"/>
                <a:cs typeface="Times New Roman" pitchFamily="18" charset="0"/>
              </a:rPr>
              <a:t>C</a:t>
            </a:r>
            <a:r>
              <a:rPr lang="en-US" sz="2700" b="1">
                <a:latin typeface="Times New Roman" pitchFamily="18" charset="0"/>
                <a:cs typeface="Times New Roman" pitchFamily="18" charset="0"/>
              </a:rPr>
              <a:t>) </a:t>
            </a:r>
            <a:r>
              <a:rPr lang="en-US" sz="2700" b="1" dirty="0" err="1">
                <a:latin typeface="Times New Roman" pitchFamily="18" charset="0"/>
                <a:cs typeface="Times New Roman" pitchFamily="18" charset="0"/>
              </a:rPr>
              <a:t>Màu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trắng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bạc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ánh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kim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kéo</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thành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sợi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dát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mỏng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nhẹ</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dẫn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nhiệt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dẫn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điện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tốt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không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bị</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gỉ</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tuy</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nhiên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bị</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một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số</a:t>
            </a:r>
            <a:r>
              <a:rPr lang="en-US" sz="2700" b="1" dirty="0">
                <a:latin typeface="Times New Roman" pitchFamily="18" charset="0"/>
                <a:cs typeface="Times New Roman" pitchFamily="18" charset="0"/>
              </a:rPr>
              <a:t> a-</a:t>
            </a:r>
            <a:r>
              <a:rPr lang="en-US" sz="2700" b="1" dirty="0" err="1">
                <a:latin typeface="Times New Roman" pitchFamily="18" charset="0"/>
                <a:cs typeface="Times New Roman" pitchFamily="18" charset="0"/>
              </a:rPr>
              <a:t>xít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ăn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mòn</a:t>
            </a:r>
            <a:r>
              <a:rPr lang="en-US" sz="2700" b="1" dirty="0">
                <a:latin typeface="Times New Roman" pitchFamily="18" charset="0"/>
                <a:cs typeface="Times New Roman" pitchFamily="18" charset="0"/>
              </a:rPr>
              <a:t>.</a:t>
            </a:r>
          </a:p>
          <a:p>
            <a:pPr>
              <a:lnSpc>
                <a:spcPct val="150000"/>
              </a:lnSpc>
              <a:defRPr/>
            </a:pPr>
            <a:r>
              <a:rPr lang="en-US" sz="2700" b="1" dirty="0">
                <a:latin typeface="Times New Roman" pitchFamily="18" charset="0"/>
                <a:cs typeface="Times New Roman" pitchFamily="18" charset="0"/>
              </a:rPr>
              <a:t>D</a:t>
            </a:r>
            <a:r>
              <a:rPr lang="en-US" sz="2700" b="1">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màu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đỏ</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nâu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ánh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kim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dễ</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dát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mỏng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kéo</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thành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sợi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dẫn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nhiệt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dẫn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điện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tốt</a:t>
            </a:r>
            <a:r>
              <a:rPr lang="en-US" sz="2700" b="1" dirty="0">
                <a:latin typeface="Times New Roman" pitchFamily="18" charset="0"/>
                <a:cs typeface="Times New Roman" pitchFamily="18" charset="0"/>
              </a:rPr>
              <a:t>.</a:t>
            </a:r>
          </a:p>
        </p:txBody>
      </p:sp>
      <p:sp>
        <p:nvSpPr>
          <p:cNvPr id="7" name="Oval 6"/>
          <p:cNvSpPr/>
          <p:nvPr/>
        </p:nvSpPr>
        <p:spPr>
          <a:xfrm>
            <a:off x="2175283" y="2303493"/>
            <a:ext cx="504056" cy="459589"/>
          </a:xfrm>
          <a:prstGeom prst="ellipse">
            <a:avLst/>
          </a:prstGeom>
          <a:solidFill>
            <a:srgbClr val="59CBFA"/>
          </a:solidFill>
          <a:ln>
            <a:solidFill>
              <a:srgbClr val="59C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VnTime" pitchFamily="34" charset="0"/>
              </a:rPr>
              <a:t>B</a:t>
            </a:r>
          </a:p>
        </p:txBody>
      </p:sp>
    </p:spTree>
    <p:extLst>
      <p:ext uri="{BB962C8B-B14F-4D97-AF65-F5344CB8AC3E}">
        <p14:creationId xmlns:p14="http://schemas.microsoft.com/office/powerpoint/2010/main" val="1272616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69">
                                          <p:stCondLst>
                                            <p:cond delay="0"/>
                                          </p:stCondLst>
                                        </p:cTn>
                                        <p:tgtEl>
                                          <p:spTgt spid="5"/>
                                        </p:tgtEl>
                                      </p:cBhvr>
                                    </p:animEffect>
                                    <p:anim calcmode="lin" valueType="num">
                                      <p:cBhvr>
                                        <p:cTn id="8" dur="2734"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9" tmFilter="0, 0; 0.125,0.2665; 0.25,0.4; 0.375,0.465; 0.5,0.5;  0.625,0.535; 0.75,0.6; 0.875,0.7335; 1,1">
                                          <p:stCondLst>
                                            <p:cond delay="1985"/>
                                          </p:stCondLst>
                                        </p:cTn>
                                        <p:tgtEl>
                                          <p:spTgt spid="5"/>
                                        </p:tgtEl>
                                        <p:attrNameLst>
                                          <p:attrName>ppt_y</p:attrName>
                                        </p:attrNameLst>
                                      </p:cBhvr>
                                      <p:tavLst>
                                        <p:tav tm="0" fmla="#ppt_y-sin(pi*$)/27">
                                          <p:val>
                                            <p:fltVal val="0"/>
                                          </p:val>
                                        </p:tav>
                                        <p:tav tm="100000">
                                          <p:val>
                                            <p:fltVal val="1"/>
                                          </p:val>
                                        </p:tav>
                                      </p:tavLst>
                                    </p:anim>
                                    <p:anim calcmode="lin" valueType="num">
                                      <p:cBhvr>
                                        <p:cTn id="12" dur="247"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8">
                                          <p:stCondLst>
                                            <p:cond delay="974"/>
                                          </p:stCondLst>
                                        </p:cTn>
                                        <p:tgtEl>
                                          <p:spTgt spid="5"/>
                                        </p:tgtEl>
                                      </p:cBhvr>
                                      <p:to x="100000" y="60000"/>
                                    </p:animScale>
                                    <p:animScale>
                                      <p:cBhvr>
                                        <p:cTn id="14" dur="250" decel="50000">
                                          <p:stCondLst>
                                            <p:cond delay="1013"/>
                                          </p:stCondLst>
                                        </p:cTn>
                                        <p:tgtEl>
                                          <p:spTgt spid="5"/>
                                        </p:tgtEl>
                                      </p:cBhvr>
                                      <p:to x="100000" y="100000"/>
                                    </p:animScale>
                                    <p:animScale>
                                      <p:cBhvr>
                                        <p:cTn id="15" dur="38">
                                          <p:stCondLst>
                                            <p:cond delay="1968"/>
                                          </p:stCondLst>
                                        </p:cTn>
                                        <p:tgtEl>
                                          <p:spTgt spid="5"/>
                                        </p:tgtEl>
                                      </p:cBhvr>
                                      <p:to x="100000" y="80000"/>
                                    </p:animScale>
                                    <p:animScale>
                                      <p:cBhvr>
                                        <p:cTn id="16" dur="250" decel="50000">
                                          <p:stCondLst>
                                            <p:cond delay="2006"/>
                                          </p:stCondLst>
                                        </p:cTn>
                                        <p:tgtEl>
                                          <p:spTgt spid="5"/>
                                        </p:tgtEl>
                                      </p:cBhvr>
                                      <p:to x="100000" y="100000"/>
                                    </p:animScale>
                                    <p:animScale>
                                      <p:cBhvr>
                                        <p:cTn id="17" dur="38">
                                          <p:stCondLst>
                                            <p:cond delay="2462"/>
                                          </p:stCondLst>
                                        </p:cTn>
                                        <p:tgtEl>
                                          <p:spTgt spid="5"/>
                                        </p:tgtEl>
                                      </p:cBhvr>
                                      <p:to x="100000" y="90000"/>
                                    </p:animScale>
                                    <p:animScale>
                                      <p:cBhvr>
                                        <p:cTn id="18" dur="250" decel="50000">
                                          <p:stCondLst>
                                            <p:cond delay="2503"/>
                                          </p:stCondLst>
                                        </p:cTn>
                                        <p:tgtEl>
                                          <p:spTgt spid="5"/>
                                        </p:tgtEl>
                                      </p:cBhvr>
                                      <p:to x="100000" y="100000"/>
                                    </p:animScale>
                                    <p:animScale>
                                      <p:cBhvr>
                                        <p:cTn id="19" dur="38">
                                          <p:stCondLst>
                                            <p:cond delay="2712"/>
                                          </p:stCondLst>
                                        </p:cTn>
                                        <p:tgtEl>
                                          <p:spTgt spid="5"/>
                                        </p:tgtEl>
                                      </p:cBhvr>
                                      <p:to x="100000" y="95000"/>
                                    </p:animScale>
                                    <p:animScale>
                                      <p:cBhvr>
                                        <p:cTn id="20" dur="250" decel="50000">
                                          <p:stCondLst>
                                            <p:cond delay="2750"/>
                                          </p:stCondLst>
                                        </p:cTn>
                                        <p:tgtEl>
                                          <p:spTgt spid="5"/>
                                        </p:tgtEl>
                                      </p:cBhvr>
                                      <p:to x="100000" y="100000"/>
                                    </p:animScale>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695414" y="520701"/>
            <a:ext cx="6801172" cy="850900"/>
          </a:xfrm>
          <a:prstGeom prst="flowChartTerminator">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gn="ctr">
              <a:defRPr/>
            </a:pPr>
            <a:r>
              <a:rPr lang="en-US" sz="4400" b="1" dirty="0">
                <a:solidFill>
                  <a:srgbClr val="0070C0"/>
                </a:solidFill>
                <a:latin typeface="Times New Roman" pitchFamily="18" charset="0"/>
                <a:cs typeface="Times New Roman" pitchFamily="18" charset="0"/>
              </a:rPr>
              <a:t>3.Nhôm </a:t>
            </a:r>
            <a:r>
              <a:rPr lang="en-US" sz="4400" b="1" dirty="0" err="1">
                <a:solidFill>
                  <a:srgbClr val="0070C0"/>
                </a:solidFill>
                <a:latin typeface="Times New Roman" pitchFamily="18" charset="0"/>
                <a:cs typeface="Times New Roman" pitchFamily="18" charset="0"/>
              </a:rPr>
              <a:t>có</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tính</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chất</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gì</a:t>
            </a:r>
            <a:r>
              <a:rPr lang="en-US" sz="4400" b="1"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1524000" y="1667520"/>
            <a:ext cx="8964488" cy="4149080"/>
          </a:xfrm>
          <a:prstGeom prst="roundRect">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nSpc>
                <a:spcPct val="150000"/>
              </a:lnSpc>
              <a:defRPr/>
            </a:pPr>
            <a:r>
              <a:rPr lang="vi-VN" sz="2700" b="1" dirty="0">
                <a:latin typeface="Times New Roman" pitchFamily="18" charset="0"/>
                <a:cs typeface="Times New Roman" pitchFamily="18" charset="0"/>
              </a:rPr>
              <a:t>A</a:t>
            </a:r>
            <a:r>
              <a:rPr lang="en-US" sz="2700" b="1">
                <a:latin typeface="Times New Roman" pitchFamily="18" charset="0"/>
                <a:cs typeface="Times New Roman" pitchFamily="18" charset="0"/>
              </a:rPr>
              <a:t>) </a:t>
            </a:r>
            <a:r>
              <a:rPr lang="en-US" sz="2700" b="1" dirty="0" err="1">
                <a:latin typeface="Times New Roman" pitchFamily="18" charset="0"/>
                <a:cs typeface="Times New Roman" pitchFamily="18" charset="0"/>
              </a:rPr>
              <a:t>Cứng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tính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đàn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hồi</a:t>
            </a:r>
            <a:r>
              <a:rPr lang="en-US" sz="2700" b="1" dirty="0">
                <a:latin typeface="Times New Roman" pitchFamily="18" charset="0"/>
                <a:cs typeface="Times New Roman" pitchFamily="18" charset="0"/>
              </a:rPr>
              <a:t>.</a:t>
            </a:r>
          </a:p>
          <a:p>
            <a:pPr>
              <a:lnSpc>
                <a:spcPct val="150000"/>
              </a:lnSpc>
              <a:defRPr/>
            </a:pPr>
            <a:r>
              <a:rPr lang="vi-VN" sz="2700" b="1" dirty="0">
                <a:latin typeface="Times New Roman" pitchFamily="18" charset="0"/>
                <a:cs typeface="Times New Roman" pitchFamily="18" charset="0"/>
              </a:rPr>
              <a:t>B</a:t>
            </a:r>
            <a:r>
              <a:rPr lang="en-US" sz="2700" b="1">
                <a:latin typeface="Times New Roman" pitchFamily="18" charset="0"/>
                <a:cs typeface="Times New Roman" pitchFamily="18" charset="0"/>
              </a:rPr>
              <a:t>) </a:t>
            </a:r>
            <a:r>
              <a:rPr lang="en-US" sz="2700" b="1" dirty="0" err="1">
                <a:latin typeface="Times New Roman" pitchFamily="18" charset="0"/>
                <a:cs typeface="Times New Roman" pitchFamily="18" charset="0"/>
              </a:rPr>
              <a:t>Trong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suốt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không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gỉ</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cứng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nhưng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dễ</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vỡ</a:t>
            </a:r>
            <a:r>
              <a:rPr lang="en-US" sz="2700" b="1" dirty="0">
                <a:latin typeface="Times New Roman" pitchFamily="18" charset="0"/>
                <a:cs typeface="Times New Roman" pitchFamily="18" charset="0"/>
              </a:rPr>
              <a:t>.</a:t>
            </a:r>
          </a:p>
          <a:p>
            <a:pPr>
              <a:lnSpc>
                <a:spcPct val="150000"/>
              </a:lnSpc>
              <a:defRPr/>
            </a:pPr>
            <a:r>
              <a:rPr lang="vi-VN" sz="2700" b="1" dirty="0">
                <a:latin typeface="Times New Roman" pitchFamily="18" charset="0"/>
                <a:cs typeface="Times New Roman" pitchFamily="18" charset="0"/>
              </a:rPr>
              <a:t>C</a:t>
            </a:r>
            <a:r>
              <a:rPr lang="en-US" sz="2700" b="1">
                <a:latin typeface="Times New Roman" pitchFamily="18" charset="0"/>
                <a:cs typeface="Times New Roman" pitchFamily="18" charset="0"/>
              </a:rPr>
              <a:t>) </a:t>
            </a:r>
            <a:r>
              <a:rPr lang="en-US" sz="2700" b="1" dirty="0" err="1">
                <a:latin typeface="Times New Roman" pitchFamily="18" charset="0"/>
                <a:cs typeface="Times New Roman" pitchFamily="18" charset="0"/>
              </a:rPr>
              <a:t>Màu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trắng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bạc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ánh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kim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kéo</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thành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sợi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dát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mỏng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nhẹ</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dẫn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điện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dẫn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điện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tốt</a:t>
            </a:r>
            <a:r>
              <a:rPr lang="en-US" sz="2700" b="1" dirty="0">
                <a:latin typeface="Times New Roman" pitchFamily="18" charset="0"/>
                <a:cs typeface="Times New Roman" pitchFamily="18" charset="0"/>
              </a:rPr>
              <a:t>.</a:t>
            </a:r>
          </a:p>
          <a:p>
            <a:pPr>
              <a:lnSpc>
                <a:spcPct val="150000"/>
              </a:lnSpc>
              <a:defRPr/>
            </a:pPr>
            <a:r>
              <a:rPr lang="vi-VN" sz="2700" b="1" dirty="0">
                <a:latin typeface="Times New Roman" pitchFamily="18" charset="0"/>
                <a:cs typeface="Times New Roman" pitchFamily="18" charset="0"/>
              </a:rPr>
              <a:t>D</a:t>
            </a:r>
            <a:r>
              <a:rPr lang="en-US" sz="2700" b="1">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màu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đỏ</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nâu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ánh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kim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dễ</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dát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mỏng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kéo</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thành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sợi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dẫn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điện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dẫn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nhiệt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tốt</a:t>
            </a:r>
            <a:r>
              <a:rPr lang="en-US" sz="2700" b="1" dirty="0">
                <a:latin typeface="Times New Roman" pitchFamily="18" charset="0"/>
                <a:cs typeface="Times New Roman" pitchFamily="18" charset="0"/>
              </a:rPr>
              <a:t>.</a:t>
            </a:r>
          </a:p>
        </p:txBody>
      </p:sp>
      <p:sp>
        <p:nvSpPr>
          <p:cNvPr id="4" name="Oval 3"/>
          <p:cNvSpPr/>
          <p:nvPr/>
        </p:nvSpPr>
        <p:spPr>
          <a:xfrm>
            <a:off x="1703512" y="3282471"/>
            <a:ext cx="504056" cy="459589"/>
          </a:xfrm>
          <a:prstGeom prst="ellipse">
            <a:avLst/>
          </a:prstGeom>
          <a:solidFill>
            <a:srgbClr val="59CBFA"/>
          </a:solidFill>
          <a:ln>
            <a:solidFill>
              <a:srgbClr val="59C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VnTime" pitchFamily="34" charset="0"/>
              </a:rPr>
              <a:t>C</a:t>
            </a:r>
          </a:p>
        </p:txBody>
      </p:sp>
    </p:spTree>
    <p:extLst>
      <p:ext uri="{BB962C8B-B14F-4D97-AF65-F5344CB8AC3E}">
        <p14:creationId xmlns:p14="http://schemas.microsoft.com/office/powerpoint/2010/main" val="969375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par>
                          <p:cTn id="21" fill="hold">
                            <p:stCondLst>
                              <p:cond delay="1250"/>
                            </p:stCondLst>
                            <p:childTnLst>
                              <p:par>
                                <p:cTn id="22" presetID="26"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362">
                                          <p:stCondLst>
                                            <p:cond delay="0"/>
                                          </p:stCondLst>
                                        </p:cTn>
                                        <p:tgtEl>
                                          <p:spTgt spid="6"/>
                                        </p:tgtEl>
                                      </p:cBhvr>
                                    </p:animEffect>
                                    <p:anim calcmode="lin" valueType="num">
                                      <p:cBhvr>
                                        <p:cTn id="25"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30" dur="16">
                                          <p:stCondLst>
                                            <p:cond delay="406"/>
                                          </p:stCondLst>
                                        </p:cTn>
                                        <p:tgtEl>
                                          <p:spTgt spid="6"/>
                                        </p:tgtEl>
                                      </p:cBhvr>
                                      <p:to x="100000" y="60000"/>
                                    </p:animScale>
                                    <p:animScale>
                                      <p:cBhvr>
                                        <p:cTn id="31" dur="104" decel="50000">
                                          <p:stCondLst>
                                            <p:cond delay="423"/>
                                          </p:stCondLst>
                                        </p:cTn>
                                        <p:tgtEl>
                                          <p:spTgt spid="6"/>
                                        </p:tgtEl>
                                      </p:cBhvr>
                                      <p:to x="100000" y="100000"/>
                                    </p:animScale>
                                    <p:animScale>
                                      <p:cBhvr>
                                        <p:cTn id="32" dur="16">
                                          <p:stCondLst>
                                            <p:cond delay="820"/>
                                          </p:stCondLst>
                                        </p:cTn>
                                        <p:tgtEl>
                                          <p:spTgt spid="6"/>
                                        </p:tgtEl>
                                      </p:cBhvr>
                                      <p:to x="100000" y="80000"/>
                                    </p:animScale>
                                    <p:animScale>
                                      <p:cBhvr>
                                        <p:cTn id="33" dur="104" decel="50000">
                                          <p:stCondLst>
                                            <p:cond delay="836"/>
                                          </p:stCondLst>
                                        </p:cTn>
                                        <p:tgtEl>
                                          <p:spTgt spid="6"/>
                                        </p:tgtEl>
                                      </p:cBhvr>
                                      <p:to x="100000" y="100000"/>
                                    </p:animScale>
                                    <p:animScale>
                                      <p:cBhvr>
                                        <p:cTn id="34" dur="16">
                                          <p:stCondLst>
                                            <p:cond delay="1026"/>
                                          </p:stCondLst>
                                        </p:cTn>
                                        <p:tgtEl>
                                          <p:spTgt spid="6"/>
                                        </p:tgtEl>
                                      </p:cBhvr>
                                      <p:to x="100000" y="90000"/>
                                    </p:animScale>
                                    <p:animScale>
                                      <p:cBhvr>
                                        <p:cTn id="35" dur="104" decel="50000">
                                          <p:stCondLst>
                                            <p:cond delay="1042"/>
                                          </p:stCondLst>
                                        </p:cTn>
                                        <p:tgtEl>
                                          <p:spTgt spid="6"/>
                                        </p:tgtEl>
                                      </p:cBhvr>
                                      <p:to x="100000" y="100000"/>
                                    </p:animScale>
                                    <p:animScale>
                                      <p:cBhvr>
                                        <p:cTn id="36" dur="16">
                                          <p:stCondLst>
                                            <p:cond delay="1130"/>
                                          </p:stCondLst>
                                        </p:cTn>
                                        <p:tgtEl>
                                          <p:spTgt spid="6"/>
                                        </p:tgtEl>
                                      </p:cBhvr>
                                      <p:to x="100000" y="95000"/>
                                    </p:animScale>
                                    <p:animScale>
                                      <p:cBhvr>
                                        <p:cTn id="37" dur="104" decel="50000">
                                          <p:stCondLst>
                                            <p:cond delay="1146"/>
                                          </p:stCondLst>
                                        </p:cTn>
                                        <p:tgtEl>
                                          <p:spTgt spid="6"/>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634629" y="673100"/>
            <a:ext cx="8922742" cy="990600"/>
          </a:xfrm>
          <a:prstGeom prst="flowChartTerminator">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gn="ctr">
              <a:defRPr/>
            </a:pPr>
            <a:r>
              <a:rPr lang="en-US" sz="4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4.Thép </a:t>
            </a:r>
            <a:r>
              <a:rPr lang="en-US" sz="4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sử</a:t>
            </a:r>
            <a:r>
              <a:rPr lang="en-US" sz="4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dụng</a:t>
            </a:r>
            <a:r>
              <a:rPr lang="en-US" sz="4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làm</a:t>
            </a:r>
            <a:r>
              <a:rPr lang="en-US" sz="4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gì</a:t>
            </a:r>
            <a:r>
              <a:rPr lang="en-US" sz="4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6" name="Rounded Rectangular Callout 5"/>
          <p:cNvSpPr/>
          <p:nvPr/>
        </p:nvSpPr>
        <p:spPr>
          <a:xfrm>
            <a:off x="2095500" y="2042435"/>
            <a:ext cx="7744916" cy="3212976"/>
          </a:xfrm>
          <a:prstGeom prst="roundRect">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nSpc>
                <a:spcPct val="150000"/>
              </a:lnSpc>
              <a:defRPr/>
            </a:pPr>
            <a:r>
              <a:rPr lang="vi-VN" sz="3200" b="1" dirty="0">
                <a:latin typeface="Times New Roman" panose="02020603050405020304" pitchFamily="18" charset="0"/>
                <a:cs typeface="Times New Roman" panose="02020603050405020304" pitchFamily="18" charset="0"/>
              </a:rPr>
              <a:t>A</a:t>
            </a:r>
            <a:r>
              <a:rPr lang="en-US" sz="3200" b="1">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r>
              <a:rPr lang="en-US" sz="3200" b="1" dirty="0">
                <a:latin typeface="Times New Roman" panose="02020603050405020304" pitchFamily="18" charset="0"/>
                <a:cs typeface="Times New Roman" panose="02020603050405020304" pitchFamily="18" charset="0"/>
              </a:rPr>
              <a:t>.</a:t>
            </a:r>
          </a:p>
          <a:p>
            <a:pPr>
              <a:lnSpc>
                <a:spcPct val="150000"/>
              </a:lnSpc>
              <a:defRPr/>
            </a:pPr>
            <a:r>
              <a:rPr lang="vi-VN"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cửa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sông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ray </a:t>
            </a:r>
            <a:r>
              <a:rPr lang="en-US" sz="3200" b="1" dirty="0" err="1">
                <a:latin typeface="Times New Roman" panose="02020603050405020304" pitchFamily="18" charset="0"/>
                <a:cs typeface="Times New Roman" panose="02020603050405020304" pitchFamily="18" charset="0"/>
              </a:rPr>
              <a:t>tàu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móc</a:t>
            </a:r>
            <a:r>
              <a:rPr lang="en-US" sz="3200" b="1" dirty="0">
                <a:latin typeface="Times New Roman" panose="02020603050405020304" pitchFamily="18" charset="0"/>
                <a:cs typeface="Times New Roman" panose="02020603050405020304" pitchFamily="18" charset="0"/>
              </a:rPr>
              <a:t>,…</a:t>
            </a:r>
          </a:p>
        </p:txBody>
      </p:sp>
      <p:sp>
        <p:nvSpPr>
          <p:cNvPr id="7" name="Oval 6"/>
          <p:cNvSpPr/>
          <p:nvPr/>
        </p:nvSpPr>
        <p:spPr>
          <a:xfrm>
            <a:off x="2256928" y="3111500"/>
            <a:ext cx="549771" cy="537423"/>
          </a:xfrm>
          <a:prstGeom prst="ellipse">
            <a:avLst/>
          </a:prstGeom>
          <a:solidFill>
            <a:srgbClr val="59CBFA"/>
          </a:solidFill>
          <a:ln>
            <a:solidFill>
              <a:srgbClr val="59C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VnTime" pitchFamily="34" charset="0"/>
              </a:rPr>
              <a:t>B</a:t>
            </a:r>
          </a:p>
        </p:txBody>
      </p:sp>
    </p:spTree>
    <p:extLst>
      <p:ext uri="{BB962C8B-B14F-4D97-AF65-F5344CB8AC3E}">
        <p14:creationId xmlns:p14="http://schemas.microsoft.com/office/powerpoint/2010/main" val="7817284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3"/>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par>
                          <p:cTn id="21" fill="hold">
                            <p:stCondLst>
                              <p:cond delay="1250"/>
                            </p:stCondLst>
                            <p:childTnLst>
                              <p:par>
                                <p:cTn id="22" presetID="6"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125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741775" y="801792"/>
            <a:ext cx="8602693" cy="1022127"/>
          </a:xfrm>
          <a:prstGeom prst="flowChartTerminator">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gn="ctr">
              <a:defRPr/>
            </a:pPr>
            <a:r>
              <a:rPr lang="en-US" sz="2800" b="1" dirty="0">
                <a:latin typeface="Times New Roman" pitchFamily="18" charset="0"/>
                <a:cs typeface="Times New Roman" pitchFamily="18" charset="0"/>
              </a:rPr>
              <a:t> </a:t>
            </a:r>
            <a:r>
              <a:rPr lang="en-US" sz="4400" b="1" dirty="0">
                <a:solidFill>
                  <a:srgbClr val="0070C0"/>
                </a:solidFill>
                <a:latin typeface="Times New Roman" pitchFamily="18" charset="0"/>
                <a:cs typeface="Times New Roman" pitchFamily="18" charset="0"/>
              </a:rPr>
              <a:t>5.Sự </a:t>
            </a:r>
            <a:r>
              <a:rPr lang="en-US" sz="4400" b="1" dirty="0" err="1">
                <a:solidFill>
                  <a:srgbClr val="0070C0"/>
                </a:solidFill>
                <a:latin typeface="Times New Roman" pitchFamily="18" charset="0"/>
                <a:cs typeface="Times New Roman" pitchFamily="18" charset="0"/>
              </a:rPr>
              <a:t>biến</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đổi</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hóa</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học</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là</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gì</a:t>
            </a:r>
            <a:r>
              <a:rPr lang="en-US" sz="4400" b="1"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2106602" y="2091047"/>
            <a:ext cx="7873041" cy="2675906"/>
          </a:xfrm>
          <a:prstGeom prst="roundRect">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nSpc>
                <a:spcPct val="150000"/>
              </a:lnSpc>
              <a:defRPr/>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lỏng</a:t>
            </a:r>
            <a:r>
              <a:rPr lang="en-US" sz="3200" b="1" dirty="0">
                <a:latin typeface="Times New Roman" pitchFamily="18" charset="0"/>
                <a:cs typeface="Times New Roman" pitchFamily="18" charset="0"/>
              </a:rPr>
              <a:t> sang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a:t>
            </a:r>
          </a:p>
          <a:p>
            <a:pPr>
              <a:lnSpc>
                <a:spcPct val="150000"/>
              </a:lnSpc>
              <a:defRPr/>
            </a:pPr>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 sang </a:t>
            </a:r>
            <a:r>
              <a:rPr lang="en-US" sz="3200" b="1" dirty="0" err="1">
                <a:latin typeface="Times New Roman" pitchFamily="18" charset="0"/>
                <a:cs typeface="Times New Roman" pitchFamily="18" charset="0"/>
              </a:rPr>
              <a:t>chất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a:t>
            </a:r>
          </a:p>
        </p:txBody>
      </p:sp>
      <p:sp>
        <p:nvSpPr>
          <p:cNvPr id="7" name="Oval 6"/>
          <p:cNvSpPr/>
          <p:nvPr/>
        </p:nvSpPr>
        <p:spPr>
          <a:xfrm>
            <a:off x="2212357" y="4025901"/>
            <a:ext cx="582245" cy="477598"/>
          </a:xfrm>
          <a:prstGeom prst="ellipse">
            <a:avLst/>
          </a:prstGeom>
          <a:solidFill>
            <a:srgbClr val="59CBFA"/>
          </a:solidFill>
          <a:ln>
            <a:solidFill>
              <a:srgbClr val="59C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VnTime" pitchFamily="34" charset="0"/>
              </a:rPr>
              <a:t>B</a:t>
            </a:r>
          </a:p>
        </p:txBody>
      </p:sp>
    </p:spTree>
    <p:extLst>
      <p:ext uri="{BB962C8B-B14F-4D97-AF65-F5344CB8AC3E}">
        <p14:creationId xmlns:p14="http://schemas.microsoft.com/office/powerpoint/2010/main" val="1360011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3"/>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par>
                          <p:cTn id="21" fill="hold">
                            <p:stCondLst>
                              <p:cond delay="125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056934" y="849744"/>
            <a:ext cx="8182645" cy="1224136"/>
          </a:xfrm>
          <a:prstGeom prst="flowChartTerminator">
            <a:avLst/>
          </a:prstGeom>
          <a:ln/>
        </p:spPr>
        <p:style>
          <a:lnRef idx="2">
            <a:schemeClr val="dk1"/>
          </a:lnRef>
          <a:fillRef idx="1">
            <a:schemeClr val="lt1"/>
          </a:fillRef>
          <a:effectRef idx="0">
            <a:schemeClr val="dk1"/>
          </a:effectRef>
          <a:fontRef idx="minor">
            <a:schemeClr val="dk1"/>
          </a:fontRef>
        </p:style>
        <p:txBody>
          <a:bodyPr lIns="121213" tIns="60606" rIns="121213" bIns="60606" anchor="ctr"/>
          <a:lstStyle/>
          <a:p>
            <a:pPr algn="ctr">
              <a:defRPr/>
            </a:pPr>
            <a:r>
              <a:rPr lang="en-US" sz="3000" b="1" dirty="0">
                <a:solidFill>
                  <a:srgbClr val="0070C0"/>
                </a:solidFill>
                <a:latin typeface="Times New Roman" pitchFamily="18" charset="0"/>
                <a:cs typeface="Times New Roman" pitchFamily="18" charset="0"/>
              </a:rPr>
              <a:t>6.Hỗn </a:t>
            </a:r>
            <a:r>
              <a:rPr lang="en-US" sz="3000" b="1" dirty="0" err="1">
                <a:solidFill>
                  <a:srgbClr val="0070C0"/>
                </a:solidFill>
                <a:latin typeface="Times New Roman" pitchFamily="18" charset="0"/>
                <a:cs typeface="Times New Roman" pitchFamily="18" charset="0"/>
              </a:rPr>
              <a:t>hợp</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nào</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dưới</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đây</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không</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phải</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là</a:t>
            </a:r>
            <a:r>
              <a:rPr lang="en-US" sz="3000" b="1" dirty="0">
                <a:solidFill>
                  <a:srgbClr val="0070C0"/>
                </a:solidFill>
                <a:latin typeface="Times New Roman" pitchFamily="18" charset="0"/>
                <a:cs typeface="Times New Roman" pitchFamily="18" charset="0"/>
              </a:rPr>
              <a:t> dung </a:t>
            </a:r>
            <a:r>
              <a:rPr lang="en-US" sz="3000" b="1" dirty="0" err="1">
                <a:solidFill>
                  <a:srgbClr val="0070C0"/>
                </a:solidFill>
                <a:latin typeface="Times New Roman" pitchFamily="18" charset="0"/>
                <a:cs typeface="Times New Roman" pitchFamily="18" charset="0"/>
              </a:rPr>
              <a:t>dịch</a:t>
            </a:r>
            <a:r>
              <a:rPr lang="en-US" sz="3000" b="1"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2295828" y="2504926"/>
            <a:ext cx="7704856" cy="2623890"/>
          </a:xfrm>
          <a:prstGeom prst="roundRect">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nSpc>
                <a:spcPct val="150000"/>
              </a:lnSpc>
              <a:defRPr/>
            </a:pPr>
            <a:r>
              <a:rPr lang="en-US" sz="2700" b="1" dirty="0">
                <a:latin typeface="Times New Roman" pitchFamily="18" charset="0"/>
                <a:cs typeface="Times New Roman" pitchFamily="18" charset="0"/>
              </a:rPr>
              <a:t>a) </a:t>
            </a:r>
            <a:r>
              <a:rPr lang="en-US" sz="2700" b="1" dirty="0" err="1">
                <a:latin typeface="Times New Roman" pitchFamily="18" charset="0"/>
                <a:cs typeface="Times New Roman" pitchFamily="18" charset="0"/>
              </a:rPr>
              <a:t>Nước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đường</a:t>
            </a:r>
            <a:r>
              <a:rPr lang="en-US" sz="2700" b="1" dirty="0">
                <a:latin typeface="Times New Roman" pitchFamily="18" charset="0"/>
                <a:cs typeface="Times New Roman" pitchFamily="18" charset="0"/>
              </a:rPr>
              <a:t>.</a:t>
            </a:r>
          </a:p>
          <a:p>
            <a:pPr>
              <a:lnSpc>
                <a:spcPct val="150000"/>
              </a:lnSpc>
              <a:defRPr/>
            </a:pPr>
            <a:r>
              <a:rPr lang="en-US" sz="2700" b="1" dirty="0">
                <a:latin typeface="Times New Roman" pitchFamily="18" charset="0"/>
                <a:cs typeface="Times New Roman" pitchFamily="18" charset="0"/>
              </a:rPr>
              <a:t>b) </a:t>
            </a:r>
            <a:r>
              <a:rPr lang="en-US" sz="2700" b="1" dirty="0" err="1">
                <a:latin typeface="Times New Roman" pitchFamily="18" charset="0"/>
                <a:cs typeface="Times New Roman" pitchFamily="18" charset="0"/>
              </a:rPr>
              <a:t>Nước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chanh</a:t>
            </a:r>
            <a:r>
              <a:rPr lang="en-US" sz="2700" b="1" dirty="0">
                <a:latin typeface="Times New Roman" pitchFamily="18" charset="0"/>
                <a:cs typeface="Times New Roman" pitchFamily="18" charset="0"/>
              </a:rPr>
              <a:t> ( </a:t>
            </a:r>
            <a:r>
              <a:rPr lang="en-US" sz="2700" b="1" dirty="0" err="1">
                <a:latin typeface="Times New Roman" pitchFamily="18" charset="0"/>
                <a:cs typeface="Times New Roman" pitchFamily="18" charset="0"/>
              </a:rPr>
              <a:t>đã</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lọc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hết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tép</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chanh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hạt</a:t>
            </a:r>
            <a:r>
              <a:rPr lang="en-US" sz="2700" b="1" dirty="0">
                <a:latin typeface="Times New Roman" pitchFamily="18" charset="0"/>
                <a:cs typeface="Times New Roman" pitchFamily="18" charset="0"/>
              </a:rPr>
              <a:t> ) </a:t>
            </a:r>
            <a:r>
              <a:rPr lang="en-US" sz="2700" b="1" dirty="0" err="1">
                <a:latin typeface="Times New Roman" pitchFamily="18" charset="0"/>
                <a:cs typeface="Times New Roman" pitchFamily="18" charset="0"/>
              </a:rPr>
              <a:t>pha</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với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đường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nước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sôi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nguội</a:t>
            </a:r>
            <a:r>
              <a:rPr lang="en-US" sz="2700" b="1" dirty="0">
                <a:latin typeface="Times New Roman" pitchFamily="18" charset="0"/>
                <a:cs typeface="Times New Roman" pitchFamily="18" charset="0"/>
              </a:rPr>
              <a:t>.</a:t>
            </a:r>
          </a:p>
          <a:p>
            <a:pPr>
              <a:lnSpc>
                <a:spcPct val="150000"/>
              </a:lnSpc>
              <a:defRPr/>
            </a:pPr>
            <a:r>
              <a:rPr lang="en-US" sz="2700" b="1" dirty="0">
                <a:latin typeface="Times New Roman" pitchFamily="18" charset="0"/>
                <a:cs typeface="Times New Roman" pitchFamily="18" charset="0"/>
              </a:rPr>
              <a:t>c) </a:t>
            </a:r>
            <a:r>
              <a:rPr lang="en-US" sz="2700" b="1" dirty="0" err="1">
                <a:latin typeface="Times New Roman" pitchFamily="18" charset="0"/>
                <a:cs typeface="Times New Roman" pitchFamily="18" charset="0"/>
              </a:rPr>
              <a:t>Nước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bột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sắn</a:t>
            </a:r>
            <a:r>
              <a:rPr lang="en-US" sz="2700" b="1" dirty="0">
                <a:latin typeface="Times New Roman" pitchFamily="18" charset="0"/>
                <a:cs typeface="Times New Roman" pitchFamily="18" charset="0"/>
              </a:rPr>
              <a:t> ( </a:t>
            </a:r>
            <a:r>
              <a:rPr lang="en-US" sz="2700" b="1" dirty="0" err="1">
                <a:latin typeface="Times New Roman" pitchFamily="18" charset="0"/>
                <a:cs typeface="Times New Roman" pitchFamily="18" charset="0"/>
              </a:rPr>
              <a:t>pha</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sống</a:t>
            </a:r>
            <a:r>
              <a:rPr lang="en-US" sz="2700" b="1" dirty="0">
                <a:latin typeface="Times New Roman" pitchFamily="18" charset="0"/>
                <a:cs typeface="Times New Roman" pitchFamily="18" charset="0"/>
              </a:rPr>
              <a:t> )</a:t>
            </a:r>
          </a:p>
        </p:txBody>
      </p:sp>
      <p:sp>
        <p:nvSpPr>
          <p:cNvPr id="15" name="Oval 14"/>
          <p:cNvSpPr/>
          <p:nvPr/>
        </p:nvSpPr>
        <p:spPr>
          <a:xfrm>
            <a:off x="2399736" y="4577097"/>
            <a:ext cx="483164" cy="459589"/>
          </a:xfrm>
          <a:prstGeom prst="ellipse">
            <a:avLst/>
          </a:prstGeom>
          <a:solidFill>
            <a:srgbClr val="59CBFA"/>
          </a:solidFill>
          <a:ln>
            <a:solidFill>
              <a:srgbClr val="59C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VnTime" pitchFamily="34" charset="0"/>
              </a:rPr>
              <a:t>C</a:t>
            </a:r>
          </a:p>
        </p:txBody>
      </p:sp>
    </p:spTree>
    <p:extLst>
      <p:ext uri="{BB962C8B-B14F-4D97-AF65-F5344CB8AC3E}">
        <p14:creationId xmlns:p14="http://schemas.microsoft.com/office/powerpoint/2010/main" val="19892934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1000"/>
                            </p:stCondLst>
                            <p:childTnLst>
                              <p:par>
                                <p:cTn id="22" presetID="6"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C2F792A-0BF2-46C7-BB40-7EC6AE613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13" name="矩形: 圆顶角 12">
            <a:extLst>
              <a:ext uri="{FF2B5EF4-FFF2-40B4-BE49-F238E27FC236}">
                <a16:creationId xmlns:a16="http://schemas.microsoft.com/office/drawing/2014/main" id="{A4BA7F69-66DA-4B38-AC09-8359B9F421EF}"/>
              </a:ext>
            </a:extLst>
          </p:cNvPr>
          <p:cNvSpPr/>
          <p:nvPr/>
        </p:nvSpPr>
        <p:spPr>
          <a:xfrm rot="5400000">
            <a:off x="4408200" y="-2231576"/>
            <a:ext cx="3375602" cy="11321151"/>
          </a:xfrm>
          <a:prstGeom prst="round2SameRect">
            <a:avLst>
              <a:gd name="adj1" fmla="val 44276"/>
              <a:gd name="adj2" fmla="val 46030"/>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4" name="图片 13">
            <a:extLst>
              <a:ext uri="{FF2B5EF4-FFF2-40B4-BE49-F238E27FC236}">
                <a16:creationId xmlns:a16="http://schemas.microsoft.com/office/drawing/2014/main" id="{E2D3FE59-A997-4A6C-A18F-B840F249C6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1" t="71037" r="529" b="3042"/>
          <a:stretch/>
        </p:blipFill>
        <p:spPr>
          <a:xfrm>
            <a:off x="7652657" y="5005992"/>
            <a:ext cx="4744310" cy="1852007"/>
          </a:xfrm>
          <a:prstGeom prst="rect">
            <a:avLst/>
          </a:prstGeom>
        </p:spPr>
      </p:pic>
      <p:pic>
        <p:nvPicPr>
          <p:cNvPr id="15" name="图片 14">
            <a:extLst>
              <a:ext uri="{FF2B5EF4-FFF2-40B4-BE49-F238E27FC236}">
                <a16:creationId xmlns:a16="http://schemas.microsoft.com/office/drawing/2014/main" id="{46595F2E-0053-46B4-BFBC-8C6BF251E7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686" y="667701"/>
            <a:ext cx="2534514" cy="2309772"/>
          </a:xfrm>
          <a:prstGeom prst="rect">
            <a:avLst/>
          </a:prstGeom>
        </p:spPr>
      </p:pic>
      <p:sp>
        <p:nvSpPr>
          <p:cNvPr id="16" name="文本框 15">
            <a:extLst>
              <a:ext uri="{FF2B5EF4-FFF2-40B4-BE49-F238E27FC236}">
                <a16:creationId xmlns:a16="http://schemas.microsoft.com/office/drawing/2014/main" id="{3E48F18C-2CA2-4207-AB37-BEFE9C273EB3}"/>
              </a:ext>
            </a:extLst>
          </p:cNvPr>
          <p:cNvSpPr txBox="1"/>
          <p:nvPr/>
        </p:nvSpPr>
        <p:spPr>
          <a:xfrm>
            <a:off x="698328" y="2577554"/>
            <a:ext cx="10860665" cy="212365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Hoạt</a:t>
            </a:r>
            <a:r>
              <a:rPr kumimoji="1" lang="en-US" altLang="zh-CN" sz="6600" b="1" i="0" u="none" strike="noStrike" kern="1200" cap="none" spc="0" normalizeH="0" baseline="0" noProof="0" dirty="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 </a:t>
            </a:r>
            <a:r>
              <a:rPr kumimoji="1" lang="en-US" altLang="zh-CN" sz="6600" b="1" i="0" u="none" strike="noStrike" kern="1200" cap="none" spc="0" normalizeH="0" baseline="0" noProof="0" err="1">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động</a:t>
            </a:r>
            <a:r>
              <a:rPr kumimoji="1" lang="en-US" altLang="zh-CN" sz="6600" b="1" i="0" u="none" strike="noStrike" kern="1200" cap="none" spc="0" normalizeH="0" baseline="0" noProof="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 2: </a:t>
            </a:r>
            <a:endParaRPr kumimoji="1" lang="en-US" altLang="zh-CN" sz="6600" b="1">
              <a:solidFill>
                <a:srgbClr val="139F4E"/>
              </a:solidFill>
              <a:latin typeface="Pattaya" panose="00000500000000000000" pitchFamily="2" charset="-34"/>
              <a:ea typeface="Tahoma" panose="020B0604030504040204" pitchFamily="34" charset="0"/>
              <a:cs typeface="Pattaya" panose="00000500000000000000" pitchFamily="2" charset="-3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vi-VN" altLang="zh-CN" sz="6600" b="1" i="0" u="none" strike="noStrike" kern="1200" cap="none" spc="0" normalizeH="0" baseline="0" noProof="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Sự</a:t>
            </a:r>
            <a:r>
              <a:rPr kumimoji="1" lang="vi-VN" altLang="zh-CN" sz="6600" b="1" i="0" u="none" strike="noStrike" kern="1200" cap="none" spc="0" normalizeH="0" noProof="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 biến đổi hóa học của các chất</a:t>
            </a:r>
            <a:endParaRPr kumimoji="1" lang="en-US" altLang="zh-CN" sz="6600" b="1" i="0" u="none" strike="noStrike" kern="1200" cap="none" spc="0" normalizeH="0" baseline="0" noProof="0" dirty="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endParaRPr>
          </a:p>
        </p:txBody>
      </p:sp>
      <p:pic>
        <p:nvPicPr>
          <p:cNvPr id="17" name="图片 16">
            <a:extLst>
              <a:ext uri="{FF2B5EF4-FFF2-40B4-BE49-F238E27FC236}">
                <a16:creationId xmlns:a16="http://schemas.microsoft.com/office/drawing/2014/main" id="{AE044449-805B-4F75-8926-637B4628EC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9410226" y="1083391"/>
            <a:ext cx="2346350" cy="1478833"/>
          </a:xfrm>
          <a:prstGeom prst="rect">
            <a:avLst/>
          </a:prstGeom>
        </p:spPr>
      </p:pic>
      <p:pic>
        <p:nvPicPr>
          <p:cNvPr id="18" name="图片 17">
            <a:extLst>
              <a:ext uri="{FF2B5EF4-FFF2-40B4-BE49-F238E27FC236}">
                <a16:creationId xmlns:a16="http://schemas.microsoft.com/office/drawing/2014/main" id="{87F5A154-FA34-44C4-9678-D6C3076FEF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2188350" y="2390167"/>
            <a:ext cx="1403339" cy="884482"/>
          </a:xfrm>
          <a:prstGeom prst="rect">
            <a:avLst/>
          </a:prstGeom>
        </p:spPr>
      </p:pic>
      <p:pic>
        <p:nvPicPr>
          <p:cNvPr id="19" name="图片 18">
            <a:extLst>
              <a:ext uri="{FF2B5EF4-FFF2-40B4-BE49-F238E27FC236}">
                <a16:creationId xmlns:a16="http://schemas.microsoft.com/office/drawing/2014/main" id="{F1C2495A-6B1E-4A3A-BE3D-6D0E4AF58C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6793007" y="4563750"/>
            <a:ext cx="1403339" cy="884482"/>
          </a:xfrm>
          <a:prstGeom prst="rect">
            <a:avLst/>
          </a:prstGeom>
        </p:spPr>
      </p:pic>
      <p:pic>
        <p:nvPicPr>
          <p:cNvPr id="20" name="图片 19">
            <a:extLst>
              <a:ext uri="{FF2B5EF4-FFF2-40B4-BE49-F238E27FC236}">
                <a16:creationId xmlns:a16="http://schemas.microsoft.com/office/drawing/2014/main" id="{4E8876DE-3A54-4979-8DF5-BB2DACBA7E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805" t="37695" r="4702" b="53695"/>
          <a:stretch/>
        </p:blipFill>
        <p:spPr>
          <a:xfrm>
            <a:off x="7507895" y="1492658"/>
            <a:ext cx="1376901" cy="867819"/>
          </a:xfrm>
          <a:prstGeom prst="rect">
            <a:avLst/>
          </a:prstGeom>
        </p:spPr>
      </p:pic>
    </p:spTree>
    <p:custDataLst>
      <p:tags r:id="rId1"/>
    </p:custDataLst>
    <p:extLst>
      <p:ext uri="{BB962C8B-B14F-4D97-AF65-F5344CB8AC3E}">
        <p14:creationId xmlns:p14="http://schemas.microsoft.com/office/powerpoint/2010/main" val="3540268588"/>
      </p:ext>
    </p:extLst>
  </p:cSld>
  <p:clrMapOvr>
    <a:masterClrMapping/>
  </p:clrMapOvr>
  <p:transition spd="slow" advTm="608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05243" y="454284"/>
            <a:ext cx="8924751" cy="107721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n-US" sz="24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nghiệm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p>
        </p:txBody>
      </p:sp>
      <p:pic>
        <p:nvPicPr>
          <p:cNvPr id="7" name="Picture 3" descr="Su_bien_doi_hoa_h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48" y="1937205"/>
            <a:ext cx="11451103" cy="4255495"/>
          </a:xfrm>
          <a:prstGeom prst="rect">
            <a:avLst/>
          </a:prstGeom>
          <a:solidFill>
            <a:srgbClr val="FFFF00"/>
          </a:solidFill>
          <a:ln w="9525">
            <a:solidFill>
              <a:srgbClr val="000000"/>
            </a:solidFill>
            <a:miter lim="800000"/>
            <a:headEnd/>
            <a:tailEnd/>
          </a:ln>
        </p:spPr>
      </p:pic>
    </p:spTree>
    <p:extLst>
      <p:ext uri="{BB962C8B-B14F-4D97-AF65-F5344CB8AC3E}">
        <p14:creationId xmlns:p14="http://schemas.microsoft.com/office/powerpoint/2010/main" val="2370745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6843784" y="1798114"/>
            <a:ext cx="50574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sz="3500" b="1" dirty="0"/>
              <a:t>Thanh </a:t>
            </a:r>
            <a:r>
              <a:rPr lang="en-US" sz="3500" b="1" dirty="0" err="1"/>
              <a:t>sắt</a:t>
            </a:r>
            <a:r>
              <a:rPr lang="en-US" sz="3500" b="1" dirty="0"/>
              <a:t> </a:t>
            </a:r>
            <a:r>
              <a:rPr lang="en-US" sz="3500" b="1" dirty="0" err="1"/>
              <a:t>để</a:t>
            </a:r>
            <a:r>
              <a:rPr lang="en-US" sz="3500" b="1" dirty="0"/>
              <a:t> </a:t>
            </a:r>
            <a:r>
              <a:rPr lang="en-US" sz="3500" b="1" dirty="0" err="1"/>
              <a:t>lâu</a:t>
            </a:r>
            <a:r>
              <a:rPr lang="en-US" sz="3500" b="1" dirty="0"/>
              <a:t> </a:t>
            </a:r>
            <a:r>
              <a:rPr lang="en-US" sz="3500" b="1" dirty="0" err="1"/>
              <a:t>ngày</a:t>
            </a:r>
            <a:r>
              <a:rPr lang="en-US" sz="3500" b="1" dirty="0"/>
              <a:t> </a:t>
            </a:r>
            <a:r>
              <a:rPr lang="en-US" sz="3500" b="1" dirty="0" err="1"/>
              <a:t>đã</a:t>
            </a:r>
            <a:r>
              <a:rPr lang="en-US" sz="3500" b="1" dirty="0"/>
              <a:t> </a:t>
            </a:r>
            <a:r>
              <a:rPr lang="en-US" sz="3500" b="1" dirty="0" err="1"/>
              <a:t>hút</a:t>
            </a:r>
            <a:r>
              <a:rPr lang="en-US" sz="3500" b="1" dirty="0"/>
              <a:t> </a:t>
            </a:r>
            <a:r>
              <a:rPr lang="en-US" sz="3500" b="1" dirty="0" err="1"/>
              <a:t>không</a:t>
            </a:r>
            <a:r>
              <a:rPr lang="en-US" sz="3500" b="1" dirty="0"/>
              <a:t> </a:t>
            </a:r>
            <a:r>
              <a:rPr lang="en-US" sz="3500" b="1" dirty="0" err="1"/>
              <a:t>khí</a:t>
            </a:r>
            <a:r>
              <a:rPr lang="en-US" sz="3500" b="1" dirty="0"/>
              <a:t> </a:t>
            </a:r>
            <a:r>
              <a:rPr lang="en-US" sz="3500" b="1" dirty="0" err="1"/>
              <a:t>ẩm</a:t>
            </a:r>
            <a:r>
              <a:rPr lang="en-US" sz="3500" b="1" dirty="0"/>
              <a:t> </a:t>
            </a:r>
            <a:r>
              <a:rPr lang="en-US" sz="3500" b="1" dirty="0" err="1"/>
              <a:t>nên</a:t>
            </a:r>
            <a:r>
              <a:rPr lang="en-US" sz="3500" b="1" dirty="0"/>
              <a:t> </a:t>
            </a:r>
            <a:r>
              <a:rPr lang="en-US" sz="3500" b="1" dirty="0" err="1"/>
              <a:t>trên</a:t>
            </a:r>
            <a:r>
              <a:rPr lang="en-US" sz="3500" b="1" dirty="0"/>
              <a:t> </a:t>
            </a:r>
            <a:r>
              <a:rPr lang="en-US" sz="3500" b="1" dirty="0" err="1"/>
              <a:t>mặt</a:t>
            </a:r>
            <a:r>
              <a:rPr lang="en-US" sz="3500" b="1" dirty="0"/>
              <a:t> </a:t>
            </a:r>
            <a:r>
              <a:rPr lang="en-US" sz="3500" b="1" dirty="0" err="1"/>
              <a:t>thanh</a:t>
            </a:r>
            <a:r>
              <a:rPr lang="en-US" sz="3500" b="1" dirty="0"/>
              <a:t> </a:t>
            </a:r>
            <a:r>
              <a:rPr lang="en-US" sz="3500" b="1" dirty="0" err="1"/>
              <a:t>sắt</a:t>
            </a:r>
            <a:r>
              <a:rPr lang="en-US" sz="3500" b="1" dirty="0"/>
              <a:t> </a:t>
            </a:r>
            <a:r>
              <a:rPr lang="en-US" sz="3500" b="1" dirty="0" err="1"/>
              <a:t>có</a:t>
            </a:r>
            <a:r>
              <a:rPr lang="en-US" sz="3500" b="1" dirty="0"/>
              <a:t> </a:t>
            </a:r>
            <a:r>
              <a:rPr lang="en-US" sz="3500" b="1" dirty="0" err="1"/>
              <a:t>một</a:t>
            </a:r>
            <a:r>
              <a:rPr lang="en-US" sz="3500" b="1" dirty="0"/>
              <a:t> </a:t>
            </a:r>
            <a:r>
              <a:rPr lang="en-US" sz="3500" b="1" dirty="0" err="1"/>
              <a:t>lớp</a:t>
            </a:r>
            <a:r>
              <a:rPr lang="en-US" sz="3500" b="1" dirty="0"/>
              <a:t> </a:t>
            </a:r>
            <a:r>
              <a:rPr lang="en-US" sz="3500" b="1" dirty="0" err="1"/>
              <a:t>gỉ</a:t>
            </a:r>
            <a:r>
              <a:rPr lang="en-US" sz="3500" b="1" dirty="0"/>
              <a:t>, </a:t>
            </a:r>
            <a:r>
              <a:rPr lang="en-US" sz="3500" b="1" dirty="0" err="1"/>
              <a:t>màu</a:t>
            </a:r>
            <a:r>
              <a:rPr lang="en-US" sz="3500" b="1" dirty="0"/>
              <a:t> </a:t>
            </a:r>
            <a:r>
              <a:rPr lang="en-US" sz="3500" b="1" dirty="0" err="1"/>
              <a:t>nâu</a:t>
            </a:r>
            <a:r>
              <a:rPr lang="en-US" sz="3500" b="1" dirty="0"/>
              <a:t>. </a:t>
            </a:r>
          </a:p>
        </p:txBody>
      </p:sp>
      <p:cxnSp>
        <p:nvCxnSpPr>
          <p:cNvPr id="17" name="Straight Connector 16"/>
          <p:cNvCxnSpPr/>
          <p:nvPr/>
        </p:nvCxnSpPr>
        <p:spPr>
          <a:xfrm flipH="1">
            <a:off x="6602413" y="2754314"/>
            <a:ext cx="0" cy="410368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29" t="992" r="57342" b="46092"/>
          <a:stretch/>
        </p:blipFill>
        <p:spPr>
          <a:xfrm>
            <a:off x="1829864" y="81514"/>
            <a:ext cx="4800600" cy="6670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152" name="Text Box 8"/>
          <p:cNvSpPr txBox="1">
            <a:spLocks noChangeArrowheads="1"/>
          </p:cNvSpPr>
          <p:nvPr/>
        </p:nvSpPr>
        <p:spPr bwMode="auto">
          <a:xfrm>
            <a:off x="6856756" y="1036862"/>
            <a:ext cx="516107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sz="3500" b="1" dirty="0"/>
              <a:t>Cho </a:t>
            </a:r>
            <a:r>
              <a:rPr lang="en-US" sz="3500" b="1" dirty="0" err="1"/>
              <a:t>đường</a:t>
            </a:r>
            <a:r>
              <a:rPr lang="en-US" sz="3500" b="1" dirty="0"/>
              <a:t> </a:t>
            </a:r>
            <a:r>
              <a:rPr lang="en-US" sz="3500" b="1" dirty="0" err="1"/>
              <a:t>vào</a:t>
            </a:r>
            <a:r>
              <a:rPr lang="en-US" sz="3500" b="1" dirty="0"/>
              <a:t> </a:t>
            </a:r>
            <a:r>
              <a:rPr lang="en-US" sz="3500" b="1" dirty="0" err="1"/>
              <a:t>trong</a:t>
            </a:r>
            <a:r>
              <a:rPr lang="en-US" sz="3500" b="1" dirty="0"/>
              <a:t> </a:t>
            </a:r>
            <a:r>
              <a:rPr lang="en-US" sz="3500" b="1" dirty="0" err="1"/>
              <a:t>ống</a:t>
            </a:r>
            <a:r>
              <a:rPr lang="en-US" sz="3500" b="1" dirty="0"/>
              <a:t> </a:t>
            </a:r>
            <a:r>
              <a:rPr lang="en-US" sz="3500" b="1" dirty="0" err="1"/>
              <a:t>nghiệm</a:t>
            </a:r>
            <a:r>
              <a:rPr lang="en-US" sz="3500" b="1" dirty="0"/>
              <a:t>, </a:t>
            </a:r>
            <a:r>
              <a:rPr lang="en-US" sz="3500" b="1" dirty="0" err="1"/>
              <a:t>đun</a:t>
            </a:r>
            <a:r>
              <a:rPr lang="en-US" sz="3500" b="1" dirty="0"/>
              <a:t> </a:t>
            </a:r>
            <a:r>
              <a:rPr lang="en-US" sz="3500" b="1" dirty="0" err="1"/>
              <a:t>dưới</a:t>
            </a:r>
            <a:r>
              <a:rPr lang="en-US" sz="3500" b="1" dirty="0"/>
              <a:t> </a:t>
            </a:r>
            <a:r>
              <a:rPr lang="en-US" sz="3500" b="1" dirty="0" err="1"/>
              <a:t>ngọn</a:t>
            </a:r>
            <a:r>
              <a:rPr lang="en-US" sz="3500" b="1" dirty="0"/>
              <a:t> </a:t>
            </a:r>
            <a:r>
              <a:rPr lang="en-US" sz="3500" b="1" dirty="0" err="1"/>
              <a:t>lửa</a:t>
            </a:r>
            <a:r>
              <a:rPr lang="en-US" sz="3500" b="1" dirty="0"/>
              <a:t>. </a:t>
            </a:r>
            <a:r>
              <a:rPr lang="en-US" sz="3500" b="1" dirty="0" err="1"/>
              <a:t>Trên</a:t>
            </a:r>
            <a:r>
              <a:rPr lang="en-US" sz="3500" b="1" dirty="0"/>
              <a:t> </a:t>
            </a:r>
            <a:r>
              <a:rPr lang="en-US" sz="3500" b="1" dirty="0" err="1"/>
              <a:t>thành</a:t>
            </a:r>
            <a:r>
              <a:rPr lang="en-US" sz="3500" b="1" dirty="0"/>
              <a:t> </a:t>
            </a:r>
            <a:r>
              <a:rPr lang="en-US" sz="3500" b="1" dirty="0" err="1"/>
              <a:t>ống</a:t>
            </a:r>
            <a:r>
              <a:rPr lang="en-US" sz="3500" b="1" dirty="0"/>
              <a:t> </a:t>
            </a:r>
            <a:r>
              <a:rPr lang="en-US" sz="3500" b="1" dirty="0" err="1"/>
              <a:t>nghiệm</a:t>
            </a:r>
            <a:r>
              <a:rPr lang="en-US" sz="3500" b="1" dirty="0"/>
              <a:t> </a:t>
            </a:r>
            <a:r>
              <a:rPr lang="en-US" sz="3500" b="1" dirty="0" err="1"/>
              <a:t>sẽ</a:t>
            </a:r>
            <a:r>
              <a:rPr lang="en-US" sz="3500" b="1" dirty="0"/>
              <a:t> </a:t>
            </a:r>
            <a:r>
              <a:rPr lang="en-US" sz="3500" b="1" dirty="0" err="1"/>
              <a:t>đọng</a:t>
            </a:r>
            <a:r>
              <a:rPr lang="en-US" sz="3500" b="1" dirty="0"/>
              <a:t> </a:t>
            </a:r>
            <a:r>
              <a:rPr lang="en-US" sz="3500" b="1" dirty="0" err="1"/>
              <a:t>những</a:t>
            </a:r>
            <a:r>
              <a:rPr lang="en-US" sz="3500" b="1" dirty="0"/>
              <a:t> </a:t>
            </a:r>
            <a:r>
              <a:rPr lang="en-US" sz="3500" b="1" dirty="0" err="1"/>
              <a:t>giọt</a:t>
            </a:r>
            <a:r>
              <a:rPr lang="en-US" sz="3500" b="1" dirty="0"/>
              <a:t> </a:t>
            </a:r>
            <a:r>
              <a:rPr lang="en-US" sz="3500" b="1" dirty="0" err="1"/>
              <a:t>nước</a:t>
            </a:r>
            <a:r>
              <a:rPr lang="en-US" sz="3500" b="1" dirty="0"/>
              <a:t> </a:t>
            </a:r>
            <a:r>
              <a:rPr lang="en-US" sz="3500" b="1" dirty="0" err="1"/>
              <a:t>còn</a:t>
            </a:r>
            <a:r>
              <a:rPr lang="en-US" sz="3500" b="1" dirty="0"/>
              <a:t> </a:t>
            </a:r>
            <a:r>
              <a:rPr lang="en-US" sz="3500" b="1" dirty="0" err="1"/>
              <a:t>đường</a:t>
            </a:r>
            <a:r>
              <a:rPr lang="en-US" sz="3500" b="1" dirty="0"/>
              <a:t> </a:t>
            </a:r>
            <a:r>
              <a:rPr lang="en-US" sz="3500" b="1" dirty="0" err="1"/>
              <a:t>thì</a:t>
            </a:r>
            <a:r>
              <a:rPr lang="en-US" sz="3500" b="1" dirty="0"/>
              <a:t> </a:t>
            </a:r>
            <a:r>
              <a:rPr lang="en-US" sz="3500" b="1" dirty="0" err="1"/>
              <a:t>biến</a:t>
            </a:r>
            <a:r>
              <a:rPr lang="en-US" sz="3500" b="1" dirty="0"/>
              <a:t> </a:t>
            </a:r>
            <a:r>
              <a:rPr lang="en-US" sz="3500" b="1" dirty="0" err="1"/>
              <a:t>thành</a:t>
            </a:r>
            <a:r>
              <a:rPr lang="en-US" sz="3500" b="1" dirty="0"/>
              <a:t> than.</a:t>
            </a:r>
          </a:p>
        </p:txBody>
      </p:sp>
      <p:sp>
        <p:nvSpPr>
          <p:cNvPr id="6153" name="Text Box 9"/>
          <p:cNvSpPr txBox="1">
            <a:spLocks noChangeArrowheads="1"/>
          </p:cNvSpPr>
          <p:nvPr/>
        </p:nvSpPr>
        <p:spPr bwMode="auto">
          <a:xfrm>
            <a:off x="6922355" y="2106028"/>
            <a:ext cx="4981173"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sz="3500" b="1" dirty="0" err="1"/>
              <a:t>Thả</a:t>
            </a:r>
            <a:r>
              <a:rPr lang="en-US" sz="3500" b="1" dirty="0"/>
              <a:t> </a:t>
            </a:r>
            <a:r>
              <a:rPr lang="en-US" sz="3500" b="1" dirty="0" err="1"/>
              <a:t>vôi</a:t>
            </a:r>
            <a:r>
              <a:rPr lang="en-US" sz="3500" b="1" dirty="0"/>
              <a:t> </a:t>
            </a:r>
            <a:r>
              <a:rPr lang="en-US" sz="3500" b="1" dirty="0" err="1"/>
              <a:t>sống</a:t>
            </a:r>
            <a:r>
              <a:rPr lang="en-US" sz="3500" b="1" dirty="0"/>
              <a:t> </a:t>
            </a:r>
            <a:r>
              <a:rPr lang="en-US" sz="3500" b="1" dirty="0" err="1"/>
              <a:t>vào</a:t>
            </a:r>
            <a:r>
              <a:rPr lang="en-US" sz="3500" b="1" dirty="0"/>
              <a:t> </a:t>
            </a:r>
            <a:r>
              <a:rPr lang="en-US" sz="3500" b="1" dirty="0" err="1"/>
              <a:t>nước</a:t>
            </a:r>
            <a:r>
              <a:rPr lang="en-US" sz="3500" b="1" dirty="0"/>
              <a:t>. </a:t>
            </a:r>
            <a:r>
              <a:rPr lang="en-US" sz="3500" b="1" dirty="0" err="1"/>
              <a:t>Vôi</a:t>
            </a:r>
            <a:r>
              <a:rPr lang="en-US" sz="3500" b="1" dirty="0"/>
              <a:t> </a:t>
            </a:r>
            <a:r>
              <a:rPr lang="en-US" sz="3500" b="1" dirty="0" err="1"/>
              <a:t>sống</a:t>
            </a:r>
            <a:r>
              <a:rPr lang="en-US" sz="3500" b="1" dirty="0"/>
              <a:t> </a:t>
            </a:r>
            <a:r>
              <a:rPr lang="en-US" sz="3500" b="1" dirty="0" err="1"/>
              <a:t>biến</a:t>
            </a:r>
            <a:r>
              <a:rPr lang="en-US" sz="3500" b="1" dirty="0"/>
              <a:t> </a:t>
            </a:r>
            <a:r>
              <a:rPr lang="en-US" sz="3500" b="1" dirty="0" err="1"/>
              <a:t>thành</a:t>
            </a:r>
            <a:r>
              <a:rPr lang="en-US" sz="3500" b="1" dirty="0"/>
              <a:t> </a:t>
            </a:r>
            <a:r>
              <a:rPr lang="en-US" sz="3500" b="1" dirty="0" err="1"/>
              <a:t>vôi</a:t>
            </a:r>
            <a:r>
              <a:rPr lang="en-US" sz="3500" b="1" dirty="0"/>
              <a:t> </a:t>
            </a:r>
            <a:r>
              <a:rPr lang="en-US" sz="3500" b="1" dirty="0" err="1"/>
              <a:t>tôi</a:t>
            </a:r>
            <a:r>
              <a:rPr lang="en-US" sz="3500" b="1" dirty="0"/>
              <a:t>(</a:t>
            </a:r>
            <a:r>
              <a:rPr lang="en-US" sz="3500" b="1" dirty="0" err="1"/>
              <a:t>vôi</a:t>
            </a:r>
            <a:r>
              <a:rPr lang="en-US" sz="3500" b="1" dirty="0"/>
              <a:t> </a:t>
            </a:r>
            <a:r>
              <a:rPr lang="en-US" sz="3500" b="1" dirty="0" err="1"/>
              <a:t>chín</a:t>
            </a:r>
            <a:r>
              <a:rPr lang="en-US" sz="3500" b="1" dirty="0"/>
              <a:t>) </a:t>
            </a:r>
            <a:r>
              <a:rPr lang="en-US" sz="3500" b="1" dirty="0" err="1"/>
              <a:t>và</a:t>
            </a:r>
            <a:r>
              <a:rPr lang="en-US" sz="3500" b="1" dirty="0"/>
              <a:t> </a:t>
            </a:r>
            <a:r>
              <a:rPr lang="en-US" sz="3500" b="1" dirty="0" err="1"/>
              <a:t>tỏa</a:t>
            </a:r>
            <a:r>
              <a:rPr lang="en-US" sz="3500" b="1" dirty="0"/>
              <a:t> </a:t>
            </a:r>
            <a:r>
              <a:rPr lang="en-US" sz="3500" b="1" dirty="0" err="1"/>
              <a:t>nhiệt</a:t>
            </a:r>
            <a:r>
              <a:rPr lang="en-US" sz="3500" b="1" dirty="0"/>
              <a:t>.</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9" t="53544" r="50963"/>
          <a:stretch/>
        </p:blipFill>
        <p:spPr bwMode="auto">
          <a:xfrm>
            <a:off x="1787118" y="106070"/>
            <a:ext cx="4768351" cy="667041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13"/>
          <p:cNvPicPr>
            <a:picLocks noChangeAspect="1"/>
          </p:cNvPicPr>
          <p:nvPr/>
        </p:nvPicPr>
        <p:blipFill rotWithShape="1">
          <a:blip r:embed="rId3">
            <a:extLst>
              <a:ext uri="{28A0092B-C50C-407E-A947-70E740481C1C}">
                <a14:useLocalDpi xmlns:a14="http://schemas.microsoft.com/office/drawing/2010/main" val="0"/>
              </a:ext>
            </a:extLst>
          </a:blip>
          <a:srcRect l="45171" t="1205" r="114" b="46987"/>
          <a:stretch/>
        </p:blipFill>
        <p:spPr>
          <a:xfrm>
            <a:off x="1641725" y="117468"/>
            <a:ext cx="4800600" cy="65985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2" descr="Copy (4) of Su_bien_doi_hoa_hoc"/>
          <p:cNvPicPr>
            <a:picLocks noChangeAspect="1" noChangeArrowheads="1"/>
          </p:cNvPicPr>
          <p:nvPr/>
        </p:nvPicPr>
        <p:blipFill rotWithShape="1">
          <a:blip r:embed="rId4" cstate="print"/>
          <a:srcRect t="-343"/>
          <a:stretch/>
        </p:blipFill>
        <p:spPr bwMode="auto">
          <a:xfrm>
            <a:off x="1754728" y="106070"/>
            <a:ext cx="4800600" cy="6670416"/>
          </a:xfrm>
          <a:prstGeom prst="roundRect">
            <a:avLst>
              <a:gd name="adj" fmla="val 0"/>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155" name="Text Box 11"/>
          <p:cNvSpPr txBox="1">
            <a:spLocks noChangeArrowheads="1"/>
          </p:cNvSpPr>
          <p:nvPr/>
        </p:nvSpPr>
        <p:spPr bwMode="auto">
          <a:xfrm>
            <a:off x="6921598" y="1707182"/>
            <a:ext cx="5134413"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sz="3500" b="1" dirty="0" err="1"/>
              <a:t>Vắt</a:t>
            </a:r>
            <a:r>
              <a:rPr lang="en-US" sz="3500" b="1" dirty="0"/>
              <a:t> </a:t>
            </a:r>
            <a:r>
              <a:rPr lang="en-US" sz="3500" b="1" dirty="0" err="1"/>
              <a:t>chanh</a:t>
            </a:r>
            <a:r>
              <a:rPr lang="en-US" sz="3500" b="1" dirty="0"/>
              <a:t> </a:t>
            </a:r>
            <a:r>
              <a:rPr lang="en-US" sz="3500" b="1" dirty="0" err="1"/>
              <a:t>lên</a:t>
            </a:r>
            <a:r>
              <a:rPr lang="en-US" sz="3500" b="1" dirty="0"/>
              <a:t> </a:t>
            </a:r>
            <a:r>
              <a:rPr lang="en-US" sz="3500" b="1" dirty="0" err="1"/>
              <a:t>mâm</a:t>
            </a:r>
            <a:r>
              <a:rPr lang="en-US" sz="3500" b="1" dirty="0"/>
              <a:t> </a:t>
            </a:r>
            <a:r>
              <a:rPr lang="en-US" sz="3500" b="1" dirty="0" err="1"/>
              <a:t>đồng</a:t>
            </a:r>
            <a:r>
              <a:rPr lang="en-US" sz="3500" b="1" dirty="0"/>
              <a:t> ta </a:t>
            </a:r>
            <a:r>
              <a:rPr lang="en-US" sz="3500" b="1" dirty="0" err="1"/>
              <a:t>thấy</a:t>
            </a:r>
            <a:r>
              <a:rPr lang="en-US" sz="3500" b="1" dirty="0"/>
              <a:t> </a:t>
            </a:r>
            <a:r>
              <a:rPr lang="en-US" sz="3500" b="1" dirty="0" err="1"/>
              <a:t>xuất</a:t>
            </a:r>
            <a:r>
              <a:rPr lang="en-US" sz="3500" b="1" dirty="0"/>
              <a:t> </a:t>
            </a:r>
            <a:r>
              <a:rPr lang="en-US" sz="3500" b="1" dirty="0" err="1"/>
              <a:t>hiện</a:t>
            </a:r>
            <a:r>
              <a:rPr lang="en-US" sz="3500" b="1" dirty="0"/>
              <a:t> </a:t>
            </a:r>
            <a:r>
              <a:rPr lang="en-US" sz="3500" b="1" dirty="0" err="1"/>
              <a:t>lớp</a:t>
            </a:r>
            <a:r>
              <a:rPr lang="en-US" sz="3500" b="1" dirty="0"/>
              <a:t> </a:t>
            </a:r>
            <a:r>
              <a:rPr lang="en-US" sz="3500" b="1" dirty="0" err="1"/>
              <a:t>gỉ</a:t>
            </a:r>
            <a:r>
              <a:rPr lang="en-US" sz="3500" b="1" dirty="0"/>
              <a:t> </a:t>
            </a:r>
            <a:r>
              <a:rPr lang="en-US" sz="3500" b="1" dirty="0" err="1"/>
              <a:t>đồng</a:t>
            </a:r>
            <a:r>
              <a:rPr lang="en-US" sz="3500" b="1" dirty="0"/>
              <a:t> </a:t>
            </a:r>
            <a:r>
              <a:rPr lang="en-US" sz="3500" b="1" dirty="0" err="1"/>
              <a:t>màu</a:t>
            </a:r>
            <a:r>
              <a:rPr lang="en-US" sz="3500" b="1" dirty="0"/>
              <a:t> </a:t>
            </a:r>
            <a:r>
              <a:rPr lang="en-US" sz="3500" b="1" dirty="0" err="1"/>
              <a:t>xanh</a:t>
            </a:r>
            <a:endParaRPr lang="en-US" sz="3500" b="1" dirty="0"/>
          </a:p>
        </p:txBody>
      </p:sp>
      <p:sp>
        <p:nvSpPr>
          <p:cNvPr id="7" name="Rectangle 14"/>
          <p:cNvSpPr/>
          <p:nvPr/>
        </p:nvSpPr>
        <p:spPr>
          <a:xfrm>
            <a:off x="6658514" y="4614620"/>
            <a:ext cx="39624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Nhiệt</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độ</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bình</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thường</a:t>
            </a:r>
            <a:endPar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endParaRPr>
          </a:p>
        </p:txBody>
      </p:sp>
      <p:sp>
        <p:nvSpPr>
          <p:cNvPr id="25" name="Rectangle 14"/>
          <p:cNvSpPr/>
          <p:nvPr/>
        </p:nvSpPr>
        <p:spPr>
          <a:xfrm>
            <a:off x="6555470" y="4579020"/>
            <a:ext cx="39624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dirty="0"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Nhiệt</a:t>
            </a:r>
            <a:r>
              <a:rPr lang="en-US" sz="3000" b="1" dirty="0">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độ</a:t>
            </a:r>
            <a:r>
              <a:rPr lang="en-US" sz="3000" b="1" dirty="0">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cao</a:t>
            </a:r>
            <a:endParaRPr lang="en-US" sz="3000" b="1" dirty="0">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endParaRPr>
          </a:p>
        </p:txBody>
      </p:sp>
      <p:sp>
        <p:nvSpPr>
          <p:cNvPr id="26" name="Rectangle 14"/>
          <p:cNvSpPr/>
          <p:nvPr/>
        </p:nvSpPr>
        <p:spPr>
          <a:xfrm>
            <a:off x="6787245" y="4613919"/>
            <a:ext cx="39624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Nhiệt</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độ</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bình</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thường</a:t>
            </a:r>
            <a:endPar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endParaRPr>
          </a:p>
        </p:txBody>
      </p:sp>
      <p:sp>
        <p:nvSpPr>
          <p:cNvPr id="27" name="Rectangle 14"/>
          <p:cNvSpPr/>
          <p:nvPr/>
        </p:nvSpPr>
        <p:spPr>
          <a:xfrm>
            <a:off x="7248287" y="4596820"/>
            <a:ext cx="39624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Nhiệt</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độ</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bình</a:t>
            </a:r>
            <a:r>
              <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dirty="0" err="1">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thường</a:t>
            </a:r>
            <a:endParaRPr lang="en-US" sz="3000" b="1" dirty="0">
              <a:ln w="11430"/>
              <a:solidFill>
                <a:srgbClr val="0000CC"/>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401630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149"/>
                                        </p:tgtEl>
                                        <p:attrNameLst>
                                          <p:attrName>style.visibility</p:attrName>
                                        </p:attrNameLst>
                                      </p:cBhvr>
                                      <p:to>
                                        <p:strVal val="visible"/>
                                      </p:to>
                                    </p:set>
                                    <p:anim calcmode="discrete" valueType="clr">
                                      <p:cBhvr override="childStyle">
                                        <p:cTn id="17" dur="80"/>
                                        <p:tgtEl>
                                          <p:spTgt spid="614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149"/>
                                        </p:tgtEl>
                                        <p:attrNameLst>
                                          <p:attrName>fillcolor</p:attrName>
                                        </p:attrNameLst>
                                      </p:cBhvr>
                                      <p:tavLst>
                                        <p:tav tm="0">
                                          <p:val>
                                            <p:clrVal>
                                              <a:schemeClr val="accent2"/>
                                            </p:clrVal>
                                          </p:val>
                                        </p:tav>
                                        <p:tav tm="50000">
                                          <p:val>
                                            <p:clrVal>
                                              <a:schemeClr val="hlink"/>
                                            </p:clrVal>
                                          </p:val>
                                        </p:tav>
                                      </p:tavLst>
                                    </p:anim>
                                    <p:set>
                                      <p:cBhvr>
                                        <p:cTn id="19" dur="80"/>
                                        <p:tgtEl>
                                          <p:spTgt spid="6149"/>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lide(fromBottom)">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3" presetClass="exit" presetSubtype="10" fill="hold" grpId="1" nodeType="withEffect">
                                  <p:stCondLst>
                                    <p:cond delay="0"/>
                                  </p:stCondLst>
                                  <p:iterate type="lt">
                                    <p:tmPct val="0"/>
                                  </p:iterate>
                                  <p:childTnLst>
                                    <p:animEffect transition="out" filter="blinds(horizontal)">
                                      <p:cBhvr>
                                        <p:cTn id="31" dur="500"/>
                                        <p:tgtEl>
                                          <p:spTgt spid="6149"/>
                                        </p:tgtEl>
                                      </p:cBhvr>
                                    </p:animEffect>
                                    <p:set>
                                      <p:cBhvr>
                                        <p:cTn id="32" dur="1" fill="hold">
                                          <p:stCondLst>
                                            <p:cond delay="499"/>
                                          </p:stCondLst>
                                        </p:cTn>
                                        <p:tgtEl>
                                          <p:spTgt spid="6149"/>
                                        </p:tgtEl>
                                        <p:attrNameLst>
                                          <p:attrName>style.visibility</p:attrName>
                                        </p:attrNameLst>
                                      </p:cBhvr>
                                      <p:to>
                                        <p:strVal val="hidden"/>
                                      </p:to>
                                    </p:set>
                                  </p:childTnLst>
                                </p:cTn>
                              </p:par>
                              <p:par>
                                <p:cTn id="33" presetID="2" presetClass="exit" presetSubtype="2" fill="hold" nodeType="with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1+ppt_w/2"/>
                                          </p:val>
                                        </p:tav>
                                      </p:tavLst>
                                    </p:anim>
                                    <p:anim calcmode="lin" valueType="num">
                                      <p:cBhvr additive="base">
                                        <p:cTn id="35" dur="500"/>
                                        <p:tgtEl>
                                          <p:spTgt spid="7"/>
                                        </p:tgtEl>
                                        <p:attrNameLst>
                                          <p:attrName>ppt_y</p:attrName>
                                        </p:attrNameLst>
                                      </p:cBhvr>
                                      <p:tavLst>
                                        <p:tav tm="0">
                                          <p:val>
                                            <p:strVal val="ppt_y"/>
                                          </p:val>
                                        </p:tav>
                                        <p:tav tm="100000">
                                          <p:val>
                                            <p:strVal val="ppt_y"/>
                                          </p:val>
                                        </p:tav>
                                      </p:tavLst>
                                    </p:anim>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slide(fromLeft)">
                                      <p:cBhvr>
                                        <p:cTn id="41" dur="500"/>
                                        <p:tgtEl>
                                          <p:spTgt spid="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8" fill="hold" grpId="0" nodeType="clickEffect">
                                  <p:stCondLst>
                                    <p:cond delay="0"/>
                                  </p:stCondLst>
                                  <p:childTnLst>
                                    <p:set>
                                      <p:cBhvr>
                                        <p:cTn id="45" dur="1" fill="hold">
                                          <p:stCondLst>
                                            <p:cond delay="0"/>
                                          </p:stCondLst>
                                        </p:cTn>
                                        <p:tgtEl>
                                          <p:spTgt spid="6152"/>
                                        </p:tgtEl>
                                        <p:attrNameLst>
                                          <p:attrName>style.visibility</p:attrName>
                                        </p:attrNameLst>
                                      </p:cBhvr>
                                      <p:to>
                                        <p:strVal val="visible"/>
                                      </p:to>
                                    </p:set>
                                    <p:animEffect transition="in" filter="slide(fromLeft)">
                                      <p:cBhvr>
                                        <p:cTn id="46" dur="500"/>
                                        <p:tgtEl>
                                          <p:spTgt spid="615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slide(fromBottom)">
                                      <p:cBhvr>
                                        <p:cTn id="51" dur="500"/>
                                        <p:tgtEl>
                                          <p:spTgt spid="2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xit" presetSubtype="2" fill="hold" nodeType="clickEffect">
                                  <p:stCondLst>
                                    <p:cond delay="0"/>
                                  </p:stCondLst>
                                  <p:childTnLst>
                                    <p:anim calcmode="lin" valueType="num">
                                      <p:cBhvr additive="base">
                                        <p:cTn id="55" dur="500"/>
                                        <p:tgtEl>
                                          <p:spTgt spid="25"/>
                                        </p:tgtEl>
                                        <p:attrNameLst>
                                          <p:attrName>ppt_x</p:attrName>
                                        </p:attrNameLst>
                                      </p:cBhvr>
                                      <p:tavLst>
                                        <p:tav tm="0">
                                          <p:val>
                                            <p:strVal val="ppt_x"/>
                                          </p:val>
                                        </p:tav>
                                        <p:tav tm="100000">
                                          <p:val>
                                            <p:strVal val="1+ppt_w/2"/>
                                          </p:val>
                                        </p:tav>
                                      </p:tavLst>
                                    </p:anim>
                                    <p:anim calcmode="lin" valueType="num">
                                      <p:cBhvr additive="base">
                                        <p:cTn id="56" dur="500"/>
                                        <p:tgtEl>
                                          <p:spTgt spid="25"/>
                                        </p:tgtEl>
                                        <p:attrNameLst>
                                          <p:attrName>ppt_y</p:attrName>
                                        </p:attrNameLst>
                                      </p:cBhvr>
                                      <p:tavLst>
                                        <p:tav tm="0">
                                          <p:val>
                                            <p:strVal val="ppt_y"/>
                                          </p:val>
                                        </p:tav>
                                        <p:tav tm="100000">
                                          <p:val>
                                            <p:strVal val="ppt_y"/>
                                          </p:val>
                                        </p:tav>
                                      </p:tavLst>
                                    </p:anim>
                                    <p:set>
                                      <p:cBhvr>
                                        <p:cTn id="57" dur="1" fill="hold">
                                          <p:stCondLst>
                                            <p:cond delay="499"/>
                                          </p:stCondLst>
                                        </p:cTn>
                                        <p:tgtEl>
                                          <p:spTgt spid="25"/>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6152"/>
                                        </p:tgtEl>
                                      </p:cBhvr>
                                    </p:animEffect>
                                    <p:set>
                                      <p:cBhvr>
                                        <p:cTn id="60" dur="1" fill="hold">
                                          <p:stCondLst>
                                            <p:cond delay="499"/>
                                          </p:stCondLst>
                                        </p:cTn>
                                        <p:tgtEl>
                                          <p:spTgt spid="615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
                                        </p:tgtEl>
                                        <p:attrNameLst>
                                          <p:attrName>ppt_x</p:attrName>
                                        </p:attrNameLst>
                                      </p:cBhvr>
                                      <p:tavLst>
                                        <p:tav tm="0">
                                          <p:val>
                                            <p:strVal val="ppt_x"/>
                                          </p:val>
                                        </p:tav>
                                        <p:tav tm="100000">
                                          <p:val>
                                            <p:strVal val="1+ppt_w/2"/>
                                          </p:val>
                                        </p:tav>
                                      </p:tavLst>
                                    </p:anim>
                                    <p:anim calcmode="lin" valueType="num">
                                      <p:cBhvr additive="base">
                                        <p:cTn id="63" dur="500"/>
                                        <p:tgtEl>
                                          <p:spTgt spid="3"/>
                                        </p:tgtEl>
                                        <p:attrNameLst>
                                          <p:attrName>ppt_y</p:attrName>
                                        </p:attrNameLst>
                                      </p:cBhvr>
                                      <p:tavLst>
                                        <p:tav tm="0">
                                          <p:val>
                                            <p:strVal val="ppt_y"/>
                                          </p:val>
                                        </p:tav>
                                        <p:tav tm="100000">
                                          <p:val>
                                            <p:strVal val="ppt_y"/>
                                          </p:val>
                                        </p:tav>
                                      </p:tavLst>
                                    </p:anim>
                                    <p:set>
                                      <p:cBhvr>
                                        <p:cTn id="64" dur="1" fill="hold">
                                          <p:stCondLst>
                                            <p:cond delay="499"/>
                                          </p:stCondLst>
                                        </p:cTn>
                                        <p:tgtEl>
                                          <p:spTgt spid="3"/>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2" presetClass="entr" presetSubtype="8" fill="hold" nodeType="clickEffect">
                                  <p:stCondLst>
                                    <p:cond delay="0"/>
                                  </p:stCondLst>
                                  <p:childTnLst>
                                    <p:set>
                                      <p:cBhvr>
                                        <p:cTn id="68" dur="1" fill="hold">
                                          <p:stCondLst>
                                            <p:cond delay="0"/>
                                          </p:stCondLst>
                                        </p:cTn>
                                        <p:tgtEl>
                                          <p:spTgt spid="6146"/>
                                        </p:tgtEl>
                                        <p:attrNameLst>
                                          <p:attrName>style.visibility</p:attrName>
                                        </p:attrNameLst>
                                      </p:cBhvr>
                                      <p:to>
                                        <p:strVal val="visible"/>
                                      </p:to>
                                    </p:set>
                                    <p:animEffect transition="in" filter="slide(fromLeft)">
                                      <p:cBhvr>
                                        <p:cTn id="69" dur="500"/>
                                        <p:tgtEl>
                                          <p:spTgt spid="614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2" presetClass="entr" presetSubtype="8" fill="hold" grpId="0" nodeType="clickEffect">
                                  <p:stCondLst>
                                    <p:cond delay="0"/>
                                  </p:stCondLst>
                                  <p:childTnLst>
                                    <p:set>
                                      <p:cBhvr>
                                        <p:cTn id="73" dur="1" fill="hold">
                                          <p:stCondLst>
                                            <p:cond delay="0"/>
                                          </p:stCondLst>
                                        </p:cTn>
                                        <p:tgtEl>
                                          <p:spTgt spid="6153"/>
                                        </p:tgtEl>
                                        <p:attrNameLst>
                                          <p:attrName>style.visibility</p:attrName>
                                        </p:attrNameLst>
                                      </p:cBhvr>
                                      <p:to>
                                        <p:strVal val="visible"/>
                                      </p:to>
                                    </p:set>
                                    <p:animEffect transition="in" filter="slide(fromLeft)">
                                      <p:cBhvr>
                                        <p:cTn id="74" dur="500"/>
                                        <p:tgtEl>
                                          <p:spTgt spid="615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2" presetClass="entr" presetSubtype="4"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slide(fromBottom)">
                                      <p:cBhvr>
                                        <p:cTn id="79" dur="500"/>
                                        <p:tgtEl>
                                          <p:spTgt spid="2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xit" presetSubtype="2" fill="hold" nodeType="clickEffect">
                                  <p:stCondLst>
                                    <p:cond delay="0"/>
                                  </p:stCondLst>
                                  <p:childTnLst>
                                    <p:anim calcmode="lin" valueType="num">
                                      <p:cBhvr additive="base">
                                        <p:cTn id="83" dur="500"/>
                                        <p:tgtEl>
                                          <p:spTgt spid="26"/>
                                        </p:tgtEl>
                                        <p:attrNameLst>
                                          <p:attrName>ppt_x</p:attrName>
                                        </p:attrNameLst>
                                      </p:cBhvr>
                                      <p:tavLst>
                                        <p:tav tm="0">
                                          <p:val>
                                            <p:strVal val="ppt_x"/>
                                          </p:val>
                                        </p:tav>
                                        <p:tav tm="100000">
                                          <p:val>
                                            <p:strVal val="1+ppt_w/2"/>
                                          </p:val>
                                        </p:tav>
                                      </p:tavLst>
                                    </p:anim>
                                    <p:anim calcmode="lin" valueType="num">
                                      <p:cBhvr additive="base">
                                        <p:cTn id="84" dur="500"/>
                                        <p:tgtEl>
                                          <p:spTgt spid="26"/>
                                        </p:tgtEl>
                                        <p:attrNameLst>
                                          <p:attrName>ppt_y</p:attrName>
                                        </p:attrNameLst>
                                      </p:cBhvr>
                                      <p:tavLst>
                                        <p:tav tm="0">
                                          <p:val>
                                            <p:strVal val="ppt_y"/>
                                          </p:val>
                                        </p:tav>
                                        <p:tav tm="100000">
                                          <p:val>
                                            <p:strVal val="ppt_y"/>
                                          </p:val>
                                        </p:tav>
                                      </p:tavLst>
                                    </p:anim>
                                    <p:set>
                                      <p:cBhvr>
                                        <p:cTn id="85" dur="1" fill="hold">
                                          <p:stCondLst>
                                            <p:cond delay="499"/>
                                          </p:stCondLst>
                                        </p:cTn>
                                        <p:tgtEl>
                                          <p:spTgt spid="26"/>
                                        </p:tgtEl>
                                        <p:attrNameLst>
                                          <p:attrName>style.visibility</p:attrName>
                                        </p:attrNameLst>
                                      </p:cBhvr>
                                      <p:to>
                                        <p:strVal val="hidden"/>
                                      </p:to>
                                    </p:set>
                                  </p:childTnLst>
                                </p:cTn>
                              </p:par>
                              <p:par>
                                <p:cTn id="86" presetID="2" presetClass="exit" presetSubtype="2" fill="hold" grpId="1" nodeType="withEffect">
                                  <p:stCondLst>
                                    <p:cond delay="0"/>
                                  </p:stCondLst>
                                  <p:childTnLst>
                                    <p:anim calcmode="lin" valueType="num">
                                      <p:cBhvr additive="base">
                                        <p:cTn id="87" dur="500"/>
                                        <p:tgtEl>
                                          <p:spTgt spid="6153"/>
                                        </p:tgtEl>
                                        <p:attrNameLst>
                                          <p:attrName>ppt_x</p:attrName>
                                        </p:attrNameLst>
                                      </p:cBhvr>
                                      <p:tavLst>
                                        <p:tav tm="0">
                                          <p:val>
                                            <p:strVal val="ppt_x"/>
                                          </p:val>
                                        </p:tav>
                                        <p:tav tm="100000">
                                          <p:val>
                                            <p:strVal val="1+ppt_w/2"/>
                                          </p:val>
                                        </p:tav>
                                      </p:tavLst>
                                    </p:anim>
                                    <p:anim calcmode="lin" valueType="num">
                                      <p:cBhvr additive="base">
                                        <p:cTn id="88" dur="500"/>
                                        <p:tgtEl>
                                          <p:spTgt spid="6153"/>
                                        </p:tgtEl>
                                        <p:attrNameLst>
                                          <p:attrName>ppt_y</p:attrName>
                                        </p:attrNameLst>
                                      </p:cBhvr>
                                      <p:tavLst>
                                        <p:tav tm="0">
                                          <p:val>
                                            <p:strVal val="ppt_y"/>
                                          </p:val>
                                        </p:tav>
                                        <p:tav tm="100000">
                                          <p:val>
                                            <p:strVal val="ppt_y"/>
                                          </p:val>
                                        </p:tav>
                                      </p:tavLst>
                                    </p:anim>
                                    <p:set>
                                      <p:cBhvr>
                                        <p:cTn id="89" dur="1" fill="hold">
                                          <p:stCondLst>
                                            <p:cond delay="499"/>
                                          </p:stCondLst>
                                        </p:cTn>
                                        <p:tgtEl>
                                          <p:spTgt spid="6153"/>
                                        </p:tgtEl>
                                        <p:attrNameLst>
                                          <p:attrName>style.visibility</p:attrName>
                                        </p:attrNameLst>
                                      </p:cBhvr>
                                      <p:to>
                                        <p:strVal val="hidden"/>
                                      </p:to>
                                    </p:set>
                                  </p:childTnLst>
                                </p:cTn>
                              </p:par>
                              <p:par>
                                <p:cTn id="90" presetID="2" presetClass="exit" presetSubtype="2" fill="hold" nodeType="withEffect">
                                  <p:stCondLst>
                                    <p:cond delay="0"/>
                                  </p:stCondLst>
                                  <p:childTnLst>
                                    <p:anim calcmode="lin" valueType="num">
                                      <p:cBhvr additive="base">
                                        <p:cTn id="91" dur="500"/>
                                        <p:tgtEl>
                                          <p:spTgt spid="6146"/>
                                        </p:tgtEl>
                                        <p:attrNameLst>
                                          <p:attrName>ppt_x</p:attrName>
                                        </p:attrNameLst>
                                      </p:cBhvr>
                                      <p:tavLst>
                                        <p:tav tm="0">
                                          <p:val>
                                            <p:strVal val="ppt_x"/>
                                          </p:val>
                                        </p:tav>
                                        <p:tav tm="100000">
                                          <p:val>
                                            <p:strVal val="1+ppt_w/2"/>
                                          </p:val>
                                        </p:tav>
                                      </p:tavLst>
                                    </p:anim>
                                    <p:anim calcmode="lin" valueType="num">
                                      <p:cBhvr additive="base">
                                        <p:cTn id="92" dur="500"/>
                                        <p:tgtEl>
                                          <p:spTgt spid="6146"/>
                                        </p:tgtEl>
                                        <p:attrNameLst>
                                          <p:attrName>ppt_y</p:attrName>
                                        </p:attrNameLst>
                                      </p:cBhvr>
                                      <p:tavLst>
                                        <p:tav tm="0">
                                          <p:val>
                                            <p:strVal val="ppt_y"/>
                                          </p:val>
                                        </p:tav>
                                        <p:tav tm="100000">
                                          <p:val>
                                            <p:strVal val="ppt_y"/>
                                          </p:val>
                                        </p:tav>
                                      </p:tavLst>
                                    </p:anim>
                                    <p:set>
                                      <p:cBhvr>
                                        <p:cTn id="93" dur="1" fill="hold">
                                          <p:stCondLst>
                                            <p:cond delay="499"/>
                                          </p:stCondLst>
                                        </p:cTn>
                                        <p:tgtEl>
                                          <p:spTgt spid="6146"/>
                                        </p:tgtEl>
                                        <p:attrNameLst>
                                          <p:attrName>style.visibility</p:attrName>
                                        </p:attrNameLst>
                                      </p:cBhvr>
                                      <p:to>
                                        <p:strVal val="hidden"/>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2" presetClass="entr" presetSubtype="8" fill="hold" nodeType="click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slide(fromLeft)">
                                      <p:cBhvr>
                                        <p:cTn id="98" dur="500"/>
                                        <p:tgtEl>
                                          <p:spTgt spid="9"/>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2" presetClass="entr" presetSubtype="8" fill="hold" grpId="0" nodeType="clickEffect">
                                  <p:stCondLst>
                                    <p:cond delay="0"/>
                                  </p:stCondLst>
                                  <p:childTnLst>
                                    <p:set>
                                      <p:cBhvr>
                                        <p:cTn id="102" dur="1" fill="hold">
                                          <p:stCondLst>
                                            <p:cond delay="0"/>
                                          </p:stCondLst>
                                        </p:cTn>
                                        <p:tgtEl>
                                          <p:spTgt spid="6155"/>
                                        </p:tgtEl>
                                        <p:attrNameLst>
                                          <p:attrName>style.visibility</p:attrName>
                                        </p:attrNameLst>
                                      </p:cBhvr>
                                      <p:to>
                                        <p:strVal val="visible"/>
                                      </p:to>
                                    </p:set>
                                    <p:animEffect transition="in" filter="slide(fromLeft)">
                                      <p:cBhvr>
                                        <p:cTn id="103" dur="500"/>
                                        <p:tgtEl>
                                          <p:spTgt spid="6155"/>
                                        </p:tgtEl>
                                      </p:cBhvr>
                                    </p:animEffect>
                                  </p:childTnLst>
                                </p:cTn>
                              </p:par>
                              <p:par>
                                <p:cTn id="104" presetID="12" presetClass="entr" presetSubtype="4"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slide(fromBottom)">
                                      <p:cBhvr>
                                        <p:cTn id="106" dur="500"/>
                                        <p:tgtEl>
                                          <p:spTgt spid="27"/>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xit" presetSubtype="2" fill="hold" grpId="1" nodeType="clickEffect">
                                  <p:stCondLst>
                                    <p:cond delay="0"/>
                                  </p:stCondLst>
                                  <p:childTnLst>
                                    <p:anim calcmode="lin" valueType="num">
                                      <p:cBhvr additive="base">
                                        <p:cTn id="110" dur="500"/>
                                        <p:tgtEl>
                                          <p:spTgt spid="6155"/>
                                        </p:tgtEl>
                                        <p:attrNameLst>
                                          <p:attrName>ppt_x</p:attrName>
                                        </p:attrNameLst>
                                      </p:cBhvr>
                                      <p:tavLst>
                                        <p:tav tm="0">
                                          <p:val>
                                            <p:strVal val="ppt_x"/>
                                          </p:val>
                                        </p:tav>
                                        <p:tav tm="100000">
                                          <p:val>
                                            <p:strVal val="1+ppt_w/2"/>
                                          </p:val>
                                        </p:tav>
                                      </p:tavLst>
                                    </p:anim>
                                    <p:anim calcmode="lin" valueType="num">
                                      <p:cBhvr additive="base">
                                        <p:cTn id="111" dur="500"/>
                                        <p:tgtEl>
                                          <p:spTgt spid="6155"/>
                                        </p:tgtEl>
                                        <p:attrNameLst>
                                          <p:attrName>ppt_y</p:attrName>
                                        </p:attrNameLst>
                                      </p:cBhvr>
                                      <p:tavLst>
                                        <p:tav tm="0">
                                          <p:val>
                                            <p:strVal val="ppt_y"/>
                                          </p:val>
                                        </p:tav>
                                        <p:tav tm="100000">
                                          <p:val>
                                            <p:strVal val="ppt_y"/>
                                          </p:val>
                                        </p:tav>
                                      </p:tavLst>
                                    </p:anim>
                                    <p:set>
                                      <p:cBhvr>
                                        <p:cTn id="112" dur="1" fill="hold">
                                          <p:stCondLst>
                                            <p:cond delay="499"/>
                                          </p:stCondLst>
                                        </p:cTn>
                                        <p:tgtEl>
                                          <p:spTgt spid="6155"/>
                                        </p:tgtEl>
                                        <p:attrNameLst>
                                          <p:attrName>style.visibility</p:attrName>
                                        </p:attrNameLst>
                                      </p:cBhvr>
                                      <p:to>
                                        <p:strVal val="hidden"/>
                                      </p:to>
                                    </p:set>
                                  </p:childTnLst>
                                </p:cTn>
                              </p:par>
                              <p:par>
                                <p:cTn id="113" presetID="2" presetClass="exit" presetSubtype="2" fill="hold" nodeType="withEffect">
                                  <p:stCondLst>
                                    <p:cond delay="0"/>
                                  </p:stCondLst>
                                  <p:childTnLst>
                                    <p:anim calcmode="lin" valueType="num">
                                      <p:cBhvr additive="base">
                                        <p:cTn id="114" dur="500"/>
                                        <p:tgtEl>
                                          <p:spTgt spid="9"/>
                                        </p:tgtEl>
                                        <p:attrNameLst>
                                          <p:attrName>ppt_x</p:attrName>
                                        </p:attrNameLst>
                                      </p:cBhvr>
                                      <p:tavLst>
                                        <p:tav tm="0">
                                          <p:val>
                                            <p:strVal val="ppt_x"/>
                                          </p:val>
                                        </p:tav>
                                        <p:tav tm="100000">
                                          <p:val>
                                            <p:strVal val="1+ppt_w/2"/>
                                          </p:val>
                                        </p:tav>
                                      </p:tavLst>
                                    </p:anim>
                                    <p:anim calcmode="lin" valueType="num">
                                      <p:cBhvr additive="base">
                                        <p:cTn id="115" dur="500"/>
                                        <p:tgtEl>
                                          <p:spTgt spid="9"/>
                                        </p:tgtEl>
                                        <p:attrNameLst>
                                          <p:attrName>ppt_y</p:attrName>
                                        </p:attrNameLst>
                                      </p:cBhvr>
                                      <p:tavLst>
                                        <p:tav tm="0">
                                          <p:val>
                                            <p:strVal val="ppt_y"/>
                                          </p:val>
                                        </p:tav>
                                        <p:tav tm="100000">
                                          <p:val>
                                            <p:strVal val="ppt_y"/>
                                          </p:val>
                                        </p:tav>
                                      </p:tavLst>
                                    </p:anim>
                                    <p:set>
                                      <p:cBhvr>
                                        <p:cTn id="116" dur="1" fill="hold">
                                          <p:stCondLst>
                                            <p:cond delay="499"/>
                                          </p:stCondLst>
                                        </p:cTn>
                                        <p:tgtEl>
                                          <p:spTgt spid="9"/>
                                        </p:tgtEl>
                                        <p:attrNameLst>
                                          <p:attrName>style.visibility</p:attrName>
                                        </p:attrNameLst>
                                      </p:cBhvr>
                                      <p:to>
                                        <p:strVal val="hidden"/>
                                      </p:to>
                                    </p:set>
                                  </p:childTnLst>
                                </p:cTn>
                              </p:par>
                              <p:par>
                                <p:cTn id="117" presetID="2" presetClass="exit" presetSubtype="2" fill="hold" nodeType="withEffect">
                                  <p:stCondLst>
                                    <p:cond delay="0"/>
                                  </p:stCondLst>
                                  <p:childTnLst>
                                    <p:anim calcmode="lin" valueType="num">
                                      <p:cBhvr additive="base">
                                        <p:cTn id="118" dur="500"/>
                                        <p:tgtEl>
                                          <p:spTgt spid="27"/>
                                        </p:tgtEl>
                                        <p:attrNameLst>
                                          <p:attrName>ppt_x</p:attrName>
                                        </p:attrNameLst>
                                      </p:cBhvr>
                                      <p:tavLst>
                                        <p:tav tm="0">
                                          <p:val>
                                            <p:strVal val="ppt_x"/>
                                          </p:val>
                                        </p:tav>
                                        <p:tav tm="100000">
                                          <p:val>
                                            <p:strVal val="1+ppt_w/2"/>
                                          </p:val>
                                        </p:tav>
                                      </p:tavLst>
                                    </p:anim>
                                    <p:anim calcmode="lin" valueType="num">
                                      <p:cBhvr additive="base">
                                        <p:cTn id="119" dur="500"/>
                                        <p:tgtEl>
                                          <p:spTgt spid="27"/>
                                        </p:tgtEl>
                                        <p:attrNameLst>
                                          <p:attrName>ppt_y</p:attrName>
                                        </p:attrNameLst>
                                      </p:cBhvr>
                                      <p:tavLst>
                                        <p:tav tm="0">
                                          <p:val>
                                            <p:strVal val="ppt_y"/>
                                          </p:val>
                                        </p:tav>
                                        <p:tav tm="100000">
                                          <p:val>
                                            <p:strVal val="ppt_y"/>
                                          </p:val>
                                        </p:tav>
                                      </p:tavLst>
                                    </p:anim>
                                    <p:set>
                                      <p:cBhvr>
                                        <p:cTn id="12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49" grpId="1"/>
      <p:bldP spid="6152" grpId="0"/>
      <p:bldP spid="6152" grpId="1"/>
      <p:bldP spid="6153" grpId="0"/>
      <p:bldP spid="6153" grpId="1"/>
      <p:bldP spid="6155" grpId="0"/>
      <p:bldP spid="615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Su_bien_doi_hoa_hoc">
            <a:extLst>
              <a:ext uri="{FF2B5EF4-FFF2-40B4-BE49-F238E27FC236}">
                <a16:creationId xmlns:a16="http://schemas.microsoft.com/office/drawing/2014/main" id="{DD31EDF8-8F9F-465A-9E15-441C6C1FB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60" t="54095" r="1316" b="-7104"/>
          <a:stretch/>
        </p:blipFill>
        <p:spPr bwMode="auto">
          <a:xfrm>
            <a:off x="6471136" y="3683689"/>
            <a:ext cx="5720864" cy="31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descr="Su_bien_doi_hoa_hoc"/>
          <p:cNvPicPr>
            <a:picLocks noChangeAspect="1" noChangeArrowheads="1"/>
          </p:cNvPicPr>
          <p:nvPr/>
        </p:nvPicPr>
        <p:blipFill rotWithShape="1">
          <a:blip r:embed="rId3">
            <a:extLst>
              <a:ext uri="{28A0092B-C50C-407E-A947-70E740481C1C}">
                <a14:useLocalDpi xmlns:a14="http://schemas.microsoft.com/office/drawing/2010/main" val="0"/>
              </a:ext>
            </a:extLst>
          </a:blip>
          <a:srcRect r="54423" b="50216"/>
          <a:stretch/>
        </p:blipFill>
        <p:spPr bwMode="auto">
          <a:xfrm>
            <a:off x="0" y="2"/>
            <a:ext cx="5556738" cy="315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p:nvPr/>
        </p:nvSpPr>
        <p:spPr>
          <a:xfrm>
            <a:off x="7824709" y="3261268"/>
            <a:ext cx="25146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Nhiệt</a:t>
            </a:r>
            <a:r>
              <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độ</a:t>
            </a:r>
            <a:r>
              <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cao</a:t>
            </a:r>
            <a:endPar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endParaRPr>
          </a:p>
        </p:txBody>
      </p:sp>
      <p:sp>
        <p:nvSpPr>
          <p:cNvPr id="7" name="Rectangle 14"/>
          <p:cNvSpPr/>
          <p:nvPr/>
        </p:nvSpPr>
        <p:spPr>
          <a:xfrm>
            <a:off x="1014493" y="3152001"/>
            <a:ext cx="3352800" cy="55399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err="1">
                <a:ln w="11430">
                  <a:solidFill>
                    <a:srgbClr val="FF0000"/>
                  </a:solidFill>
                </a:ln>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Nhiệt</a:t>
            </a:r>
            <a:r>
              <a:rPr lang="en-US" sz="3000" b="1">
                <a:ln w="11430">
                  <a:solidFill>
                    <a:srgbClr val="FF0000"/>
                  </a:solidFill>
                </a:ln>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ln>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độ</a:t>
            </a:r>
            <a:r>
              <a:rPr lang="en-US" sz="3000" b="1">
                <a:ln w="11430">
                  <a:solidFill>
                    <a:srgbClr val="FF0000"/>
                  </a:solidFill>
                </a:ln>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ln>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bình</a:t>
            </a:r>
            <a:r>
              <a:rPr lang="en-US" sz="3000" b="1">
                <a:ln w="11430">
                  <a:solidFill>
                    <a:srgbClr val="FF0000"/>
                  </a:solidFill>
                </a:ln>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ln>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thường</a:t>
            </a:r>
            <a:endParaRPr lang="en-US" sz="3000" b="1">
              <a:ln w="11430">
                <a:solidFill>
                  <a:srgbClr val="FF0000"/>
                </a:solidFill>
              </a:ln>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endParaRPr>
          </a:p>
        </p:txBody>
      </p:sp>
      <p:sp>
        <p:nvSpPr>
          <p:cNvPr id="8" name="Rectangle 14"/>
          <p:cNvSpPr/>
          <p:nvPr/>
        </p:nvSpPr>
        <p:spPr>
          <a:xfrm>
            <a:off x="1014493" y="6244454"/>
            <a:ext cx="33528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Nhiệt</a:t>
            </a:r>
            <a:r>
              <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độ</a:t>
            </a:r>
            <a:r>
              <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bình</a:t>
            </a:r>
            <a:r>
              <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thường</a:t>
            </a:r>
            <a:endPar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endParaRPr>
          </a:p>
        </p:txBody>
      </p:sp>
      <p:sp>
        <p:nvSpPr>
          <p:cNvPr id="9" name="Rectangle 14"/>
          <p:cNvSpPr/>
          <p:nvPr/>
        </p:nvSpPr>
        <p:spPr>
          <a:xfrm>
            <a:off x="7655168" y="6244454"/>
            <a:ext cx="33528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Nhiệt</a:t>
            </a:r>
            <a:r>
              <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độ</a:t>
            </a:r>
            <a:r>
              <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bình</a:t>
            </a:r>
            <a:r>
              <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 </a:t>
            </a:r>
            <a:r>
              <a:rPr lang="en-US" sz="3000" b="1" err="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rPr>
              <a:t>thường</a:t>
            </a:r>
            <a:endParaRPr lang="en-US" sz="3000" b="1">
              <a:ln w="11430"/>
              <a:solidFill>
                <a:srgbClr val="FF0000"/>
              </a:solidFill>
              <a:effectLst>
                <a:outerShdw blurRad="50800" dist="39000" dir="5460000" algn="tl">
                  <a:srgbClr val="000000">
                    <a:alpha val="38000"/>
                  </a:srgbClr>
                </a:outerShdw>
              </a:effectLst>
              <a:latin typeface="Pattaya" panose="00000500000000000000" pitchFamily="2" charset="-34"/>
              <a:cs typeface="Pattaya" panose="00000500000000000000" pitchFamily="2" charset="-34"/>
            </a:endParaRPr>
          </a:p>
        </p:txBody>
      </p:sp>
      <p:pic>
        <p:nvPicPr>
          <p:cNvPr id="10" name="Picture 2" descr="Su_bien_doi_hoa_hoc">
            <a:extLst>
              <a:ext uri="{FF2B5EF4-FFF2-40B4-BE49-F238E27FC236}">
                <a16:creationId xmlns:a16="http://schemas.microsoft.com/office/drawing/2014/main" id="{E632E832-D6CE-4426-B22A-40079A9711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076" t="-705" b="50921"/>
          <a:stretch/>
        </p:blipFill>
        <p:spPr bwMode="auto">
          <a:xfrm>
            <a:off x="6471138" y="2"/>
            <a:ext cx="5720864" cy="31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Su_bien_doi_hoa_hoc">
            <a:extLst>
              <a:ext uri="{FF2B5EF4-FFF2-40B4-BE49-F238E27FC236}">
                <a16:creationId xmlns:a16="http://schemas.microsoft.com/office/drawing/2014/main" id="{9AEAB678-81A1-48EA-82F2-E2CCB1772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933" r="53076" b="-7717"/>
          <a:stretch/>
        </p:blipFill>
        <p:spPr bwMode="auto">
          <a:xfrm>
            <a:off x="0" y="3661379"/>
            <a:ext cx="5556738" cy="319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405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6293" t="-4253" r="-5390" b="-27430"/>
          <a:stretch/>
        </p:blipFill>
        <p:spPr>
          <a:xfrm>
            <a:off x="7122694" y="26387"/>
            <a:ext cx="5474149" cy="4717925"/>
          </a:xfrm>
          <a:prstGeom prst="rect">
            <a:avLst/>
          </a:prstGeom>
        </p:spPr>
      </p:pic>
      <p:sp>
        <p:nvSpPr>
          <p:cNvPr id="3" name="Rounded Rectangle 2"/>
          <p:cNvSpPr/>
          <p:nvPr/>
        </p:nvSpPr>
        <p:spPr>
          <a:xfrm>
            <a:off x="2963305" y="2148049"/>
            <a:ext cx="6265391" cy="2561902"/>
          </a:xfrm>
          <a:prstGeom prst="roundRect">
            <a:avLst/>
          </a:prstGeom>
          <a:solidFill>
            <a:schemeClr val="accent3">
              <a:lumMod val="20000"/>
              <a:lumOff val="80000"/>
            </a:schemeClr>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Pattaya" panose="00000500000000000000" pitchFamily="2" charset="-34"/>
                <a:cs typeface="Pattaya" panose="00000500000000000000" pitchFamily="2" charset="-34"/>
              </a:rPr>
              <a:t>Dặn</a:t>
            </a:r>
            <a:r>
              <a:rPr lang="en-US" sz="3200" b="1" dirty="0">
                <a:solidFill>
                  <a:srgbClr val="FF0000"/>
                </a:solidFill>
                <a:latin typeface="Pattaya" panose="00000500000000000000" pitchFamily="2" charset="-34"/>
                <a:cs typeface="Pattaya" panose="00000500000000000000" pitchFamily="2" charset="-34"/>
              </a:rPr>
              <a:t> </a:t>
            </a:r>
            <a:r>
              <a:rPr lang="en-US" sz="3200" b="1" dirty="0" err="1">
                <a:solidFill>
                  <a:srgbClr val="FF0000"/>
                </a:solidFill>
                <a:latin typeface="Pattaya" panose="00000500000000000000" pitchFamily="2" charset="-34"/>
                <a:cs typeface="Pattaya" panose="00000500000000000000" pitchFamily="2" charset="-34"/>
              </a:rPr>
              <a:t>dò</a:t>
            </a:r>
            <a:endParaRPr lang="en-US" sz="3200" b="1" dirty="0">
              <a:solidFill>
                <a:srgbClr val="FF0000"/>
              </a:solidFill>
              <a:latin typeface="Pattaya" panose="00000500000000000000" pitchFamily="2" charset="-34"/>
              <a:cs typeface="Pattaya" panose="00000500000000000000" pitchFamily="2" charset="-34"/>
            </a:endParaRPr>
          </a:p>
          <a:p>
            <a:pPr marL="457200" indent="-457200">
              <a:lnSpc>
                <a:spcPct val="150000"/>
              </a:lnSpc>
              <a:buFont typeface="Wingdings" panose="05000000000000000000" pitchFamily="2" charset="2"/>
              <a:buChar char="Ø"/>
            </a:pPr>
            <a:r>
              <a:rPr lang="en-US" sz="3200" b="1" dirty="0" err="1">
                <a:solidFill>
                  <a:schemeClr val="tx1">
                    <a:lumMod val="65000"/>
                    <a:lumOff val="35000"/>
                  </a:schemeClr>
                </a:solidFill>
                <a:latin typeface="Pattaya" panose="00000500000000000000" pitchFamily="2" charset="-34"/>
                <a:cs typeface="Pattaya" panose="00000500000000000000" pitchFamily="2" charset="-34"/>
              </a:rPr>
              <a:t>Xem</a:t>
            </a:r>
            <a:r>
              <a:rPr lang="en-US" sz="3200" b="1" dirty="0">
                <a:solidFill>
                  <a:schemeClr val="tx1">
                    <a:lumMod val="65000"/>
                    <a:lumOff val="35000"/>
                  </a:schemeClr>
                </a:solidFill>
                <a:latin typeface="Pattaya" panose="00000500000000000000" pitchFamily="2" charset="-34"/>
                <a:cs typeface="Pattaya" panose="00000500000000000000" pitchFamily="2" charset="-34"/>
              </a:rPr>
              <a:t> </a:t>
            </a:r>
            <a:r>
              <a:rPr lang="en-US" sz="3200" b="1" dirty="0" err="1">
                <a:solidFill>
                  <a:schemeClr val="tx1">
                    <a:lumMod val="65000"/>
                    <a:lumOff val="35000"/>
                  </a:schemeClr>
                </a:solidFill>
                <a:latin typeface="Pattaya" panose="00000500000000000000" pitchFamily="2" charset="-34"/>
                <a:cs typeface="Pattaya" panose="00000500000000000000" pitchFamily="2" charset="-34"/>
              </a:rPr>
              <a:t>lại</a:t>
            </a:r>
            <a:r>
              <a:rPr lang="en-US" sz="3200" b="1" dirty="0">
                <a:solidFill>
                  <a:schemeClr val="tx1">
                    <a:lumMod val="65000"/>
                    <a:lumOff val="35000"/>
                  </a:schemeClr>
                </a:solidFill>
                <a:latin typeface="Pattaya" panose="00000500000000000000" pitchFamily="2" charset="-34"/>
                <a:cs typeface="Pattaya" panose="00000500000000000000" pitchFamily="2" charset="-34"/>
              </a:rPr>
              <a:t> </a:t>
            </a:r>
            <a:r>
              <a:rPr lang="en-US" sz="3200" b="1" dirty="0" err="1">
                <a:solidFill>
                  <a:schemeClr val="tx1">
                    <a:lumMod val="65000"/>
                    <a:lumOff val="35000"/>
                  </a:schemeClr>
                </a:solidFill>
                <a:latin typeface="Pattaya" panose="00000500000000000000" pitchFamily="2" charset="-34"/>
                <a:cs typeface="Pattaya" panose="00000500000000000000" pitchFamily="2" charset="-34"/>
              </a:rPr>
              <a:t>nội</a:t>
            </a:r>
            <a:r>
              <a:rPr lang="en-US" sz="3200" b="1" dirty="0">
                <a:solidFill>
                  <a:schemeClr val="tx1">
                    <a:lumMod val="65000"/>
                    <a:lumOff val="35000"/>
                  </a:schemeClr>
                </a:solidFill>
                <a:latin typeface="Pattaya" panose="00000500000000000000" pitchFamily="2" charset="-34"/>
                <a:cs typeface="Pattaya" panose="00000500000000000000" pitchFamily="2" charset="-34"/>
              </a:rPr>
              <a:t> dung </a:t>
            </a:r>
            <a:r>
              <a:rPr lang="en-US" sz="3200" b="1" dirty="0" err="1">
                <a:solidFill>
                  <a:schemeClr val="tx1">
                    <a:lumMod val="65000"/>
                    <a:lumOff val="35000"/>
                  </a:schemeClr>
                </a:solidFill>
                <a:latin typeface="Pattaya" panose="00000500000000000000" pitchFamily="2" charset="-34"/>
                <a:cs typeface="Pattaya" panose="00000500000000000000" pitchFamily="2" charset="-34"/>
              </a:rPr>
              <a:t>bài</a:t>
            </a:r>
            <a:r>
              <a:rPr lang="en-US" sz="3200" b="1" dirty="0">
                <a:solidFill>
                  <a:schemeClr val="tx1">
                    <a:lumMod val="65000"/>
                    <a:lumOff val="35000"/>
                  </a:schemeClr>
                </a:solidFill>
                <a:latin typeface="Pattaya" panose="00000500000000000000" pitchFamily="2" charset="-34"/>
                <a:cs typeface="Pattaya" panose="00000500000000000000" pitchFamily="2" charset="-34"/>
              </a:rPr>
              <a:t> </a:t>
            </a:r>
            <a:r>
              <a:rPr lang="en-US" sz="3200" b="1" dirty="0" err="1">
                <a:solidFill>
                  <a:schemeClr val="tx1">
                    <a:lumMod val="65000"/>
                    <a:lumOff val="35000"/>
                  </a:schemeClr>
                </a:solidFill>
                <a:latin typeface="Pattaya" panose="00000500000000000000" pitchFamily="2" charset="-34"/>
                <a:cs typeface="Pattaya" panose="00000500000000000000" pitchFamily="2" charset="-34"/>
              </a:rPr>
              <a:t>học</a:t>
            </a:r>
            <a:r>
              <a:rPr lang="en-US" sz="3200" b="1" dirty="0">
                <a:solidFill>
                  <a:schemeClr val="tx1">
                    <a:lumMod val="65000"/>
                    <a:lumOff val="35000"/>
                  </a:schemeClr>
                </a:solidFill>
                <a:latin typeface="Pattaya" panose="00000500000000000000" pitchFamily="2" charset="-34"/>
                <a:cs typeface="Pattaya" panose="00000500000000000000" pitchFamily="2" charset="-34"/>
              </a:rPr>
              <a:t>.</a:t>
            </a:r>
          </a:p>
          <a:p>
            <a:pPr marL="457200" indent="-457200">
              <a:lnSpc>
                <a:spcPct val="150000"/>
              </a:lnSpc>
              <a:buFont typeface="Wingdings" panose="05000000000000000000" pitchFamily="2" charset="2"/>
              <a:buChar char="Ø"/>
            </a:pPr>
            <a:r>
              <a:rPr lang="en-US" sz="3200" b="1" dirty="0" err="1">
                <a:solidFill>
                  <a:schemeClr val="tx1">
                    <a:lumMod val="65000"/>
                    <a:lumOff val="35000"/>
                  </a:schemeClr>
                </a:solidFill>
                <a:latin typeface="Pattaya" panose="00000500000000000000" pitchFamily="2" charset="-34"/>
                <a:cs typeface="Pattaya" panose="00000500000000000000" pitchFamily="2" charset="-34"/>
              </a:rPr>
              <a:t>Chuẩn</a:t>
            </a:r>
            <a:r>
              <a:rPr lang="en-US" sz="3200" b="1" dirty="0">
                <a:solidFill>
                  <a:schemeClr val="tx1">
                    <a:lumMod val="65000"/>
                    <a:lumOff val="35000"/>
                  </a:schemeClr>
                </a:solidFill>
                <a:latin typeface="Pattaya" panose="00000500000000000000" pitchFamily="2" charset="-34"/>
                <a:cs typeface="Pattaya" panose="00000500000000000000" pitchFamily="2" charset="-34"/>
              </a:rPr>
              <a:t> </a:t>
            </a:r>
            <a:r>
              <a:rPr lang="en-US" sz="3200" b="1" err="1">
                <a:solidFill>
                  <a:schemeClr val="tx1">
                    <a:lumMod val="65000"/>
                    <a:lumOff val="35000"/>
                  </a:schemeClr>
                </a:solidFill>
                <a:latin typeface="Pattaya" panose="00000500000000000000" pitchFamily="2" charset="-34"/>
                <a:cs typeface="Pattaya" panose="00000500000000000000" pitchFamily="2" charset="-34"/>
              </a:rPr>
              <a:t>bị</a:t>
            </a:r>
            <a:r>
              <a:rPr lang="en-US" sz="3200" b="1">
                <a:solidFill>
                  <a:schemeClr val="tx1">
                    <a:lumMod val="65000"/>
                    <a:lumOff val="35000"/>
                  </a:schemeClr>
                </a:solidFill>
                <a:latin typeface="Pattaya" panose="00000500000000000000" pitchFamily="2" charset="-34"/>
                <a:cs typeface="Pattaya" panose="00000500000000000000" pitchFamily="2" charset="-34"/>
              </a:rPr>
              <a:t> bài</a:t>
            </a:r>
            <a:r>
              <a:rPr lang="vi-VN" sz="3200" b="1">
                <a:solidFill>
                  <a:schemeClr val="tx1">
                    <a:lumMod val="65000"/>
                    <a:lumOff val="35000"/>
                  </a:schemeClr>
                </a:solidFill>
                <a:latin typeface="Pattaya" panose="00000500000000000000" pitchFamily="2" charset="-34"/>
                <a:cs typeface="Pattaya" panose="00000500000000000000" pitchFamily="2" charset="-34"/>
              </a:rPr>
              <a:t> 50 cho tiết sau</a:t>
            </a:r>
            <a:endParaRPr lang="en-US" sz="3200" b="1" dirty="0">
              <a:solidFill>
                <a:schemeClr val="tx1">
                  <a:lumMod val="65000"/>
                  <a:lumOff val="35000"/>
                </a:schemeClr>
              </a:solidFill>
              <a:latin typeface="Pattaya" panose="00000500000000000000" pitchFamily="2" charset="-34"/>
              <a:cs typeface="Pattaya" panose="00000500000000000000" pitchFamily="2" charset="-34"/>
            </a:endParaRPr>
          </a:p>
        </p:txBody>
      </p:sp>
      <p:pic>
        <p:nvPicPr>
          <p:cNvPr id="1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349" y="-1"/>
            <a:ext cx="2829953" cy="2385351"/>
          </a:xfrm>
          <a:prstGeom prst="rect">
            <a:avLst/>
          </a:prstGeom>
        </p:spPr>
      </p:pic>
    </p:spTree>
    <p:extLst>
      <p:ext uri="{BB962C8B-B14F-4D97-AF65-F5344CB8AC3E}">
        <p14:creationId xmlns:p14="http://schemas.microsoft.com/office/powerpoint/2010/main" val="26562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39784"/>
          <a:stretch>
            <a:fillRect/>
          </a:stretch>
        </p:blipFill>
        <p:spPr>
          <a:xfrm>
            <a:off x="0" y="-1"/>
            <a:ext cx="12192000" cy="6858001"/>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006" y="1582894"/>
            <a:ext cx="5162550" cy="338915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2275" y="4691062"/>
            <a:ext cx="857250" cy="561975"/>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4362"/>
            <a:ext cx="952500" cy="828675"/>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749" y="1824910"/>
            <a:ext cx="1028700" cy="1028700"/>
          </a:xfrm>
          <a:prstGeom prst="rect">
            <a:avLst/>
          </a:prstGeom>
        </p:spPr>
      </p:pic>
      <p:sp>
        <p:nvSpPr>
          <p:cNvPr id="11" name="文本框 5"/>
          <p:cNvSpPr txBox="1"/>
          <p:nvPr/>
        </p:nvSpPr>
        <p:spPr>
          <a:xfrm>
            <a:off x="4546711" y="2967334"/>
            <a:ext cx="4658249" cy="923330"/>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002060"/>
                </a:solidFill>
                <a:latin typeface="Times New Roman" panose="02020603050405020304" pitchFamily="18" charset="0"/>
                <a:ea typeface="Microsoft YaHei"/>
                <a:cs typeface="Times New Roman" panose="02020603050405020304" pitchFamily="18" charset="0"/>
                <a:sym typeface="+mn-lt"/>
              </a:rPr>
              <a:t>KHỞI ĐỘNG</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a:cs typeface="Times New Roman" panose="02020603050405020304" pitchFamily="18" charset="0"/>
              <a:sym typeface="+mn-lt"/>
            </a:endParaRPr>
          </a:p>
        </p:txBody>
      </p:sp>
    </p:spTree>
    <p:extLst>
      <p:ext uri="{BB962C8B-B14F-4D97-AF65-F5344CB8AC3E}">
        <p14:creationId xmlns:p14="http://schemas.microsoft.com/office/powerpoint/2010/main" val="3491527844"/>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2933697"/>
            <a:ext cx="952500" cy="828675"/>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1017" y="148083"/>
            <a:ext cx="1247775" cy="81915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71562"/>
            <a:ext cx="857250" cy="561975"/>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1190" y="4995492"/>
            <a:ext cx="1344344" cy="1223813"/>
          </a:xfrm>
          <a:prstGeom prst="rect">
            <a:avLst/>
          </a:prstGeom>
        </p:spPr>
      </p:pic>
      <p:pic>
        <p:nvPicPr>
          <p:cNvPr id="19" name="图片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6643" y="630321"/>
            <a:ext cx="1104900" cy="63817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4842" y="4759674"/>
            <a:ext cx="1123950" cy="847725"/>
          </a:xfrm>
          <a:prstGeom prst="rect">
            <a:avLst/>
          </a:prstGeom>
        </p:spPr>
      </p:pic>
      <p:sp>
        <p:nvSpPr>
          <p:cNvPr id="3" name="Rectangle 2"/>
          <p:cNvSpPr/>
          <p:nvPr/>
        </p:nvSpPr>
        <p:spPr>
          <a:xfrm>
            <a:off x="3610383" y="2782879"/>
            <a:ext cx="4971234" cy="24006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7500" b="1" cap="none" spc="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Pattaya" panose="00000500000000000000" pitchFamily="2" charset="-34"/>
                <a:cs typeface="Pattaya" panose="00000500000000000000" pitchFamily="2" charset="-34"/>
              </a:rPr>
              <a:t>Chúc các em </a:t>
            </a:r>
          </a:p>
          <a:p>
            <a:pPr algn="ctr"/>
            <a:r>
              <a:rPr lang="en-US" sz="7500" b="1">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Pattaya" panose="00000500000000000000" pitchFamily="2" charset="-34"/>
                <a:cs typeface="Pattaya" panose="00000500000000000000" pitchFamily="2" charset="-34"/>
              </a:rPr>
              <a:t>h</a:t>
            </a:r>
            <a:r>
              <a:rPr lang="en-US" sz="7500" b="1" cap="none" spc="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Pattaya" panose="00000500000000000000" pitchFamily="2" charset="-34"/>
                <a:cs typeface="Pattaya" panose="00000500000000000000" pitchFamily="2" charset="-34"/>
              </a:rPr>
              <a:t>ọc tốt</a:t>
            </a:r>
            <a:endParaRPr lang="en-US" sz="75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97951" y="806167"/>
            <a:ext cx="6996097" cy="1057857"/>
            <a:chOff x="2195736" y="-22910"/>
            <a:chExt cx="6264696" cy="2708920"/>
          </a:xfrm>
        </p:grpSpPr>
        <p:sp>
          <p:nvSpPr>
            <p:cNvPr id="2" name="Cloud Callout 1"/>
            <p:cNvSpPr/>
            <p:nvPr/>
          </p:nvSpPr>
          <p:spPr>
            <a:xfrm>
              <a:off x="2195736" y="-22910"/>
              <a:ext cx="6264696" cy="2708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3" name="TextBox 2"/>
            <p:cNvSpPr txBox="1"/>
            <p:nvPr/>
          </p:nvSpPr>
          <p:spPr>
            <a:xfrm>
              <a:off x="2952762" y="598405"/>
              <a:ext cx="4750644" cy="1615692"/>
            </a:xfrm>
            <a:prstGeom prst="rect">
              <a:avLst/>
            </a:prstGeom>
            <a:noFill/>
          </p:spPr>
          <p:txBody>
            <a:bodyPr wrap="square" rtlCol="0">
              <a:spAutoFit/>
            </a:bodyPr>
            <a:lstStyle/>
            <a:p>
              <a:pPr algn="ctr"/>
              <a:r>
                <a:rPr lang="en-US" sz="3500" b="1" dirty="0" err="1">
                  <a:solidFill>
                    <a:prstClr val="white"/>
                  </a:solidFill>
                  <a:latin typeface="Times New Roman" pitchFamily="18" charset="0"/>
                  <a:cs typeface="Times New Roman" pitchFamily="18" charset="0"/>
                </a:rPr>
                <a:t>Cách</a:t>
              </a:r>
              <a:r>
                <a:rPr lang="en-US" sz="3500" b="1" dirty="0">
                  <a:solidFill>
                    <a:prstClr val="white"/>
                  </a:solidFill>
                  <a:latin typeface="Times New Roman" pitchFamily="18" charset="0"/>
                  <a:cs typeface="Times New Roman" pitchFamily="18" charset="0"/>
                </a:rPr>
                <a:t> </a:t>
              </a:r>
              <a:r>
                <a:rPr lang="en-US" sz="3500" b="1" dirty="0" err="1">
                  <a:solidFill>
                    <a:prstClr val="white"/>
                  </a:solidFill>
                  <a:latin typeface="Times New Roman" pitchFamily="18" charset="0"/>
                  <a:cs typeface="Times New Roman" pitchFamily="18" charset="0"/>
                </a:rPr>
                <a:t>xử</a:t>
              </a:r>
              <a:r>
                <a:rPr lang="en-US" sz="3500" b="1" dirty="0">
                  <a:solidFill>
                    <a:prstClr val="white"/>
                  </a:solidFill>
                  <a:latin typeface="Times New Roman" pitchFamily="18" charset="0"/>
                  <a:cs typeface="Times New Roman" pitchFamily="18" charset="0"/>
                </a:rPr>
                <a:t> </a:t>
              </a:r>
              <a:r>
                <a:rPr lang="en-US" sz="3500" b="1" dirty="0" err="1">
                  <a:solidFill>
                    <a:prstClr val="white"/>
                  </a:solidFill>
                  <a:latin typeface="Times New Roman" pitchFamily="18" charset="0"/>
                  <a:cs typeface="Times New Roman" pitchFamily="18" charset="0"/>
                </a:rPr>
                <a:t>lí</a:t>
              </a:r>
              <a:r>
                <a:rPr lang="vi-VN" sz="3500" b="1" dirty="0">
                  <a:solidFill>
                    <a:prstClr val="white"/>
                  </a:solidFill>
                  <a:latin typeface="Times New Roman" pitchFamily="18" charset="0"/>
                  <a:cs typeface="Times New Roman" pitchFamily="18" charset="0"/>
                </a:rPr>
                <a:t> </a:t>
              </a:r>
              <a:r>
                <a:rPr lang="en-US" sz="3500" b="1" dirty="0" err="1">
                  <a:solidFill>
                    <a:prstClr val="white"/>
                  </a:solidFill>
                  <a:latin typeface="Times New Roman" pitchFamily="18" charset="0"/>
                  <a:cs typeface="Times New Roman" pitchFamily="18" charset="0"/>
                </a:rPr>
                <a:t>khi</a:t>
              </a:r>
              <a:r>
                <a:rPr lang="en-US" sz="3500" b="1" dirty="0">
                  <a:solidFill>
                    <a:prstClr val="white"/>
                  </a:solidFill>
                  <a:latin typeface="Times New Roman" pitchFamily="18" charset="0"/>
                  <a:cs typeface="Times New Roman" pitchFamily="18" charset="0"/>
                </a:rPr>
                <a:t> </a:t>
              </a:r>
              <a:r>
                <a:rPr lang="vi-VN" sz="3500" b="1" dirty="0">
                  <a:solidFill>
                    <a:prstClr val="white"/>
                  </a:solidFill>
                  <a:latin typeface="Times New Roman" pitchFamily="18" charset="0"/>
                  <a:cs typeface="Times New Roman" pitchFamily="18" charset="0"/>
                </a:rPr>
                <a:t>bị điện giật</a:t>
              </a:r>
              <a:r>
                <a:rPr lang="en-US" sz="3500" b="1" dirty="0">
                  <a:solidFill>
                    <a:prstClr val="white"/>
                  </a:solidFill>
                  <a:latin typeface="Times New Roman" pitchFamily="18" charset="0"/>
                  <a:cs typeface="Times New Roman" pitchFamily="18" charset="0"/>
                </a:rPr>
                <a:t>.</a:t>
              </a:r>
            </a:p>
          </p:txBody>
        </p:sp>
      </p:grpSp>
      <p:sp>
        <p:nvSpPr>
          <p:cNvPr id="25" name="TextBox 24">
            <a:extLst>
              <a:ext uri="{FF2B5EF4-FFF2-40B4-BE49-F238E27FC236}">
                <a16:creationId xmlns:a16="http://schemas.microsoft.com/office/drawing/2014/main" id="{95BCAC6D-9054-44E3-9B24-AB2F560F34EC}"/>
              </a:ext>
            </a:extLst>
          </p:cNvPr>
          <p:cNvSpPr txBox="1"/>
          <p:nvPr/>
        </p:nvSpPr>
        <p:spPr>
          <a:xfrm>
            <a:off x="1336431" y="2071914"/>
            <a:ext cx="9129932" cy="2785378"/>
          </a:xfrm>
          <a:prstGeom prst="rect">
            <a:avLst/>
          </a:prstGeom>
          <a:solidFill>
            <a:srgbClr val="FFFF00"/>
          </a:solidFill>
        </p:spPr>
        <p:txBody>
          <a:bodyPr wrap="square">
            <a:spAutoFit/>
          </a:bodyPr>
          <a:lstStyle/>
          <a:p>
            <a:pPr algn="just"/>
            <a:r>
              <a:rPr lang="en-US" sz="3500" b="1">
                <a:latin typeface="Times New Roman" panose="02020603050405020304" pitchFamily="18" charset="0"/>
                <a:cs typeface="Times New Roman" panose="02020603050405020304" pitchFamily="18" charset="0"/>
              </a:rPr>
              <a:t>Khi nhìn thấy người bị giật điện phải lập tức cắt nguồn điện bằng mọi cách như ngắt cầu dao, cầu chì hoặc dùng vật khô không dẫn điện như gậu gỗ, gậy tre, que nhựa,… gạt dây điện ra khỏi người bị nạn. </a:t>
            </a:r>
            <a:endParaRPr lang="en-US" sz="35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715332C-2F09-43CD-B2BC-54B8CD481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515" y="3717642"/>
            <a:ext cx="4509759" cy="3614692"/>
          </a:xfrm>
          <a:prstGeom prst="rect">
            <a:avLst/>
          </a:prstGeom>
        </p:spPr>
      </p:pic>
    </p:spTree>
    <p:extLst>
      <p:ext uri="{BB962C8B-B14F-4D97-AF65-F5344CB8AC3E}">
        <p14:creationId xmlns:p14="http://schemas.microsoft.com/office/powerpoint/2010/main" val="95565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81899" y="715340"/>
            <a:ext cx="8499009" cy="1113460"/>
            <a:chOff x="2195736" y="116632"/>
            <a:chExt cx="6264696" cy="2708920"/>
          </a:xfrm>
        </p:grpSpPr>
        <p:sp>
          <p:nvSpPr>
            <p:cNvPr id="7" name="Cloud Callout 6"/>
            <p:cNvSpPr/>
            <p:nvPr/>
          </p:nvSpPr>
          <p:spPr>
            <a:xfrm>
              <a:off x="2195736" y="116632"/>
              <a:ext cx="6264696" cy="27089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639276" y="664734"/>
              <a:ext cx="5610025" cy="1612716"/>
            </a:xfrm>
            <a:prstGeom prst="rect">
              <a:avLst/>
            </a:prstGeom>
            <a:noFill/>
          </p:spPr>
          <p:txBody>
            <a:bodyPr wrap="square" rtlCol="0">
              <a:spAutoFit/>
            </a:bodyPr>
            <a:lstStyle/>
            <a:p>
              <a:pPr algn="ctr"/>
              <a:r>
                <a:rPr lang="vi-VN" sz="2800" b="1" dirty="0">
                  <a:solidFill>
                    <a:prstClr val="white"/>
                  </a:solidFill>
                  <a:latin typeface="Times New Roman" pitchFamily="18" charset="0"/>
                  <a:cs typeface="Times New Roman" pitchFamily="18" charset="0"/>
                </a:rPr>
                <a:t> </a:t>
              </a:r>
              <a:r>
                <a:rPr lang="vi-VN" sz="3500" b="1" dirty="0">
                  <a:solidFill>
                    <a:prstClr val="white"/>
                  </a:solidFill>
                  <a:latin typeface="Times New Roman" pitchFamily="18" charset="0"/>
                  <a:cs typeface="Times New Roman" pitchFamily="18" charset="0"/>
                </a:rPr>
                <a:t>Để tránh lãng phí điện chúng ta </a:t>
              </a:r>
              <a:r>
                <a:rPr lang="en-US" sz="3500" b="1" dirty="0" err="1">
                  <a:solidFill>
                    <a:prstClr val="white"/>
                  </a:solidFill>
                  <a:latin typeface="Times New Roman" pitchFamily="18" charset="0"/>
                  <a:cs typeface="Times New Roman" pitchFamily="18" charset="0"/>
                </a:rPr>
                <a:t>nên</a:t>
              </a:r>
              <a:r>
                <a:rPr lang="vi-VN" sz="3500" b="1" dirty="0">
                  <a:solidFill>
                    <a:prstClr val="white"/>
                  </a:solidFill>
                  <a:latin typeface="Times New Roman" pitchFamily="18" charset="0"/>
                  <a:cs typeface="Times New Roman" pitchFamily="18" charset="0"/>
                </a:rPr>
                <a:t> </a:t>
              </a:r>
              <a:r>
                <a:rPr lang="en-US" sz="3600" b="1" dirty="0">
                  <a:solidFill>
                    <a:prstClr val="white"/>
                  </a:solidFill>
                  <a:latin typeface="Times New Roman" pitchFamily="18" charset="0"/>
                  <a:cs typeface="Times New Roman" pitchFamily="18" charset="0"/>
                </a:rPr>
                <a:t>:</a:t>
              </a:r>
            </a:p>
          </p:txBody>
        </p:sp>
      </p:grpSp>
      <p:sp>
        <p:nvSpPr>
          <p:cNvPr id="22" name="TextBox 21">
            <a:extLst>
              <a:ext uri="{FF2B5EF4-FFF2-40B4-BE49-F238E27FC236}">
                <a16:creationId xmlns:a16="http://schemas.microsoft.com/office/drawing/2014/main" id="{F15645CE-DE12-476A-A9FC-5A04C2A33283}"/>
              </a:ext>
            </a:extLst>
          </p:cNvPr>
          <p:cNvSpPr txBox="1"/>
          <p:nvPr/>
        </p:nvSpPr>
        <p:spPr>
          <a:xfrm>
            <a:off x="1601706" y="2336284"/>
            <a:ext cx="8259394" cy="1077218"/>
          </a:xfrm>
          <a:prstGeom prst="rect">
            <a:avLst/>
          </a:prstGeom>
          <a:solidFill>
            <a:srgbClr val="FFC000"/>
          </a:solidFill>
        </p:spPr>
        <p:txBody>
          <a:bodyPr wrap="square">
            <a:spAutoFit/>
          </a:bodyPr>
          <a:lstStyle/>
          <a:p>
            <a:pPr algn="just">
              <a:defRPr/>
            </a:pPr>
            <a:r>
              <a:rPr lang="en-US" sz="3200" b="1">
                <a:latin typeface="Times New Roman" panose="02020603050405020304" pitchFamily="18" charset="0"/>
                <a:cs typeface="Times New Roman" panose="02020603050405020304" pitchFamily="18" charset="0"/>
              </a:rPr>
              <a:t>- Chỉ dùng điện khi cần thiết, ra khỏi nhà nhớ tắt đèn, quạt, ti vi,…</a:t>
            </a:r>
            <a:endParaRPr lang="en-US" sz="32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1F7CFAC-F144-4E22-A2BD-F1319DEEFDF0}"/>
              </a:ext>
            </a:extLst>
          </p:cNvPr>
          <p:cNvSpPr txBox="1"/>
          <p:nvPr/>
        </p:nvSpPr>
        <p:spPr>
          <a:xfrm>
            <a:off x="1601706" y="3834336"/>
            <a:ext cx="8259394" cy="1569660"/>
          </a:xfrm>
          <a:prstGeom prst="rect">
            <a:avLst/>
          </a:prstGeom>
          <a:solidFill>
            <a:srgbClr val="FFC000"/>
          </a:solidFill>
        </p:spPr>
        <p:txBody>
          <a:bodyPr wrap="square">
            <a:spAutoFit/>
          </a:bodyPr>
          <a:lstStyle/>
          <a:p>
            <a:pPr algn="just">
              <a:defRPr/>
            </a:pPr>
            <a:r>
              <a:rPr lang="en-US" sz="3200" b="1">
                <a:latin typeface="Times New Roman" panose="02020603050405020304" pitchFamily="18" charset="0"/>
                <a:cs typeface="Times New Roman" panose="02020603050405020304" pitchFamily="18" charset="0"/>
              </a:rPr>
              <a:t>- Tiết kiệm điện khi đun nấu, sưởi, ủi quần áo (vì những việc này cần dùng nhiều năng lượng điện).</a:t>
            </a:r>
            <a:endParaRPr lang="en-US" sz="32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DEBC677-6392-4769-9252-0DFF4151D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515" y="3717642"/>
            <a:ext cx="4509759" cy="3614692"/>
          </a:xfrm>
          <a:prstGeom prst="rect">
            <a:avLst/>
          </a:prstGeom>
        </p:spPr>
      </p:pic>
    </p:spTree>
    <p:extLst>
      <p:ext uri="{BB962C8B-B14F-4D97-AF65-F5344CB8AC3E}">
        <p14:creationId xmlns:p14="http://schemas.microsoft.com/office/powerpoint/2010/main" val="1834393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39784"/>
          <a:stretch>
            <a:fillRect/>
          </a:stretch>
        </p:blipFill>
        <p:spPr>
          <a:xfrm>
            <a:off x="0" y="-1"/>
            <a:ext cx="12192000" cy="6858001"/>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275" y="4691062"/>
            <a:ext cx="857250" cy="561975"/>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4362"/>
            <a:ext cx="952500" cy="828675"/>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6243" y="240478"/>
            <a:ext cx="1028700" cy="1028700"/>
          </a:xfrm>
          <a:prstGeom prst="rect">
            <a:avLst/>
          </a:prstGeom>
        </p:spPr>
      </p:pic>
      <p:sp>
        <p:nvSpPr>
          <p:cNvPr id="11" name="文本框 5"/>
          <p:cNvSpPr txBox="1"/>
          <p:nvPr/>
        </p:nvSpPr>
        <p:spPr>
          <a:xfrm>
            <a:off x="671988" y="1687458"/>
            <a:ext cx="10848023" cy="258532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5400" b="1">
                <a:solidFill>
                  <a:srgbClr val="002060"/>
                </a:solidFill>
                <a:latin typeface="Times New Roman" panose="02020603050405020304" pitchFamily="18" charset="0"/>
                <a:cs typeface="Times New Roman" panose="02020603050405020304" pitchFamily="18" charset="0"/>
                <a:sym typeface="+mn-lt"/>
              </a:rPr>
              <a:t>KHOA HỌC</a:t>
            </a:r>
          </a:p>
          <a:p>
            <a:pPr lvl="0" algn="ctr">
              <a:defRPr/>
            </a:pPr>
            <a:r>
              <a:rPr lang="en-US" altLang="zh-CN" sz="5400" b="1">
                <a:solidFill>
                  <a:srgbClr val="002060"/>
                </a:solidFill>
                <a:latin typeface="Times New Roman" panose="02020603050405020304" pitchFamily="18" charset="0"/>
                <a:cs typeface="Times New Roman" panose="02020603050405020304" pitchFamily="18" charset="0"/>
                <a:sym typeface="+mn-lt"/>
              </a:rPr>
              <a:t>Ôn tập: Vật chất và năng lượng</a:t>
            </a:r>
          </a:p>
          <a:p>
            <a:pPr lvl="0" algn="ctr">
              <a:defRPr/>
            </a:pPr>
            <a:r>
              <a:rPr lang="en-US" altLang="zh-CN" sz="5400" b="1">
                <a:solidFill>
                  <a:srgbClr val="002060"/>
                </a:solidFill>
                <a:latin typeface="Times New Roman" panose="02020603050405020304" pitchFamily="18" charset="0"/>
                <a:cs typeface="Times New Roman" panose="02020603050405020304" pitchFamily="18" charset="0"/>
                <a:sym typeface="+mn-lt"/>
              </a:rPr>
              <a:t>(tiết 1)</a:t>
            </a:r>
            <a:endParaRPr lang="en-US" altLang="zh-CN" sz="5400" b="1" dirty="0">
              <a:solidFill>
                <a:srgbClr val="00206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4017125845"/>
      </p:ext>
    </p:extLst>
  </p:cSld>
  <p:clrMapOvr>
    <a:masterClrMapping/>
  </p:clrMapOvr>
  <p:transition spd="slow" advTm="3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C2F792A-0BF2-46C7-BB40-7EC6AE613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13" name="矩形: 圆顶角 12">
            <a:extLst>
              <a:ext uri="{FF2B5EF4-FFF2-40B4-BE49-F238E27FC236}">
                <a16:creationId xmlns:a16="http://schemas.microsoft.com/office/drawing/2014/main" id="{A4BA7F69-66DA-4B38-AC09-8359B9F421EF}"/>
              </a:ext>
            </a:extLst>
          </p:cNvPr>
          <p:cNvSpPr/>
          <p:nvPr/>
        </p:nvSpPr>
        <p:spPr>
          <a:xfrm rot="5400000">
            <a:off x="4408200" y="-2231576"/>
            <a:ext cx="3375602" cy="11321151"/>
          </a:xfrm>
          <a:prstGeom prst="round2SameRect">
            <a:avLst>
              <a:gd name="adj1" fmla="val 44276"/>
              <a:gd name="adj2" fmla="val 46030"/>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4" name="图片 13">
            <a:extLst>
              <a:ext uri="{FF2B5EF4-FFF2-40B4-BE49-F238E27FC236}">
                <a16:creationId xmlns:a16="http://schemas.microsoft.com/office/drawing/2014/main" id="{E2D3FE59-A997-4A6C-A18F-B840F249C6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1" t="71037" r="529" b="3042"/>
          <a:stretch/>
        </p:blipFill>
        <p:spPr>
          <a:xfrm>
            <a:off x="7652657" y="5005992"/>
            <a:ext cx="4744310" cy="1852007"/>
          </a:xfrm>
          <a:prstGeom prst="rect">
            <a:avLst/>
          </a:prstGeom>
        </p:spPr>
      </p:pic>
      <p:pic>
        <p:nvPicPr>
          <p:cNvPr id="15" name="图片 14">
            <a:extLst>
              <a:ext uri="{FF2B5EF4-FFF2-40B4-BE49-F238E27FC236}">
                <a16:creationId xmlns:a16="http://schemas.microsoft.com/office/drawing/2014/main" id="{46595F2E-0053-46B4-BFBC-8C6BF251E7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686" y="667701"/>
            <a:ext cx="2534514" cy="2309772"/>
          </a:xfrm>
          <a:prstGeom prst="rect">
            <a:avLst/>
          </a:prstGeom>
        </p:spPr>
      </p:pic>
      <p:sp>
        <p:nvSpPr>
          <p:cNvPr id="16" name="文本框 15">
            <a:extLst>
              <a:ext uri="{FF2B5EF4-FFF2-40B4-BE49-F238E27FC236}">
                <a16:creationId xmlns:a16="http://schemas.microsoft.com/office/drawing/2014/main" id="{3E48F18C-2CA2-4207-AB37-BEFE9C273EB3}"/>
              </a:ext>
            </a:extLst>
          </p:cNvPr>
          <p:cNvSpPr txBox="1"/>
          <p:nvPr/>
        </p:nvSpPr>
        <p:spPr>
          <a:xfrm>
            <a:off x="2044042" y="2577554"/>
            <a:ext cx="8169224" cy="212365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Hoạt</a:t>
            </a:r>
            <a:r>
              <a:rPr kumimoji="1" lang="en-US" altLang="zh-CN" sz="6600" b="1" i="0" u="none" strike="noStrike" kern="1200" cap="none" spc="0" normalizeH="0" baseline="0" noProof="0" dirty="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 </a:t>
            </a:r>
            <a:r>
              <a:rPr kumimoji="1" lang="en-US" altLang="zh-CN" sz="6600" b="1" i="0" u="none" strike="noStrike" kern="1200" cap="none" spc="0" normalizeH="0" baseline="0" noProof="0" dirty="0" err="1">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động</a:t>
            </a:r>
            <a:r>
              <a:rPr kumimoji="1" lang="en-US" altLang="zh-CN" sz="6600" b="1" i="0" u="none" strike="noStrike" kern="1200" cap="none" spc="0" normalizeH="0" baseline="0" noProof="0" dirty="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 1</a:t>
            </a:r>
            <a:r>
              <a:rPr kumimoji="1" lang="en-US" altLang="zh-CN" sz="6600" b="1" i="0" u="none" strike="noStrike" kern="1200" cap="none" spc="0" normalizeH="0" baseline="0" noProof="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600" b="1">
                <a:solidFill>
                  <a:srgbClr val="139F4E"/>
                </a:solidFill>
                <a:latin typeface="Pattaya" panose="00000500000000000000" pitchFamily="2" charset="-34"/>
                <a:ea typeface="Tahoma" panose="020B0604030504040204" pitchFamily="34" charset="0"/>
                <a:cs typeface="Pattaya" panose="00000500000000000000" pitchFamily="2" charset="-34"/>
              </a:rPr>
              <a:t>Tính chất một số vật liệu</a:t>
            </a:r>
            <a:endParaRPr kumimoji="1" lang="en-US" altLang="zh-CN" sz="6600" b="1" i="0" u="none" strike="noStrike" kern="1200" cap="none" spc="0" normalizeH="0" baseline="0" noProof="0" dirty="0">
              <a:ln>
                <a:noFill/>
              </a:ln>
              <a:solidFill>
                <a:srgbClr val="139F4E"/>
              </a:solidFill>
              <a:effectLst/>
              <a:uLnTx/>
              <a:uFillTx/>
              <a:latin typeface="Pattaya" panose="00000500000000000000" pitchFamily="2" charset="-34"/>
              <a:ea typeface="Tahoma" panose="020B0604030504040204" pitchFamily="34" charset="0"/>
              <a:cs typeface="Pattaya" panose="00000500000000000000" pitchFamily="2" charset="-34"/>
            </a:endParaRPr>
          </a:p>
        </p:txBody>
      </p:sp>
      <p:pic>
        <p:nvPicPr>
          <p:cNvPr id="17" name="图片 16">
            <a:extLst>
              <a:ext uri="{FF2B5EF4-FFF2-40B4-BE49-F238E27FC236}">
                <a16:creationId xmlns:a16="http://schemas.microsoft.com/office/drawing/2014/main" id="{AE044449-805B-4F75-8926-637B4628EC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9410226" y="1083391"/>
            <a:ext cx="2346350" cy="1478833"/>
          </a:xfrm>
          <a:prstGeom prst="rect">
            <a:avLst/>
          </a:prstGeom>
        </p:spPr>
      </p:pic>
      <p:pic>
        <p:nvPicPr>
          <p:cNvPr id="18" name="图片 17">
            <a:extLst>
              <a:ext uri="{FF2B5EF4-FFF2-40B4-BE49-F238E27FC236}">
                <a16:creationId xmlns:a16="http://schemas.microsoft.com/office/drawing/2014/main" id="{87F5A154-FA34-44C4-9678-D6C3076FEF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2188350" y="2390167"/>
            <a:ext cx="1403339" cy="884482"/>
          </a:xfrm>
          <a:prstGeom prst="rect">
            <a:avLst/>
          </a:prstGeom>
        </p:spPr>
      </p:pic>
      <p:pic>
        <p:nvPicPr>
          <p:cNvPr id="19" name="图片 18">
            <a:extLst>
              <a:ext uri="{FF2B5EF4-FFF2-40B4-BE49-F238E27FC236}">
                <a16:creationId xmlns:a16="http://schemas.microsoft.com/office/drawing/2014/main" id="{F1C2495A-6B1E-4A3A-BE3D-6D0E4AF58C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6793007" y="4563750"/>
            <a:ext cx="1403339" cy="884482"/>
          </a:xfrm>
          <a:prstGeom prst="rect">
            <a:avLst/>
          </a:prstGeom>
        </p:spPr>
      </p:pic>
      <p:pic>
        <p:nvPicPr>
          <p:cNvPr id="20" name="图片 19">
            <a:extLst>
              <a:ext uri="{FF2B5EF4-FFF2-40B4-BE49-F238E27FC236}">
                <a16:creationId xmlns:a16="http://schemas.microsoft.com/office/drawing/2014/main" id="{4E8876DE-3A54-4979-8DF5-BB2DACBA7E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805" t="37695" r="4702" b="53695"/>
          <a:stretch/>
        </p:blipFill>
        <p:spPr>
          <a:xfrm>
            <a:off x="7507895" y="1492658"/>
            <a:ext cx="1376901" cy="867819"/>
          </a:xfrm>
          <a:prstGeom prst="rect">
            <a:avLst/>
          </a:prstGeom>
        </p:spPr>
      </p:pic>
    </p:spTree>
    <p:custDataLst>
      <p:tags r:id="rId1"/>
    </p:custDataLst>
    <p:extLst>
      <p:ext uri="{BB962C8B-B14F-4D97-AF65-F5344CB8AC3E}">
        <p14:creationId xmlns:p14="http://schemas.microsoft.com/office/powerpoint/2010/main" val="2503241524"/>
      </p:ext>
    </p:extLst>
  </p:cSld>
  <p:clrMapOvr>
    <a:masterClrMapping/>
  </p:clrMapOvr>
  <p:transition spd="slow" advTm="608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006276" y="169814"/>
            <a:ext cx="8179447" cy="1793247"/>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err="1">
                <a:latin typeface="Times New Roman" pitchFamily="18" charset="0"/>
                <a:ea typeface="Cambria Math" pitchFamily="18" charset="0"/>
                <a:cs typeface="Times New Roman" pitchFamily="18" charset="0"/>
              </a:rPr>
              <a:t>Trong</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phần</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vật</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chất</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và</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năng</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lượng</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em</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được</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học</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các</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loại</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vật</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liệu</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nào</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và</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tìm</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hiểu</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về</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những</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loại</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năng</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lượng</a:t>
            </a:r>
            <a:r>
              <a:rPr lang="en-US" sz="3600" b="1" dirty="0">
                <a:latin typeface="Times New Roman" pitchFamily="18" charset="0"/>
                <a:ea typeface="Cambria Math" pitchFamily="18" charset="0"/>
                <a:cs typeface="Times New Roman" pitchFamily="18" charset="0"/>
              </a:rPr>
              <a:t> </a:t>
            </a:r>
            <a:r>
              <a:rPr lang="en-US" sz="3600" b="1" dirty="0" err="1">
                <a:latin typeface="Times New Roman" pitchFamily="18" charset="0"/>
                <a:ea typeface="Cambria Math" pitchFamily="18" charset="0"/>
                <a:cs typeface="Times New Roman" pitchFamily="18" charset="0"/>
              </a:rPr>
              <a:t>nào</a:t>
            </a:r>
            <a:r>
              <a:rPr lang="en-US" sz="3600" b="1" dirty="0">
                <a:latin typeface="Times New Roman" pitchFamily="18" charset="0"/>
                <a:ea typeface="Cambria Math" pitchFamily="18" charset="0"/>
                <a:cs typeface="Times New Roman" pitchFamily="18" charset="0"/>
              </a:rPr>
              <a:t>?</a:t>
            </a:r>
          </a:p>
        </p:txBody>
      </p:sp>
      <p:sp>
        <p:nvSpPr>
          <p:cNvPr id="18" name="Text Box 7">
            <a:extLst>
              <a:ext uri="{FF2B5EF4-FFF2-40B4-BE49-F238E27FC236}">
                <a16:creationId xmlns:a16="http://schemas.microsoft.com/office/drawing/2014/main" id="{B312D006-7C41-402B-ADFD-3231F8768BB2}"/>
              </a:ext>
            </a:extLst>
          </p:cNvPr>
          <p:cNvSpPr txBox="1">
            <a:spLocks noChangeArrowheads="1"/>
          </p:cNvSpPr>
          <p:nvPr/>
        </p:nvSpPr>
        <p:spPr bwMode="auto">
          <a:xfrm>
            <a:off x="1879164" y="2187271"/>
            <a:ext cx="42093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u="sng" dirty="0" err="1">
                <a:solidFill>
                  <a:srgbClr val="FF0000"/>
                </a:solidFill>
                <a:latin typeface="Times New Roman" pitchFamily="18" charset="0"/>
                <a:cs typeface="Times New Roman" pitchFamily="18" charset="0"/>
              </a:rPr>
              <a:t>Một</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số</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loại</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vật</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liệu</a:t>
            </a:r>
            <a:r>
              <a:rPr lang="en-US" altLang="en-US" sz="3000" b="1" dirty="0">
                <a:solidFill>
                  <a:srgbClr val="FF0000"/>
                </a:solidFill>
                <a:latin typeface="Times New Roman" pitchFamily="18" charset="0"/>
                <a:cs typeface="Times New Roman" pitchFamily="18" charset="0"/>
              </a:rPr>
              <a:t>: </a:t>
            </a:r>
          </a:p>
        </p:txBody>
      </p:sp>
      <p:sp>
        <p:nvSpPr>
          <p:cNvPr id="19" name="Text Box 14">
            <a:extLst>
              <a:ext uri="{FF2B5EF4-FFF2-40B4-BE49-F238E27FC236}">
                <a16:creationId xmlns:a16="http://schemas.microsoft.com/office/drawing/2014/main" id="{547B2D7C-3DE1-4D62-82A9-83F5BEC1E76D}"/>
              </a:ext>
            </a:extLst>
          </p:cNvPr>
          <p:cNvSpPr txBox="1">
            <a:spLocks noChangeArrowheads="1"/>
          </p:cNvSpPr>
          <p:nvPr/>
        </p:nvSpPr>
        <p:spPr bwMode="auto">
          <a:xfrm>
            <a:off x="6088537" y="2201335"/>
            <a:ext cx="48702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u="sng" dirty="0" err="1">
                <a:solidFill>
                  <a:srgbClr val="FF0000"/>
                </a:solidFill>
                <a:latin typeface="Times New Roman" pitchFamily="18" charset="0"/>
                <a:cs typeface="Times New Roman" pitchFamily="18" charset="0"/>
              </a:rPr>
              <a:t>Một</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số</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dạng</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năng</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lượng</a:t>
            </a:r>
            <a:r>
              <a:rPr lang="en-US" altLang="en-US" sz="3000" b="1" dirty="0">
                <a:solidFill>
                  <a:srgbClr val="FF0000"/>
                </a:solidFill>
                <a:latin typeface="Times New Roman" pitchFamily="18" charset="0"/>
                <a:cs typeface="Times New Roman" pitchFamily="18" charset="0"/>
              </a:rPr>
              <a:t>: </a:t>
            </a:r>
          </a:p>
        </p:txBody>
      </p:sp>
      <p:sp>
        <p:nvSpPr>
          <p:cNvPr id="20" name="Text Box 15">
            <a:extLst>
              <a:ext uri="{FF2B5EF4-FFF2-40B4-BE49-F238E27FC236}">
                <a16:creationId xmlns:a16="http://schemas.microsoft.com/office/drawing/2014/main" id="{65DAA812-1F29-4BCE-A9A4-504AD0D08BD3}"/>
              </a:ext>
            </a:extLst>
          </p:cNvPr>
          <p:cNvSpPr txBox="1">
            <a:spLocks noChangeArrowheads="1"/>
          </p:cNvSpPr>
          <p:nvPr/>
        </p:nvSpPr>
        <p:spPr bwMode="auto">
          <a:xfrm>
            <a:off x="6200808" y="2786110"/>
            <a:ext cx="4105275"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mặt</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trời</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chất</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đốt</a:t>
            </a:r>
            <a:r>
              <a:rPr lang="en-US" altLang="en-US" sz="3000" i="1" dirty="0">
                <a:solidFill>
                  <a:srgbClr val="000099"/>
                </a:solidFill>
                <a:latin typeface="Times New Roman" pitchFamily="18" charset="0"/>
                <a:cs typeface="Times New Roman" pitchFamily="18" charset="0"/>
              </a:rPr>
              <a:t> </a:t>
            </a:r>
          </a:p>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gió</a:t>
            </a:r>
            <a:r>
              <a:rPr lang="en-US" altLang="en-US" sz="3000" i="1" dirty="0">
                <a:solidFill>
                  <a:srgbClr val="000099"/>
                </a:solidFill>
                <a:latin typeface="Times New Roman" pitchFamily="18" charset="0"/>
                <a:cs typeface="Times New Roman" pitchFamily="18" charset="0"/>
              </a:rPr>
              <a:t>. </a:t>
            </a:r>
          </a:p>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nước</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chảy</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điện</a:t>
            </a:r>
            <a:r>
              <a:rPr lang="en-US" altLang="en-US" sz="3000" i="1" dirty="0">
                <a:solidFill>
                  <a:srgbClr val="000099"/>
                </a:solidFill>
                <a:latin typeface="Times New Roman" pitchFamily="18" charset="0"/>
                <a:cs typeface="Times New Roman" pitchFamily="18" charset="0"/>
              </a:rPr>
              <a:t>. </a:t>
            </a:r>
          </a:p>
        </p:txBody>
      </p:sp>
      <p:sp>
        <p:nvSpPr>
          <p:cNvPr id="21" name="TextBox 20">
            <a:extLst>
              <a:ext uri="{FF2B5EF4-FFF2-40B4-BE49-F238E27FC236}">
                <a16:creationId xmlns:a16="http://schemas.microsoft.com/office/drawing/2014/main" id="{9D9EE9F4-B0A4-4E74-93DC-508D5810D4D5}"/>
              </a:ext>
            </a:extLst>
          </p:cNvPr>
          <p:cNvSpPr txBox="1"/>
          <p:nvPr/>
        </p:nvSpPr>
        <p:spPr>
          <a:xfrm>
            <a:off x="2006276" y="2786112"/>
            <a:ext cx="4346792" cy="3247043"/>
          </a:xfrm>
          <a:prstGeom prst="rect">
            <a:avLst/>
          </a:prstGeom>
          <a:noFill/>
        </p:spPr>
        <p:txBody>
          <a:bodyPr wrap="square" rtlCol="0">
            <a:spAutoFit/>
          </a:bodyPr>
          <a:lstStyle/>
          <a:p>
            <a:pPr>
              <a:spcBef>
                <a:spcPts val="600"/>
              </a:spcBef>
            </a:pPr>
            <a:r>
              <a:rPr lang="en-US" altLang="en-US" sz="3000" i="1" dirty="0" err="1">
                <a:solidFill>
                  <a:srgbClr val="000099"/>
                </a:solidFill>
                <a:latin typeface="Times New Roman" pitchFamily="18" charset="0"/>
                <a:cs typeface="Times New Roman" pitchFamily="18" charset="0"/>
              </a:rPr>
              <a:t>Mây</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tre</a:t>
            </a:r>
            <a:r>
              <a:rPr lang="en-US" altLang="en-US" sz="3000" i="1" dirty="0">
                <a:solidFill>
                  <a:srgbClr val="000099"/>
                </a:solidFill>
                <a:latin typeface="Times New Roman" pitchFamily="18" charset="0"/>
                <a:cs typeface="Times New Roman" pitchFamily="18" charset="0"/>
              </a:rPr>
              <a:t>, song</a:t>
            </a:r>
          </a:p>
          <a:p>
            <a:pPr>
              <a:spcBef>
                <a:spcPts val="600"/>
              </a:spcBef>
            </a:pPr>
            <a:r>
              <a:rPr lang="en-US" altLang="en-US" sz="3000" i="1" dirty="0" err="1">
                <a:solidFill>
                  <a:srgbClr val="000099"/>
                </a:solidFill>
                <a:latin typeface="Times New Roman" pitchFamily="18" charset="0"/>
                <a:cs typeface="Times New Roman" pitchFamily="18" charset="0"/>
              </a:rPr>
              <a:t>Sắt</a:t>
            </a:r>
            <a:r>
              <a:rPr lang="en-US" altLang="en-US" sz="3000" i="1" dirty="0">
                <a:solidFill>
                  <a:srgbClr val="000099"/>
                </a:solidFill>
                <a:latin typeface="Times New Roman" pitchFamily="18" charset="0"/>
                <a:cs typeface="Times New Roman" pitchFamily="18" charset="0"/>
              </a:rPr>
              <a:t>, gang, </a:t>
            </a:r>
            <a:r>
              <a:rPr lang="en-US" altLang="en-US" sz="3000" i="1" dirty="0" err="1">
                <a:solidFill>
                  <a:srgbClr val="000099"/>
                </a:solidFill>
                <a:latin typeface="Times New Roman" pitchFamily="18" charset="0"/>
                <a:cs typeface="Times New Roman" pitchFamily="18" charset="0"/>
              </a:rPr>
              <a:t>thép</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err="1">
                <a:solidFill>
                  <a:srgbClr val="000099"/>
                </a:solidFill>
                <a:latin typeface="Times New Roman" pitchFamily="18" charset="0"/>
                <a:cs typeface="Times New Roman" pitchFamily="18" charset="0"/>
              </a:rPr>
              <a:t>Đồng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nhôm</a:t>
            </a:r>
            <a:endParaRPr lang="en-US" altLang="en-US" sz="3000" i="1" dirty="0">
              <a:solidFill>
                <a:srgbClr val="000099"/>
              </a:solidFill>
              <a:latin typeface="Times New Roman" pitchFamily="18" charset="0"/>
              <a:cs typeface="Times New Roman" pitchFamily="18" charset="0"/>
            </a:endParaRPr>
          </a:p>
          <a:p>
            <a:pPr>
              <a:spcBef>
                <a:spcPts val="600"/>
              </a:spcBef>
            </a:pPr>
            <a:r>
              <a:rPr lang="en-US" altLang="en-US" sz="3000" i="1" dirty="0" err="1">
                <a:solidFill>
                  <a:srgbClr val="000099"/>
                </a:solidFill>
                <a:latin typeface="Times New Roman" pitchFamily="18" charset="0"/>
                <a:cs typeface="Times New Roman" pitchFamily="18" charset="0"/>
              </a:rPr>
              <a:t>Đá</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vôi</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gốm</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gạch</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ngói</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a:solidFill>
                  <a:srgbClr val="000099"/>
                </a:solidFill>
                <a:latin typeface="Times New Roman" pitchFamily="18" charset="0"/>
                <a:cs typeface="Times New Roman" pitchFamily="18" charset="0"/>
              </a:rPr>
              <a:t>Xi </a:t>
            </a:r>
            <a:r>
              <a:rPr lang="en-US" altLang="en-US" sz="3000" i="1" dirty="0" err="1">
                <a:solidFill>
                  <a:srgbClr val="000099"/>
                </a:solidFill>
                <a:latin typeface="Times New Roman" pitchFamily="18" charset="0"/>
                <a:cs typeface="Times New Roman" pitchFamily="18" charset="0"/>
              </a:rPr>
              <a:t>măng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thủy</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tinh</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a:solidFill>
                  <a:srgbClr val="000099"/>
                </a:solidFill>
                <a:latin typeface="Times New Roman" pitchFamily="18" charset="0"/>
                <a:cs typeface="Times New Roman" pitchFamily="18" charset="0"/>
              </a:rPr>
              <a:t>Cao </a:t>
            </a:r>
            <a:r>
              <a:rPr lang="en-US" altLang="en-US" sz="3000" i="1" dirty="0" err="1">
                <a:solidFill>
                  <a:srgbClr val="000099"/>
                </a:solidFill>
                <a:latin typeface="Times New Roman" pitchFamily="18" charset="0"/>
                <a:cs typeface="Times New Roman" pitchFamily="18" charset="0"/>
              </a:rPr>
              <a:t>su</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chất</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dẻo</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tơ</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sợi</a:t>
            </a:r>
            <a:r>
              <a:rPr lang="en-US" altLang="en-US" sz="3000" i="1" dirty="0">
                <a:solidFill>
                  <a:srgbClr val="000099"/>
                </a:solidFill>
                <a:latin typeface="Times New Roman" pitchFamily="18" charset="0"/>
                <a:cs typeface="Times New Roman" pitchFamily="18" charset="0"/>
              </a:rPr>
              <a:t>.</a:t>
            </a:r>
          </a:p>
        </p:txBody>
      </p:sp>
      <p:sp>
        <p:nvSpPr>
          <p:cNvPr id="22" name="Line 19">
            <a:extLst>
              <a:ext uri="{FF2B5EF4-FFF2-40B4-BE49-F238E27FC236}">
                <a16:creationId xmlns:a16="http://schemas.microsoft.com/office/drawing/2014/main" id="{CADE3D98-528E-46C3-8DC4-D574ED49AFCA}"/>
              </a:ext>
            </a:extLst>
          </p:cNvPr>
          <p:cNvSpPr>
            <a:spLocks noChangeShapeType="1"/>
          </p:cNvSpPr>
          <p:nvPr/>
        </p:nvSpPr>
        <p:spPr bwMode="auto">
          <a:xfrm>
            <a:off x="5932904" y="2123410"/>
            <a:ext cx="0" cy="4027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000">
              <a:latin typeface="Times New Roman" pitchFamily="18" charset="0"/>
              <a:cs typeface="Times New Roman" pitchFamily="18" charset="0"/>
            </a:endParaRPr>
          </a:p>
        </p:txBody>
      </p:sp>
    </p:spTree>
    <p:extLst>
      <p:ext uri="{BB962C8B-B14F-4D97-AF65-F5344CB8AC3E}">
        <p14:creationId xmlns:p14="http://schemas.microsoft.com/office/powerpoint/2010/main" val="20856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19" grpId="0"/>
      <p:bldP spid="20" grpId="0"/>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SOA\Khung nen bieu tuong\Khung nen bieu tuong\[Muare.asia]-FramesChildrenVol34\muare.asia - babyvol34 - 4.png">
            <a:extLst>
              <a:ext uri="{FF2B5EF4-FFF2-40B4-BE49-F238E27FC236}">
                <a16:creationId xmlns:a16="http://schemas.microsoft.com/office/drawing/2014/main" id="{020F69AE-F16C-40EE-ACAD-C052673F8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otched Right Arrow 3">
            <a:extLst>
              <a:ext uri="{FF2B5EF4-FFF2-40B4-BE49-F238E27FC236}">
                <a16:creationId xmlns:a16="http://schemas.microsoft.com/office/drawing/2014/main" id="{4C0E65B7-2616-4D90-BA3B-515FF272026C}"/>
              </a:ext>
            </a:extLst>
          </p:cNvPr>
          <p:cNvSpPr/>
          <p:nvPr/>
        </p:nvSpPr>
        <p:spPr>
          <a:xfrm rot="20177815">
            <a:off x="3051903" y="2619375"/>
            <a:ext cx="2517775" cy="1557338"/>
          </a:xfrm>
          <a:prstGeom prst="notchedRightArrow">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rgbClr val="FF0000"/>
                </a:solidFill>
                <a:latin typeface="Times New Roman" pitchFamily="18" charset="0"/>
                <a:cs typeface="Times New Roman" pitchFamily="18" charset="0"/>
              </a:rPr>
              <a:t>Trò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a:t>
            </a:r>
            <a:r>
              <a:rPr lang="vi-VN" sz="3200" dirty="0">
                <a:solidFill>
                  <a:srgbClr val="FF0000"/>
                </a:solidFill>
                <a:latin typeface="Times New Roman" pitchFamily="18" charset="0"/>
                <a:cs typeface="Times New Roman" pitchFamily="18" charset="0"/>
              </a:rPr>
              <a:t>ơi</a:t>
            </a:r>
            <a:endParaRPr lang="en-US" sz="3200" dirty="0">
              <a:solidFill>
                <a:srgbClr val="FF0000"/>
              </a:solidFill>
              <a:latin typeface="Times New Roman" pitchFamily="18" charset="0"/>
              <a:cs typeface="Times New Roman" pitchFamily="18" charset="0"/>
            </a:endParaRPr>
          </a:p>
        </p:txBody>
      </p:sp>
      <p:sp>
        <p:nvSpPr>
          <p:cNvPr id="29700" name="WordArt 7">
            <a:extLst>
              <a:ext uri="{FF2B5EF4-FFF2-40B4-BE49-F238E27FC236}">
                <a16:creationId xmlns:a16="http://schemas.microsoft.com/office/drawing/2014/main" id="{2F9A6AF2-5E34-413E-839D-EA54689559F0}"/>
              </a:ext>
            </a:extLst>
          </p:cNvPr>
          <p:cNvSpPr>
            <a:spLocks noChangeArrowheads="1" noChangeShapeType="1" noTextEdit="1"/>
          </p:cNvSpPr>
          <p:nvPr/>
        </p:nvSpPr>
        <p:spPr bwMode="auto">
          <a:xfrm>
            <a:off x="5502822" y="2111375"/>
            <a:ext cx="5715000" cy="20034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b="1" kern="10">
                <a:solidFill>
                  <a:srgbClr val="0000FF"/>
                </a:solidFill>
                <a:latin typeface="Times New Roman" panose="02020603050405020304" pitchFamily="18" charset="0"/>
                <a:cs typeface="Times New Roman" panose="02020603050405020304" pitchFamily="18" charset="0"/>
              </a:rPr>
              <a:t>AI NHANH, </a:t>
            </a:r>
          </a:p>
          <a:p>
            <a:pPr algn="ctr"/>
            <a:r>
              <a:rPr lang="en-US" sz="5400" b="1" kern="10">
                <a:solidFill>
                  <a:srgbClr val="0000FF"/>
                </a:solidFill>
                <a:latin typeface="Times New Roman" panose="02020603050405020304" pitchFamily="18" charset="0"/>
                <a:cs typeface="Times New Roman" panose="02020603050405020304" pitchFamily="18" charset="0"/>
              </a:rPr>
              <a:t>AI ĐÚNG</a:t>
            </a:r>
          </a:p>
        </p:txBody>
      </p:sp>
      <p:pic>
        <p:nvPicPr>
          <p:cNvPr id="29701" name="Picture 10" descr="cartoon1%20(1)">
            <a:hlinkClick r:id="" action="ppaction://noaction"/>
            <a:extLst>
              <a:ext uri="{FF2B5EF4-FFF2-40B4-BE49-F238E27FC236}">
                <a16:creationId xmlns:a16="http://schemas.microsoft.com/office/drawing/2014/main" id="{99D3F77E-2FA4-428B-ADDE-5FFE4D178A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23666">
            <a:off x="5795666" y="4333151"/>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4" descr="CHEERLDR">
            <a:extLst>
              <a:ext uri="{FF2B5EF4-FFF2-40B4-BE49-F238E27FC236}">
                <a16:creationId xmlns:a16="http://schemas.microsoft.com/office/drawing/2014/main" id="{8F2F5A7F-2693-49B4-8031-D5C29E9952C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48617" y="4242662"/>
            <a:ext cx="12954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5640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279576" y="332657"/>
            <a:ext cx="7446962" cy="1071563"/>
          </a:xfrm>
          <a:prstGeom prst="flowChartTerminator">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gn="ctr">
              <a:defRPr/>
            </a:pPr>
            <a:r>
              <a:rPr lang="en-US" sz="4000" b="1" dirty="0">
                <a:solidFill>
                  <a:srgbClr val="0070C0"/>
                </a:solidFill>
                <a:latin typeface="Times New Roman" pitchFamily="18" charset="0"/>
                <a:cs typeface="Times New Roman" pitchFamily="18" charset="0"/>
              </a:rPr>
              <a:t>1.Đồng </a:t>
            </a:r>
            <a:r>
              <a:rPr lang="en-US" sz="4000" b="1" dirty="0" err="1">
                <a:solidFill>
                  <a:srgbClr val="0070C0"/>
                </a:solidFill>
                <a:latin typeface="Times New Roman" pitchFamily="18" charset="0"/>
                <a:cs typeface="Times New Roman" pitchFamily="18" charset="0"/>
              </a:rPr>
              <a:t>có</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tính</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chất</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gì</a:t>
            </a:r>
            <a:r>
              <a:rPr lang="en-US" sz="4000" b="1"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1765663" y="1671727"/>
            <a:ext cx="8660674" cy="4034246"/>
          </a:xfrm>
          <a:prstGeom prst="roundRect">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defRPr/>
            </a:pPr>
            <a:endParaRPr lang="en-US" sz="2700" b="1" dirty="0"/>
          </a:p>
          <a:p>
            <a:pPr>
              <a:lnSpc>
                <a:spcPct val="150000"/>
              </a:lnSpc>
              <a:defRPr/>
            </a:pPr>
            <a:r>
              <a:rPr lang="en-US" sz="2400" b="1" dirty="0">
                <a:latin typeface="Times New Roman" pitchFamily="18" charset="0"/>
                <a:cs typeface="Times New Roman" pitchFamily="18" charset="0"/>
              </a:rPr>
              <a:t>A</a:t>
            </a:r>
            <a:r>
              <a:rPr lang="en-US" sz="2400" b="1">
                <a:latin typeface="Times New Roman" pitchFamily="18" charset="0"/>
                <a:cs typeface="Times New Roman" pitchFamily="18" charset="0"/>
              </a:rPr>
              <a:t>) </a:t>
            </a:r>
            <a:r>
              <a:rPr lang="en-US" sz="2400" b="1" dirty="0" err="1">
                <a:latin typeface="Times New Roman" pitchFamily="18" charset="0"/>
                <a:cs typeface="Times New Roman" pitchFamily="18" charset="0"/>
              </a:rPr>
              <a:t>Cứng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hồi</a:t>
            </a:r>
            <a:r>
              <a:rPr lang="en-US" sz="2400" b="1" dirty="0">
                <a:latin typeface="Times New Roman" pitchFamily="18" charset="0"/>
                <a:cs typeface="Times New Roman" pitchFamily="18" charset="0"/>
              </a:rPr>
              <a:t>.</a:t>
            </a:r>
          </a:p>
          <a:p>
            <a:pPr>
              <a:lnSpc>
                <a:spcPct val="150000"/>
              </a:lnSpc>
              <a:defRPr/>
            </a:pPr>
            <a:r>
              <a:rPr lang="en-US" sz="2400" b="1" dirty="0">
                <a:latin typeface="Times New Roman" pitchFamily="18" charset="0"/>
                <a:cs typeface="Times New Roman" pitchFamily="18" charset="0"/>
              </a:rPr>
              <a:t>B</a:t>
            </a:r>
            <a:r>
              <a:rPr lang="en-US" sz="2400" b="1">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suốt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dễ</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vỡ</a:t>
            </a:r>
            <a:r>
              <a:rPr lang="en-US" sz="2400" b="1" dirty="0">
                <a:latin typeface="Times New Roman" pitchFamily="18" charset="0"/>
                <a:cs typeface="Times New Roman" pitchFamily="18" charset="0"/>
              </a:rPr>
              <a:t>.</a:t>
            </a:r>
          </a:p>
          <a:p>
            <a:pPr>
              <a:lnSpc>
                <a:spcPct val="150000"/>
              </a:lnSpc>
              <a:defRPr/>
            </a:pPr>
            <a:r>
              <a:rPr lang="en-US" sz="2400" b="1" dirty="0">
                <a:latin typeface="Times New Roman" pitchFamily="18" charset="0"/>
                <a:cs typeface="Times New Roman" pitchFamily="18" charset="0"/>
              </a:rPr>
              <a:t>C</a:t>
            </a:r>
            <a:r>
              <a:rPr lang="en-US" sz="2400" b="1">
                <a:latin typeface="Times New Roman" pitchFamily="18" charset="0"/>
                <a:cs typeface="Times New Roman" pitchFamily="18" charset="0"/>
              </a:rPr>
              <a:t>) </a:t>
            </a:r>
            <a:r>
              <a:rPr lang="en-US" sz="2400" b="1" dirty="0" err="1">
                <a:latin typeface="Times New Roman" pitchFamily="18" charset="0"/>
                <a:cs typeface="Times New Roman" pitchFamily="18" charset="0"/>
              </a:rPr>
              <a:t>Màu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kéo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mỏng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nhẹ,dẫn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a:t>
            </a:r>
            <a:r>
              <a:rPr lang="en-US" sz="2400" b="1" dirty="0" err="1">
                <a:latin typeface="Times New Roman" pitchFamily="18" charset="0"/>
                <a:cs typeface="Times New Roman" pitchFamily="18" charset="0"/>
              </a:rPr>
              <a:t>xít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mòn</a:t>
            </a:r>
            <a:r>
              <a:rPr lang="en-US" sz="2400" b="1" dirty="0">
                <a:latin typeface="Times New Roman" pitchFamily="18" charset="0"/>
                <a:cs typeface="Times New Roman" pitchFamily="18" charset="0"/>
              </a:rPr>
              <a:t>.</a:t>
            </a:r>
          </a:p>
          <a:p>
            <a:pPr>
              <a:lnSpc>
                <a:spcPct val="150000"/>
              </a:lnSpc>
              <a:defRPr/>
            </a:pPr>
            <a:r>
              <a:rPr lang="en-US" sz="2400" b="1" dirty="0">
                <a:latin typeface="Times New Roman" pitchFamily="18" charset="0"/>
                <a:cs typeface="Times New Roman" pitchFamily="18" charset="0"/>
              </a:rPr>
              <a:t>D</a:t>
            </a:r>
            <a:r>
              <a:rPr lang="en-US" sz="2400" b="1">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màu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đỏ</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mỏng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kéo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tốt</a:t>
            </a:r>
            <a:r>
              <a:rPr lang="en-US" sz="2400" b="1" dirty="0">
                <a:latin typeface="Times New Roman" pitchFamily="18" charset="0"/>
                <a:cs typeface="Times New Roman" pitchFamily="18" charset="0"/>
              </a:rPr>
              <a:t>.</a:t>
            </a:r>
          </a:p>
          <a:p>
            <a:pPr>
              <a:defRPr/>
            </a:pPr>
            <a:endParaRPr lang="en-US" sz="2700" b="1" dirty="0">
              <a:latin typeface="Times New Roman" pitchFamily="18" charset="0"/>
              <a:cs typeface="Times New Roman" pitchFamily="18" charset="0"/>
            </a:endParaRPr>
          </a:p>
        </p:txBody>
      </p:sp>
      <p:sp>
        <p:nvSpPr>
          <p:cNvPr id="7" name="Oval 6"/>
          <p:cNvSpPr/>
          <p:nvPr/>
        </p:nvSpPr>
        <p:spPr>
          <a:xfrm rot="10800000" flipV="1">
            <a:off x="1896996" y="4577124"/>
            <a:ext cx="502463" cy="504056"/>
          </a:xfrm>
          <a:prstGeom prst="ellipse">
            <a:avLst/>
          </a:prstGeom>
          <a:solidFill>
            <a:srgbClr val="59CBFA"/>
          </a:solidFill>
          <a:ln>
            <a:solidFill>
              <a:srgbClr val="59C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VnTime" pitchFamily="34" charset="0"/>
              </a:rPr>
              <a:t>D</a:t>
            </a:r>
          </a:p>
        </p:txBody>
      </p:sp>
    </p:spTree>
    <p:extLst>
      <p:ext uri="{BB962C8B-B14F-4D97-AF65-F5344CB8AC3E}">
        <p14:creationId xmlns:p14="http://schemas.microsoft.com/office/powerpoint/2010/main" val="2843053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68">
                                          <p:stCondLst>
                                            <p:cond delay="0"/>
                                          </p:stCondLst>
                                        </p:cTn>
                                        <p:tgtEl>
                                          <p:spTgt spid="5"/>
                                        </p:tgtEl>
                                      </p:cBhvr>
                                    </p:animEffect>
                                    <p:anim calcmode="lin" valueType="num">
                                      <p:cBhvr>
                                        <p:cTn id="8" dur="273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500" tmFilter="0, 0; 0.125,0.2665; 0.25,0.4; 0.375,0.465; 0.5,0.5;  0.625,0.535; 0.75,0.6; 0.875,0.7335; 1,1">
                                          <p:stCondLst>
                                            <p:cond delay="1988"/>
                                          </p:stCondLst>
                                        </p:cTn>
                                        <p:tgtEl>
                                          <p:spTgt spid="5"/>
                                        </p:tgtEl>
                                        <p:attrNameLst>
                                          <p:attrName>ppt_y</p:attrName>
                                        </p:attrNameLst>
                                      </p:cBhvr>
                                      <p:tavLst>
                                        <p:tav tm="0" fmla="#ppt_y-sin(pi*$)/27">
                                          <p:val>
                                            <p:fltVal val="0"/>
                                          </p:val>
                                        </p:tav>
                                        <p:tav tm="100000">
                                          <p:val>
                                            <p:fltVal val="1"/>
                                          </p:val>
                                        </p:tav>
                                      </p:tavLst>
                                    </p:anim>
                                    <p:anim calcmode="lin" valueType="num">
                                      <p:cBhvr>
                                        <p:cTn id="12" dur="248"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40">
                                          <p:stCondLst>
                                            <p:cond delay="976"/>
                                          </p:stCondLst>
                                        </p:cTn>
                                        <p:tgtEl>
                                          <p:spTgt spid="5"/>
                                        </p:tgtEl>
                                      </p:cBhvr>
                                      <p:to x="100000" y="60000"/>
                                    </p:animScale>
                                    <p:animScale>
                                      <p:cBhvr>
                                        <p:cTn id="14" dur="248" decel="50000">
                                          <p:stCondLst>
                                            <p:cond delay="1016"/>
                                          </p:stCondLst>
                                        </p:cTn>
                                        <p:tgtEl>
                                          <p:spTgt spid="5"/>
                                        </p:tgtEl>
                                      </p:cBhvr>
                                      <p:to x="100000" y="100000"/>
                                    </p:animScale>
                                    <p:animScale>
                                      <p:cBhvr>
                                        <p:cTn id="15" dur="40">
                                          <p:stCondLst>
                                            <p:cond delay="1968"/>
                                          </p:stCondLst>
                                        </p:cTn>
                                        <p:tgtEl>
                                          <p:spTgt spid="5"/>
                                        </p:tgtEl>
                                      </p:cBhvr>
                                      <p:to x="100000" y="80000"/>
                                    </p:animScale>
                                    <p:animScale>
                                      <p:cBhvr>
                                        <p:cTn id="16" dur="248" decel="50000">
                                          <p:stCondLst>
                                            <p:cond delay="2008"/>
                                          </p:stCondLst>
                                        </p:cTn>
                                        <p:tgtEl>
                                          <p:spTgt spid="5"/>
                                        </p:tgtEl>
                                      </p:cBhvr>
                                      <p:to x="100000" y="100000"/>
                                    </p:animScale>
                                    <p:animScale>
                                      <p:cBhvr>
                                        <p:cTn id="17" dur="40">
                                          <p:stCondLst>
                                            <p:cond delay="2464"/>
                                          </p:stCondLst>
                                        </p:cTn>
                                        <p:tgtEl>
                                          <p:spTgt spid="5"/>
                                        </p:tgtEl>
                                      </p:cBhvr>
                                      <p:to x="100000" y="90000"/>
                                    </p:animScale>
                                    <p:animScale>
                                      <p:cBhvr>
                                        <p:cTn id="18" dur="248" decel="50000">
                                          <p:stCondLst>
                                            <p:cond delay="2504"/>
                                          </p:stCondLst>
                                        </p:cTn>
                                        <p:tgtEl>
                                          <p:spTgt spid="5"/>
                                        </p:tgtEl>
                                      </p:cBhvr>
                                      <p:to x="100000" y="100000"/>
                                    </p:animScale>
                                    <p:animScale>
                                      <p:cBhvr>
                                        <p:cTn id="19" dur="40">
                                          <p:stCondLst>
                                            <p:cond delay="2712"/>
                                          </p:stCondLst>
                                        </p:cTn>
                                        <p:tgtEl>
                                          <p:spTgt spid="5"/>
                                        </p:tgtEl>
                                      </p:cBhvr>
                                      <p:to x="100000" y="95000"/>
                                    </p:animScale>
                                    <p:animScale>
                                      <p:cBhvr>
                                        <p:cTn id="20" dur="248" decel="50000">
                                          <p:stCondLst>
                                            <p:cond delay="2752"/>
                                          </p:stCondLst>
                                        </p:cTn>
                                        <p:tgtEl>
                                          <p:spTgt spid="5"/>
                                        </p:tgtEl>
                                      </p:cBhvr>
                                      <p:to x="100000" y="100000"/>
                                    </p:animScale>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bazogj0">
      <a:majorFont>
        <a:latin typeface="Agency FB"/>
        <a:ea typeface="Microsoft YaHei"/>
        <a:cs typeface=""/>
      </a:majorFont>
      <a:minorFont>
        <a:latin typeface="Agency FB"/>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ctr">
          <a:defRPr sz="4500" b="1" dirty="0" err="1">
            <a:latin typeface="Times New Roman" panose="02020603050405020304" pitchFamily="18" charset="0"/>
            <a:cs typeface="Times New Roman" panose="02020603050405020304" pitchFamily="18" charset="0"/>
          </a:defRPr>
        </a:defPPr>
      </a:lstStyle>
      <a:style>
        <a:lnRef idx="2">
          <a:schemeClr val="accent4"/>
        </a:lnRef>
        <a:fillRef idx="1">
          <a:schemeClr val="lt1"/>
        </a:fillRef>
        <a:effectRef idx="0">
          <a:schemeClr val="accent4"/>
        </a:effectRef>
        <a:fontRef idx="minor">
          <a:schemeClr val="dk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bazogj0">
      <a:majorFont>
        <a:latin typeface="Agency FB"/>
        <a:ea typeface="Microsoft YaHei"/>
        <a:cs typeface=""/>
      </a:majorFont>
      <a:minorFont>
        <a:latin typeface="Agency FB"/>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368FE2"/>
      </a:accent1>
      <a:accent2>
        <a:srgbClr val="E52739"/>
      </a:accent2>
      <a:accent3>
        <a:srgbClr val="F0872A"/>
      </a:accent3>
      <a:accent4>
        <a:srgbClr val="7CB349"/>
      </a:accent4>
      <a:accent5>
        <a:srgbClr val="505050"/>
      </a:accent5>
      <a:accent6>
        <a:srgbClr val="809295"/>
      </a:accent6>
      <a:hlink>
        <a:srgbClr val="368FE2"/>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自我介绍.pptx" id="{9CA782AD-DB7E-43C6-ACA2-FFE48FCA813C}" vid="{B9A1D65E-B96F-4E68-82D3-417E629A779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49 Khoa học 5</Template>
  <TotalTime>2</TotalTime>
  <Words>888</Words>
  <Application>Microsoft Office PowerPoint</Application>
  <PresentationFormat>Widescreen</PresentationFormat>
  <Paragraphs>93</Paragraphs>
  <Slides>20</Slides>
  <Notes>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微软雅黑</vt:lpstr>
      <vt:lpstr>微软雅黑</vt:lpstr>
      <vt:lpstr>.VnTime</vt:lpstr>
      <vt:lpstr>Agency FB</vt:lpstr>
      <vt:lpstr>Arial</vt:lpstr>
      <vt:lpstr>Cambria Math</vt:lpstr>
      <vt:lpstr>等线</vt:lpstr>
      <vt:lpstr>Pattaya</vt:lpstr>
      <vt:lpstr>Tahoma</vt:lpstr>
      <vt:lpstr>Times New Roman</vt:lpstr>
      <vt:lpstr>Wingdings</vt:lpstr>
      <vt:lpstr>Office 主题​​</vt:lpstr>
      <vt:lpstr>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更多资源关注@好教师</dc:subject>
  <dc:creator>Quang Phạm</dc:creator>
  <cp:keywords>更多资源关注@好教师</cp:keywords>
  <dc:description>更多资源关注@好教师</dc:description>
  <cp:lastModifiedBy>Admin</cp:lastModifiedBy>
  <cp:revision>1</cp:revision>
  <dcterms:created xsi:type="dcterms:W3CDTF">2023-03-04T08:26:39Z</dcterms:created>
  <dcterms:modified xsi:type="dcterms:W3CDTF">2024-03-23T15:04:28Z</dcterms:modified>
  <cp:category>更多资源关注@好教师</cp:category>
</cp:coreProperties>
</file>