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56" r:id="rId3"/>
    <p:sldId id="270" r:id="rId4"/>
    <p:sldId id="280" r:id="rId5"/>
    <p:sldId id="281" r:id="rId6"/>
    <p:sldId id="282" r:id="rId7"/>
    <p:sldId id="283" r:id="rId8"/>
    <p:sldId id="271" r:id="rId9"/>
    <p:sldId id="284" r:id="rId10"/>
    <p:sldId id="290" r:id="rId11"/>
    <p:sldId id="285" r:id="rId12"/>
    <p:sldId id="286" r:id="rId13"/>
    <p:sldId id="262" r:id="rId14"/>
    <p:sldId id="263" r:id="rId15"/>
    <p:sldId id="289" r:id="rId16"/>
    <p:sldId id="291" r:id="rId17"/>
    <p:sldId id="288" r:id="rId18"/>
    <p:sldId id="277" r:id="rId19"/>
    <p:sldId id="292" r:id="rId20"/>
    <p:sldId id="293" r:id="rId21"/>
    <p:sldId id="294" r:id="rId22"/>
    <p:sldId id="279" r:id="rId23"/>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AF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70" d="100"/>
          <a:sy n="70" d="100"/>
        </p:scale>
        <p:origin x="-486" y="-60"/>
      </p:cViewPr>
      <p:guideLst>
        <p:guide orient="horz" pos="2448"/>
        <p:guide pos="388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smtClean="0"/>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204201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67864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smtClean="0"/>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424979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pPr/>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pPr/>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pPr/>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pPr/>
              <a:t>3/23/2024</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pPr/>
              <a:t>‹#›</a:t>
            </a:fld>
            <a:endParaRPr lang="en-US"/>
          </a:p>
        </p:txBody>
      </p:sp>
    </p:spTree>
    <p:extLst>
      <p:ext uri="{BB962C8B-B14F-4D97-AF65-F5344CB8AC3E}">
        <p14:creationId xmlns:p14="http://schemas.microsoft.com/office/powerpoint/2010/main" xmlns=""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p:cNvPicPr>
          <p:nvPr/>
        </p:nvPicPr>
        <p:blipFill>
          <a:blip r:embed="rId3"/>
          <a:srcRect/>
          <a:stretch>
            <a:fillRect/>
          </a:stretch>
        </p:blipFill>
        <p:spPr bwMode="auto">
          <a:xfrm>
            <a:off x="81440" y="0"/>
            <a:ext cx="12262961" cy="1381760"/>
          </a:xfrm>
          <a:prstGeom prst="rect">
            <a:avLst/>
          </a:prstGeom>
          <a:noFill/>
          <a:ln w="9525">
            <a:noFill/>
            <a:miter lim="800000"/>
            <a:headEnd/>
            <a:tailEnd/>
          </a:ln>
        </p:spPr>
      </p:pic>
      <p:pic>
        <p:nvPicPr>
          <p:cNvPr id="22531" name="Picture 5"/>
          <p:cNvPicPr>
            <a:picLocks noChangeAspect="1"/>
          </p:cNvPicPr>
          <p:nvPr/>
        </p:nvPicPr>
        <p:blipFill>
          <a:blip r:embed="rId4"/>
          <a:srcRect/>
          <a:stretch>
            <a:fillRect/>
          </a:stretch>
        </p:blipFill>
        <p:spPr bwMode="auto">
          <a:xfrm>
            <a:off x="1" y="6131560"/>
            <a:ext cx="12117229" cy="1640840"/>
          </a:xfrm>
          <a:prstGeom prst="rect">
            <a:avLst/>
          </a:prstGeom>
          <a:noFill/>
          <a:ln w="9525">
            <a:noFill/>
            <a:miter lim="800000"/>
            <a:headEnd/>
            <a:tailEnd/>
          </a:ln>
        </p:spPr>
      </p:pic>
      <p:pic>
        <p:nvPicPr>
          <p:cNvPr id="8" name="Picture 7">
            <a:hlinkClick r:id="" action="ppaction://media"/>
          </p:cNvPr>
          <p:cNvPicPr>
            <a:picLocks noRot="1" noChangeAspect="1"/>
          </p:cNvPicPr>
          <p:nvPr>
            <a:videoFile r:link="rId1"/>
          </p:nvPr>
        </p:nvPicPr>
        <p:blipFill>
          <a:blip r:embed="rId5"/>
          <a:srcRect/>
          <a:stretch>
            <a:fillRect/>
          </a:stretch>
        </p:blipFill>
        <p:spPr bwMode="auto">
          <a:xfrm>
            <a:off x="11521440" y="43180"/>
            <a:ext cx="822960" cy="690880"/>
          </a:xfrm>
          <a:prstGeom prst="rect">
            <a:avLst/>
          </a:prstGeom>
          <a:noFill/>
          <a:ln w="9525">
            <a:noFill/>
            <a:miter lim="800000"/>
            <a:headEnd/>
            <a:tailEnd/>
          </a:ln>
        </p:spPr>
      </p:pic>
      <p:sp>
        <p:nvSpPr>
          <p:cNvPr id="7" name="WordArt 3"/>
          <p:cNvSpPr>
            <a:spLocks noChangeArrowheads="1" noChangeShapeType="1" noTextEdit="1"/>
          </p:cNvSpPr>
          <p:nvPr/>
        </p:nvSpPr>
        <p:spPr bwMode="auto">
          <a:xfrm>
            <a:off x="2777490" y="995539"/>
            <a:ext cx="6789420" cy="1151467"/>
          </a:xfrm>
          <a:prstGeom prst="rect">
            <a:avLst/>
          </a:prstGeom>
        </p:spPr>
        <p:txBody>
          <a:bodyPr wrap="none" lIns="128748" tIns="64374" rIns="128748" bIns="64374" fromWordArt="1">
            <a:prstTxWarp prst="textSlantUp">
              <a:avLst>
                <a:gd name="adj" fmla="val 0"/>
              </a:avLst>
            </a:prstTxWarp>
          </a:bodyPr>
          <a:lstStyle/>
          <a:p>
            <a:pPr algn="ctr"/>
            <a:r>
              <a:rPr lang="en-US" sz="4500" b="1" kern="10" dirty="0">
                <a:ln w="6350">
                  <a:solidFill>
                    <a:srgbClr val="3333FF"/>
                  </a:solidFill>
                  <a:round/>
                  <a:headEnd/>
                  <a:tailEnd/>
                </a:ln>
                <a:solidFill>
                  <a:srgbClr val="0000D0"/>
                </a:solidFill>
                <a:effectLst>
                  <a:outerShdw dist="53882" dir="2700000" algn="ctr" rotWithShape="0">
                    <a:srgbClr val="9999FF">
                      <a:alpha val="79999"/>
                    </a:srgbClr>
                  </a:outerShdw>
                </a:effectLst>
                <a:latin typeface="Arial"/>
                <a:cs typeface="Arial"/>
              </a:rPr>
              <a:t>chào mừng</a:t>
            </a:r>
          </a:p>
        </p:txBody>
      </p:sp>
      <p:sp>
        <p:nvSpPr>
          <p:cNvPr id="9" name="WordArt 4"/>
          <p:cNvSpPr>
            <a:spLocks noChangeArrowheads="1" noChangeShapeType="1" noTextEdit="1"/>
          </p:cNvSpPr>
          <p:nvPr/>
        </p:nvSpPr>
        <p:spPr bwMode="auto">
          <a:xfrm>
            <a:off x="1748790" y="2837886"/>
            <a:ext cx="9361170" cy="1151467"/>
          </a:xfrm>
          <a:prstGeom prst="rect">
            <a:avLst/>
          </a:prstGeom>
        </p:spPr>
        <p:txBody>
          <a:bodyPr wrap="none" lIns="128748" tIns="64374" rIns="128748" bIns="64374" fromWordArt="1">
            <a:prstTxWarp prst="textPlain">
              <a:avLst>
                <a:gd name="adj" fmla="val 50000"/>
              </a:avLst>
            </a:prstTxWarp>
          </a:bodyPr>
          <a:lstStyle/>
          <a:p>
            <a:pPr algn="ctr"/>
            <a:r>
              <a:rPr lang="en-US" sz="5100" b="1" kern="10" dirty="0">
                <a:ln w="9525">
                  <a:solidFill>
                    <a:srgbClr val="2A09F1"/>
                  </a:solidFill>
                  <a:round/>
                  <a:headEnd/>
                  <a:tailEnd/>
                </a:ln>
                <a:latin typeface="Times New Roman"/>
                <a:cs typeface="Times New Roman"/>
              </a:rPr>
              <a:t>QUÝ THẦY CÔ VỀ DỰ GIỜ THĂM  LỚP 1A</a:t>
            </a:r>
          </a:p>
        </p:txBody>
      </p:sp>
      <p:sp>
        <p:nvSpPr>
          <p:cNvPr id="10" name="WordArt 14"/>
          <p:cNvSpPr>
            <a:spLocks noChangeArrowheads="1" noChangeShapeType="1" noTextEdit="1"/>
          </p:cNvSpPr>
          <p:nvPr/>
        </p:nvSpPr>
        <p:spPr bwMode="auto">
          <a:xfrm>
            <a:off x="2250281" y="4145280"/>
            <a:ext cx="6789420" cy="921173"/>
          </a:xfrm>
          <a:prstGeom prst="rect">
            <a:avLst/>
          </a:prstGeom>
        </p:spPr>
        <p:txBody>
          <a:bodyPr wrap="none" lIns="128748" tIns="64374" rIns="128748" bIns="64374" fromWordArt="1">
            <a:prstTxWarp prst="textPlain">
              <a:avLst>
                <a:gd name="adj" fmla="val 50000"/>
              </a:avLst>
            </a:prstTxWarp>
          </a:bodyPr>
          <a:lstStyle/>
          <a:p>
            <a:pPr algn="ctr"/>
            <a:r>
              <a:rPr lang="en-US" sz="5100" kern="10" dirty="0">
                <a:ln w="9525">
                  <a:solidFill>
                    <a:srgbClr val="CC3300"/>
                  </a:solidFill>
                  <a:round/>
                  <a:headEnd/>
                  <a:tailEnd/>
                </a:ln>
                <a:solidFill>
                  <a:srgbClr val="FF0066"/>
                </a:solidFill>
                <a:latin typeface="Times New Roman"/>
                <a:cs typeface="Times New Roman"/>
              </a:rPr>
              <a:t>MÔN TIẾNG VIỆT LỚP 1</a:t>
            </a:r>
          </a:p>
        </p:txBody>
      </p:sp>
      <p:sp>
        <p:nvSpPr>
          <p:cNvPr id="22536" name="Text Box 30"/>
          <p:cNvSpPr txBox="1">
            <a:spLocks noChangeArrowheads="1"/>
          </p:cNvSpPr>
          <p:nvPr/>
        </p:nvSpPr>
        <p:spPr bwMode="auto">
          <a:xfrm>
            <a:off x="2826783" y="5344725"/>
            <a:ext cx="5817238" cy="730170"/>
          </a:xfrm>
          <a:prstGeom prst="rect">
            <a:avLst/>
          </a:prstGeom>
          <a:noFill/>
          <a:ln w="9525">
            <a:noFill/>
            <a:miter lim="800000"/>
            <a:headEnd/>
            <a:tailEnd/>
          </a:ln>
        </p:spPr>
        <p:txBody>
          <a:bodyPr wrap="none" lIns="128748" tIns="64374" rIns="128748" bIns="64374">
            <a:spAutoFit/>
          </a:bodyPr>
          <a:lstStyle/>
          <a:p>
            <a:r>
              <a:rPr lang="en-US" sz="3900" dirty="0">
                <a:solidFill>
                  <a:srgbClr val="FF00FF"/>
                </a:solidFill>
                <a:latin typeface="Times New Roman" pitchFamily="18" charset="0"/>
              </a:rPr>
              <a:t>Giáo viên: Trương Thị Liễu</a:t>
            </a: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1535" fill="hold"/>
                                        <p:tgtEl>
                                          <p:spTgt spid="8"/>
                                        </p:tgtEl>
                                      </p:cBhvr>
                                    </p:cmd>
                                  </p:childTnLst>
                                </p:cTn>
                              </p:par>
                              <p:par>
                                <p:cTn id="7" presetID="30" presetClass="emph" presetSubtype="0" repeatCount="4000" fill="hold" grpId="0" nodeType="withEffect">
                                  <p:stCondLst>
                                    <p:cond delay="0"/>
                                  </p:stCondLst>
                                  <p:childTnLst>
                                    <p:animClr clrSpc="hsl" dir="cw">
                                      <p:cBhvr override="childStyle">
                                        <p:cTn id="8" dur="500" fill="hold"/>
                                        <p:tgtEl>
                                          <p:spTgt spid="7"/>
                                        </p:tgtEl>
                                        <p:attrNameLst>
                                          <p:attrName>style.color</p:attrName>
                                        </p:attrNameLst>
                                      </p:cBhvr>
                                      <p:by>
                                        <p:hsl h="0" s="12549" l="25098"/>
                                      </p:by>
                                    </p:animClr>
                                    <p:animClr clrSpc="hsl" dir="cw">
                                      <p:cBhvr>
                                        <p:cTn id="9" dur="500" fill="hold"/>
                                        <p:tgtEl>
                                          <p:spTgt spid="7"/>
                                        </p:tgtEl>
                                        <p:attrNameLst>
                                          <p:attrName>fillcolor</p:attrName>
                                        </p:attrNameLst>
                                      </p:cBhvr>
                                      <p:by>
                                        <p:hsl h="0" s="12549" l="25098"/>
                                      </p:by>
                                    </p:animClr>
                                    <p:animClr clrSpc="hsl" dir="cw">
                                      <p:cBhvr>
                                        <p:cTn id="10" dur="500" fill="hold"/>
                                        <p:tgtEl>
                                          <p:spTgt spid="7"/>
                                        </p:tgtEl>
                                        <p:attrNameLst>
                                          <p:attrName>stroke.color</p:attrName>
                                        </p:attrNameLst>
                                      </p:cBhvr>
                                      <p:by>
                                        <p:hsl h="0" s="12549" l="25098"/>
                                      </p:by>
                                    </p:animClr>
                                    <p:set>
                                      <p:cBhvr>
                                        <p:cTn id="11" dur="500" fill="hold"/>
                                        <p:tgtEl>
                                          <p:spTgt spid="7"/>
                                        </p:tgtEl>
                                        <p:attrNameLst>
                                          <p:attrName>fill.type</p:attrName>
                                        </p:attrNameLst>
                                      </p:cBhvr>
                                      <p:to>
                                        <p:strVal val="solid"/>
                                      </p:to>
                                    </p:set>
                                  </p:childTnLst>
                                </p:cTn>
                              </p:par>
                            </p:childTnLst>
                          </p:cTn>
                        </p:par>
                        <p:par>
                          <p:cTn id="12" fill="hold">
                            <p:stCondLst>
                              <p:cond delay="151535"/>
                            </p:stCondLst>
                            <p:childTnLst>
                              <p:par>
                                <p:cTn id="13" presetID="21" presetClass="emph" presetSubtype="0" repeatCount="5000" fill="hold" grpId="0" nodeType="afterEffect">
                                  <p:stCondLst>
                                    <p:cond delay="0"/>
                                  </p:stCondLst>
                                  <p:childTnLst>
                                    <p:animClr clrSpc="hsl" dir="cw">
                                      <p:cBhvr override="childStyle">
                                        <p:cTn id="14" dur="500" fill="hold"/>
                                        <p:tgtEl>
                                          <p:spTgt spid="9"/>
                                        </p:tgtEl>
                                        <p:attrNameLst>
                                          <p:attrName>style.color</p:attrName>
                                        </p:attrNameLst>
                                      </p:cBhvr>
                                      <p:by>
                                        <p:hsl h="7200000" s="0" l="0"/>
                                      </p:by>
                                    </p:animClr>
                                    <p:animClr clrSpc="hsl" dir="cw">
                                      <p:cBhvr>
                                        <p:cTn id="15" dur="500" fill="hold"/>
                                        <p:tgtEl>
                                          <p:spTgt spid="9"/>
                                        </p:tgtEl>
                                        <p:attrNameLst>
                                          <p:attrName>fillcolor</p:attrName>
                                        </p:attrNameLst>
                                      </p:cBhvr>
                                      <p:by>
                                        <p:hsl h="7200000" s="0" l="0"/>
                                      </p:by>
                                    </p:animClr>
                                    <p:animClr clrSpc="hsl" dir="cw">
                                      <p:cBhvr>
                                        <p:cTn id="16" dur="500" fill="hold"/>
                                        <p:tgtEl>
                                          <p:spTgt spid="9"/>
                                        </p:tgtEl>
                                        <p:attrNameLst>
                                          <p:attrName>stroke.color</p:attrName>
                                        </p:attrNameLst>
                                      </p:cBhvr>
                                      <p:by>
                                        <p:hsl h="7200000" s="0" l="0"/>
                                      </p:by>
                                    </p:animClr>
                                    <p:set>
                                      <p:cBhvr>
                                        <p:cTn id="17" dur="500" fill="hold"/>
                                        <p:tgtEl>
                                          <p:spTgt spid="9"/>
                                        </p:tgtEl>
                                        <p:attrNameLst>
                                          <p:attrName>fill.type</p:attrName>
                                        </p:attrNameLst>
                                      </p:cBhvr>
                                      <p:to>
                                        <p:strVal val="solid"/>
                                      </p:to>
                                    </p:set>
                                  </p:childTnLst>
                                </p:cTn>
                              </p:par>
                            </p:childTnLst>
                          </p:cTn>
                        </p:par>
                        <p:par>
                          <p:cTn id="18" fill="hold">
                            <p:stCondLst>
                              <p:cond delay="154035"/>
                            </p:stCondLst>
                            <p:childTnLst>
                              <p:par>
                                <p:cTn id="19" presetID="22" presetClass="emph" presetSubtype="0" fill="hold" grpId="0" nodeType="afterEffect">
                                  <p:stCondLst>
                                    <p:cond delay="0"/>
                                  </p:stCondLst>
                                  <p:childTnLst>
                                    <p:animClr clrSpc="hsl" dir="cw">
                                      <p:cBhvr override="childStyle">
                                        <p:cTn id="20" dur="500" fill="hold"/>
                                        <p:tgtEl>
                                          <p:spTgt spid="10"/>
                                        </p:tgtEl>
                                        <p:attrNameLst>
                                          <p:attrName>style.color</p:attrName>
                                        </p:attrNameLst>
                                      </p:cBhvr>
                                      <p:by>
                                        <p:hsl h="-7200000" s="0" l="0"/>
                                      </p:by>
                                    </p:animClr>
                                    <p:animClr clrSpc="hsl" dir="cw">
                                      <p:cBhvr>
                                        <p:cTn id="21" dur="500" fill="hold"/>
                                        <p:tgtEl>
                                          <p:spTgt spid="10"/>
                                        </p:tgtEl>
                                        <p:attrNameLst>
                                          <p:attrName>fillcolor</p:attrName>
                                        </p:attrNameLst>
                                      </p:cBhvr>
                                      <p:by>
                                        <p:hsl h="-7200000" s="0" l="0"/>
                                      </p:by>
                                    </p:animClr>
                                    <p:animClr clrSpc="hsl" dir="cw">
                                      <p:cBhvr>
                                        <p:cTn id="22" dur="500" fill="hold"/>
                                        <p:tgtEl>
                                          <p:spTgt spid="10"/>
                                        </p:tgtEl>
                                        <p:attrNameLst>
                                          <p:attrName>stroke.color</p:attrName>
                                        </p:attrNameLst>
                                      </p:cBhvr>
                                      <p:by>
                                        <p:hsl h="-7200000" s="0" l="0"/>
                                      </p:by>
                                    </p:animClr>
                                    <p:set>
                                      <p:cBhvr>
                                        <p:cTn id="23" dur="500" fill="hold"/>
                                        <p:tgtEl>
                                          <p:spTgt spid="10"/>
                                        </p:tgtEl>
                                        <p:attrNameLst>
                                          <p:attrName>fill.type</p:attrName>
                                        </p:attrNameLst>
                                      </p:cBhvr>
                                      <p:to>
                                        <p:strVal val="solid"/>
                                      </p:to>
                                    </p:set>
                                  </p:childTnLst>
                                </p:cTn>
                              </p:par>
                            </p:childTnLst>
                          </p:cTn>
                        </p:par>
                        <p:par>
                          <p:cTn id="24" fill="hold">
                            <p:stCondLst>
                              <p:cond delay="154535"/>
                            </p:stCondLst>
                            <p:childTnLst>
                              <p:par>
                                <p:cTn id="25" presetID="22" presetClass="emph" presetSubtype="0" repeatCount="10000" fill="hold" grpId="1" nodeType="afterEffect">
                                  <p:stCondLst>
                                    <p:cond delay="0"/>
                                  </p:stCondLst>
                                  <p:childTnLst>
                                    <p:animClr clrSpc="hsl" dir="cw">
                                      <p:cBhvr override="childStyle">
                                        <p:cTn id="26" dur="500" fill="hold"/>
                                        <p:tgtEl>
                                          <p:spTgt spid="10"/>
                                        </p:tgtEl>
                                        <p:attrNameLst>
                                          <p:attrName>style.color</p:attrName>
                                        </p:attrNameLst>
                                      </p:cBhvr>
                                      <p:by>
                                        <p:hsl h="-7200000" s="0" l="0"/>
                                      </p:by>
                                    </p:animClr>
                                    <p:animClr clrSpc="hsl" dir="cw">
                                      <p:cBhvr>
                                        <p:cTn id="27" dur="500" fill="hold"/>
                                        <p:tgtEl>
                                          <p:spTgt spid="10"/>
                                        </p:tgtEl>
                                        <p:attrNameLst>
                                          <p:attrName>fillcolor</p:attrName>
                                        </p:attrNameLst>
                                      </p:cBhvr>
                                      <p:by>
                                        <p:hsl h="-7200000" s="0" l="0"/>
                                      </p:by>
                                    </p:animClr>
                                    <p:animClr clrSpc="hsl" dir="cw">
                                      <p:cBhvr>
                                        <p:cTn id="28" dur="500" fill="hold"/>
                                        <p:tgtEl>
                                          <p:spTgt spid="10"/>
                                        </p:tgtEl>
                                        <p:attrNameLst>
                                          <p:attrName>stroke.color</p:attrName>
                                        </p:attrNameLst>
                                      </p:cBhvr>
                                      <p:by>
                                        <p:hsl h="-7200000" s="0" l="0"/>
                                      </p:by>
                                    </p:animClr>
                                    <p:set>
                                      <p:cBhvr>
                                        <p:cTn id="2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endCondLst>
                    <p:cond evt="onStopAudio" delay="0">
                      <p:tgtEl>
                        <p:sldTgt/>
                      </p:tgtEl>
                    </p:cond>
                  </p:endCondLst>
                </p:cTn>
                <p:tgtEl>
                  <p:spTgt spid="8"/>
                </p:tgtEl>
              </p:cMediaNode>
            </p:video>
          </p:childTnLst>
        </p:cTn>
      </p:par>
    </p:tnLst>
    <p:bldLst>
      <p:bldP spid="7" grpId="0" animBg="1"/>
      <p:bldP spid="9" grpId="0" animBg="1"/>
      <p:bldP spid="10" grpId="0" animBg="1"/>
      <p:bldP spid="1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6270" y="546265"/>
            <a:ext cx="10818421" cy="66976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6869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0" y="1205724"/>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vùng vẫy:</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3092649" y="1288768"/>
            <a:ext cx="8081604" cy="1193291"/>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Hoạt động liên tiếp để thoát khỏi một tình trạng nào đó.</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4" name="矩形 8"/>
          <p:cNvSpPr/>
          <p:nvPr/>
        </p:nvSpPr>
        <p:spPr>
          <a:xfrm>
            <a:off x="-1" y="2426572"/>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nhanh trí:</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矩形 8"/>
          <p:cNvSpPr/>
          <p:nvPr/>
        </p:nvSpPr>
        <p:spPr>
          <a:xfrm>
            <a:off x="3079789" y="2498820"/>
            <a:ext cx="8081604" cy="654682"/>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Suy nghĩ nhanh, ứng phó nhanh.</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6" name="矩形 8"/>
          <p:cNvSpPr/>
          <p:nvPr/>
        </p:nvSpPr>
        <p:spPr>
          <a:xfrm>
            <a:off x="12859" y="3227347"/>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thợ săn:</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7" name="矩形 8"/>
          <p:cNvSpPr/>
          <p:nvPr/>
        </p:nvSpPr>
        <p:spPr>
          <a:xfrm>
            <a:off x="3092649" y="3299596"/>
            <a:ext cx="8081604" cy="1193291"/>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Người chuyên làm nghề săn bắn thú rừng và chim.</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xmlns="" val="6538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xmlns="" val="3864697193"/>
      </p:ext>
    </p:extLst>
  </p:cSld>
  <p:clrMapOvr>
    <a:masterClrMapping/>
  </p:clrMapOvr>
  <mc:AlternateContent xmlns:mc="http://schemas.openxmlformats.org/markup-compatibility/2006">
    <mc:Choice xmlns:p14="http://schemas.microsoft.com/office/powerpoint/2010/main" xmlns=""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44400" cy="7772400"/>
          </a:xfrm>
          <a:prstGeom prst="rect">
            <a:avLst/>
          </a:prstGeom>
        </p:spPr>
      </p:pic>
      <p:sp>
        <p:nvSpPr>
          <p:cNvPr id="4" name="Rectangle 3"/>
          <p:cNvSpPr/>
          <p:nvPr/>
        </p:nvSpPr>
        <p:spPr>
          <a:xfrm>
            <a:off x="1824999" y="2822926"/>
            <a:ext cx="8724853"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Trả lời câu hỏi</a:t>
            </a:r>
          </a:p>
        </p:txBody>
      </p:sp>
    </p:spTree>
    <p:extLst>
      <p:ext uri="{BB962C8B-B14F-4D97-AF65-F5344CB8AC3E}">
        <p14:creationId xmlns:p14="http://schemas.microsoft.com/office/powerpoint/2010/main" xmlns="" val="3503182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160"/>
            <a:ext cx="12344400" cy="7772400"/>
          </a:xfrm>
          <a:prstGeom prst="rect">
            <a:avLst/>
          </a:prstGeom>
        </p:spPr>
      </p:pic>
      <p:sp>
        <p:nvSpPr>
          <p:cNvPr id="4" name="Rectangle 3">
            <a:extLst>
              <a:ext uri="{FF2B5EF4-FFF2-40B4-BE49-F238E27FC236}">
                <a16:creationId xmlns="" xmlns:a16="http://schemas.microsoft.com/office/drawing/2014/main" id="{F3AE2D3B-8A66-4D37-9F98-E5BC3B6825E5}"/>
              </a:ext>
            </a:extLst>
          </p:cNvPr>
          <p:cNvSpPr/>
          <p:nvPr/>
        </p:nvSpPr>
        <p:spPr>
          <a:xfrm>
            <a:off x="449396" y="1744698"/>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Bồ câu đã làm gì để cứu kiến</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 xmlns:a16="http://schemas.microsoft.com/office/drawing/2014/main" id="{0D5412BB-5903-408F-9691-A062A2CB8E86}"/>
              </a:ext>
            </a:extLst>
          </p:cNvPr>
          <p:cNvSpPr/>
          <p:nvPr/>
        </p:nvSpPr>
        <p:spPr>
          <a:xfrm>
            <a:off x="995028" y="2307633"/>
            <a:ext cx="10881608"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Bồ câu nhanh trí nhặt một chiếc lá thả xuống nước để cứu kiến.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6" name="Rectangle 5">
            <a:extLst>
              <a:ext uri="{FF2B5EF4-FFF2-40B4-BE49-F238E27FC236}">
                <a16:creationId xmlns="" xmlns:a16="http://schemas.microsoft.com/office/drawing/2014/main" id="{F3AE2D3B-8A66-4D37-9F98-E5BC3B6825E5}"/>
              </a:ext>
            </a:extLst>
          </p:cNvPr>
          <p:cNvSpPr/>
          <p:nvPr/>
        </p:nvSpPr>
        <p:spPr>
          <a:xfrm>
            <a:off x="487971" y="3423675"/>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Kiến đã làm gì để cứu bồ câu</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7" name="Rectangle 6">
            <a:extLst>
              <a:ext uri="{FF2B5EF4-FFF2-40B4-BE49-F238E27FC236}">
                <a16:creationId xmlns="" xmlns:a16="http://schemas.microsoft.com/office/drawing/2014/main" id="{0D5412BB-5903-408F-9691-A062A2CB8E86}"/>
              </a:ext>
            </a:extLst>
          </p:cNvPr>
          <p:cNvSpPr/>
          <p:nvPr/>
        </p:nvSpPr>
        <p:spPr>
          <a:xfrm>
            <a:off x="995028" y="3997405"/>
            <a:ext cx="10367256" cy="633325"/>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Kiến bò đến cắn vào chân người thợ săn.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8" name="Rectangle 7">
            <a:extLst>
              <a:ext uri="{FF2B5EF4-FFF2-40B4-BE49-F238E27FC236}">
                <a16:creationId xmlns="" xmlns:a16="http://schemas.microsoft.com/office/drawing/2014/main" id="{F3AE2D3B-8A66-4D37-9F98-E5BC3B6825E5}"/>
              </a:ext>
            </a:extLst>
          </p:cNvPr>
          <p:cNvSpPr/>
          <p:nvPr/>
        </p:nvSpPr>
        <p:spPr>
          <a:xfrm>
            <a:off x="552261" y="4688600"/>
            <a:ext cx="11324375" cy="633325"/>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Em đã học được điều gì từ câu chuyện này</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9" name="Rectangle 8">
            <a:extLst>
              <a:ext uri="{FF2B5EF4-FFF2-40B4-BE49-F238E27FC236}">
                <a16:creationId xmlns="" xmlns:a16="http://schemas.microsoft.com/office/drawing/2014/main" id="{0D5412BB-5903-408F-9691-A062A2CB8E86}"/>
              </a:ext>
            </a:extLst>
          </p:cNvPr>
          <p:cNvSpPr/>
          <p:nvPr/>
        </p:nvSpPr>
        <p:spPr>
          <a:xfrm>
            <a:off x="1059319" y="5262330"/>
            <a:ext cx="10367256"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Trong cuộc sống hằng ngày cần giúp đỡ nhau, nhất là khi người khác gặp hoạn nạn.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5824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 fill="hold"/>
                                        <p:tgtEl>
                                          <p:spTgt spid="5"/>
                                        </p:tgtEl>
                                        <p:attrNameLst>
                                          <p:attrName>ppt_x</p:attrName>
                                        </p:attrNameLst>
                                      </p:cBhvr>
                                      <p:tavLst>
                                        <p:tav tm="0">
                                          <p:val>
                                            <p:strVal val="#ppt_x"/>
                                          </p:val>
                                        </p:tav>
                                        <p:tav tm="100000">
                                          <p:val>
                                            <p:strVal val="#ppt_x"/>
                                          </p:val>
                                        </p:tav>
                                      </p:tavLst>
                                    </p:anim>
                                    <p:anim calcmode="lin" valueType="num">
                                      <p:cBhvr additive="base">
                                        <p:cTn id="14"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 fill="hold"/>
                                        <p:tgtEl>
                                          <p:spTgt spid="7"/>
                                        </p:tgtEl>
                                        <p:attrNameLst>
                                          <p:attrName>ppt_x</p:attrName>
                                        </p:attrNameLst>
                                      </p:cBhvr>
                                      <p:tavLst>
                                        <p:tav tm="0">
                                          <p:val>
                                            <p:strVal val="#ppt_x"/>
                                          </p:val>
                                        </p:tav>
                                        <p:tav tm="100000">
                                          <p:val>
                                            <p:strVal val="#ppt_x"/>
                                          </p:val>
                                        </p:tav>
                                      </p:tavLst>
                                    </p:anim>
                                    <p:anim calcmode="lin" valueType="num">
                                      <p:cBhvr additive="base">
                                        <p:cTn id="26"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 fill="hold"/>
                                        <p:tgtEl>
                                          <p:spTgt spid="8"/>
                                        </p:tgtEl>
                                        <p:attrNameLst>
                                          <p:attrName>ppt_x</p:attrName>
                                        </p:attrNameLst>
                                      </p:cBhvr>
                                      <p:tavLst>
                                        <p:tav tm="0">
                                          <p:val>
                                            <p:strVal val="#ppt_x"/>
                                          </p:val>
                                        </p:tav>
                                        <p:tav tm="100000">
                                          <p:val>
                                            <p:strVal val="#ppt_x"/>
                                          </p:val>
                                        </p:tav>
                                      </p:tavLst>
                                    </p:anim>
                                    <p:anim calcmode="lin" valueType="num">
                                      <p:cBhvr additive="base">
                                        <p:cTn id="32"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 fill="hold"/>
                                        <p:tgtEl>
                                          <p:spTgt spid="9"/>
                                        </p:tgtEl>
                                        <p:attrNameLst>
                                          <p:attrName>ppt_x</p:attrName>
                                        </p:attrNameLst>
                                      </p:cBhvr>
                                      <p:tavLst>
                                        <p:tav tm="0">
                                          <p:val>
                                            <p:strVal val="#ppt_x"/>
                                          </p:val>
                                        </p:tav>
                                        <p:tav tm="100000">
                                          <p:val>
                                            <p:strVal val="#ppt_x"/>
                                          </p:val>
                                        </p:tav>
                                      </p:tavLst>
                                    </p:anim>
                                    <p:anim calcmode="lin" valueType="num">
                                      <p:cBhvr additive="base">
                                        <p:cTn id="3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591" t="13448" r="17286" b="13793"/>
          <a:stretch/>
        </p:blipFill>
        <p:spPr bwMode="auto">
          <a:xfrm>
            <a:off x="8538210" y="5699761"/>
            <a:ext cx="3451078" cy="178378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t="24472"/>
          <a:stretch>
            <a:fillRect/>
          </a:stretch>
        </p:blipFill>
        <p:spPr bwMode="auto">
          <a:xfrm>
            <a:off x="78761" y="2819296"/>
            <a:ext cx="12265640" cy="2997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18" descr="http://www.cbe.com.vn/upload_file/Tap-viet,-tap-1-(B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427072" y="322051"/>
            <a:ext cx="2414231" cy="2266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72309" y="298851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a:solidFill>
                  <a:srgbClr val="000000">
                    <a:lumMod val="95000"/>
                    <a:lumOff val="5000"/>
                  </a:srgbClr>
                </a:solidFill>
                <a:latin typeface="HP001 4 hang 1 ô ly" panose="020B0603050302020204" pitchFamily="34" charset="0"/>
              </a:rPr>
              <a:t>  </a:t>
            </a:r>
            <a:r>
              <a:rPr lang="en-US" sz="4500" b="1" kern="0" smtClean="0">
                <a:solidFill>
                  <a:srgbClr val="000000">
                    <a:lumMod val="95000"/>
                    <a:lumOff val="5000"/>
                  </a:srgbClr>
                </a:solidFill>
                <a:latin typeface="HP001 4 hang 1 ô ly" panose="020B0603050302020204" pitchFamily="34" charset="0"/>
              </a:rPr>
              <a:t>Kiến bò đến chỗ người thợ săn và cắn vào chân anh ta.</a:t>
            </a:r>
            <a:endParaRPr lang="vi-VN" sz="4500" kern="0" dirty="0">
              <a:solidFill>
                <a:sysClr val="windowText" lastClr="000000"/>
              </a:solidFill>
            </a:endParaRPr>
          </a:p>
        </p:txBody>
      </p:sp>
      <p:sp>
        <p:nvSpPr>
          <p:cNvPr id="6" name="Title 1"/>
          <p:cNvSpPr txBox="1">
            <a:spLocks/>
          </p:cNvSpPr>
          <p:nvPr/>
        </p:nvSpPr>
        <p:spPr bwMode="auto">
          <a:xfrm>
            <a:off x="144661" y="1561678"/>
            <a:ext cx="9116854" cy="127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a:latin typeface="UVnAvant-Narrow" pitchFamily="34" charset="0"/>
                <a:cs typeface="UVnAvant-Narrow" pitchFamily="34" charset="0"/>
              </a:rPr>
              <a:t>4</a:t>
            </a:r>
            <a:r>
              <a:rPr lang="en-US" altLang="en-US" b="1" smtClean="0">
                <a:latin typeface="UVnAvant-Narrow" pitchFamily="34" charset="0"/>
                <a:cs typeface="UVnAvant-Narrow" pitchFamily="34" charset="0"/>
              </a:rPr>
              <a:t>. </a:t>
            </a:r>
            <a:r>
              <a:rPr lang="en-US" altLang="vi-VN" b="1">
                <a:latin typeface="UVnAvant-Narrow" pitchFamily="34" charset="0"/>
                <a:cs typeface="UVnAvant-Narrow" pitchFamily="34" charset="0"/>
              </a:rPr>
              <a:t>Viết vào vở câu trả lời cho câu hỏi b ở mục 3</a:t>
            </a:r>
          </a:p>
        </p:txBody>
      </p:sp>
    </p:spTree>
    <p:extLst>
      <p:ext uri="{BB962C8B-B14F-4D97-AF65-F5344CB8AC3E}">
        <p14:creationId xmlns:p14="http://schemas.microsoft.com/office/powerpoint/2010/main" xmlns="" val="3372660272"/>
      </p:ext>
    </p:extLst>
  </p:cSld>
  <p:clrMapOvr>
    <a:masterClrMapping/>
  </p:clrMapOvr>
  <mc:AlternateContent xmlns:mc="http://schemas.openxmlformats.org/markup-compatibility/2006">
    <mc:Choice xmlns:p14="http://schemas.microsoft.com/office/powerpoint/2010/main" xmlns="" Requires="p14">
      <p:transition p14:dur="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AE2D3B-8A66-4D37-9F98-E5BC3B6825E5}"/>
              </a:ext>
            </a:extLst>
          </p:cNvPr>
          <p:cNvSpPr/>
          <p:nvPr/>
        </p:nvSpPr>
        <p:spPr>
          <a:xfrm>
            <a:off x="449396" y="1744698"/>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Chọn </a:t>
            </a:r>
            <a:r>
              <a:rPr lang="vi-VN" sz="3200" b="1">
                <a:latin typeface="UVnAvant-Narrow" panose="020B0500000000000000" pitchFamily="34" charset="0"/>
                <a:ea typeface="UVnAvant-Narrow" panose="020B0500000000000000" pitchFamily="34" charset="0"/>
                <a:cs typeface="UVnAvant-Narrow" panose="020B0500000000000000" pitchFamily="34" charset="0"/>
              </a:rPr>
              <a:t>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F3AE2D3B-8A66-4D37-9F98-E5BC3B6825E5}"/>
              </a:ext>
            </a:extLst>
          </p:cNvPr>
          <p:cNvSpPr/>
          <p:nvPr/>
        </p:nvSpPr>
        <p:spPr>
          <a:xfrm>
            <a:off x="876908" y="3646072"/>
            <a:ext cx="10874313" cy="587159"/>
          </a:xfrm>
          <a:prstGeom prst="rect">
            <a:avLst/>
          </a:prstGeom>
        </p:spPr>
        <p:txBody>
          <a:bodyPr wrap="square" lIns="93799" tIns="46900" rIns="93799" bIns="46900">
            <a:spAutoFit/>
          </a:bodyPr>
          <a:lstStyle/>
          <a:p>
            <a:r>
              <a:rPr lang="vi-VN" sz="3200">
                <a:latin typeface="UVnAvant-Narrow" panose="020B0500000000000000" pitchFamily="34" charset="0"/>
                <a:ea typeface="UVnAvant-Narrow" panose="020B0500000000000000" pitchFamily="34" charset="0"/>
                <a:cs typeface="UVnAvant-Narrow" panose="020B0500000000000000" pitchFamily="34" charset="0"/>
              </a:rPr>
              <a:t>a. Nam (…) nghĩ ngay ra lời giải cho câu đố.</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630451483"/>
              </p:ext>
            </p:extLst>
          </p:nvPr>
        </p:nvGraphicFramePr>
        <p:xfrm>
          <a:off x="581890" y="2564478"/>
          <a:ext cx="10854048" cy="855616"/>
        </p:xfrm>
        <a:graphic>
          <a:graphicData uri="http://schemas.openxmlformats.org/drawingml/2006/table">
            <a:tbl>
              <a:tblPr/>
              <a:tblGrid>
                <a:gridCol w="2256313"/>
                <a:gridCol w="2303813"/>
                <a:gridCol w="2339439"/>
                <a:gridCol w="2541320"/>
                <a:gridCol w="1413163"/>
              </a:tblGrid>
              <a:tr h="855616">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giật mình</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nhanh trí</a:t>
                      </a:r>
                    </a:p>
                  </a:txBody>
                  <a:tcPr marL="38100" marR="38100" marT="38100" marB="38100" anchor="ctr">
                    <a:lnL>
                      <a:noFill/>
                    </a:lnL>
                    <a:lnR>
                      <a:noFill/>
                    </a:lnR>
                    <a:lnT>
                      <a:noFill/>
                    </a:lnT>
                    <a:lnB>
                      <a:noFill/>
                    </a:lnB>
                    <a:solidFill>
                      <a:srgbClr val="F5D0F1"/>
                    </a:solidFill>
                  </a:tcPr>
                </a:tc>
                <a:tc>
                  <a:txBody>
                    <a:bodyPr/>
                    <a:lstStyle/>
                    <a:p>
                      <a:pPr algn="ctr"/>
                      <a:r>
                        <a:rPr lang="vi-VN" sz="2800" i="0">
                          <a:effectLst/>
                          <a:latin typeface="UVnAvant-Narrow" panose="020B0500000000000000" pitchFamily="34" charset="0"/>
                          <a:ea typeface="UVnAvant-Narrow" panose="020B0500000000000000" pitchFamily="34" charset="0"/>
                          <a:cs typeface="UVnAvant-Narrow" panose="020B0500000000000000" pitchFamily="34"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giúp nhau</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cứu</a:t>
                      </a:r>
                    </a:p>
                  </a:txBody>
                  <a:tcPr marL="38100" marR="38100" marT="38100" marB="38100" anchor="ctr">
                    <a:lnL>
                      <a:noFill/>
                    </a:lnL>
                    <a:lnR>
                      <a:noFill/>
                    </a:lnR>
                    <a:lnT>
                      <a:noFill/>
                    </a:lnT>
                    <a:lnB>
                      <a:noFill/>
                    </a:lnB>
                    <a:solidFill>
                      <a:srgbClr val="F5D0F1"/>
                    </a:solidFill>
                  </a:tcPr>
                </a:tc>
              </a:tr>
            </a:tbl>
          </a:graphicData>
        </a:graphic>
      </p:graphicFrame>
      <p:sp>
        <p:nvSpPr>
          <p:cNvPr id="5" name="Rectangle 4">
            <a:extLst>
              <a:ext uri="{FF2B5EF4-FFF2-40B4-BE49-F238E27FC236}">
                <a16:creationId xmlns="" xmlns:a16="http://schemas.microsoft.com/office/drawing/2014/main" id="{F3AE2D3B-8A66-4D37-9F98-E5BC3B6825E5}"/>
              </a:ext>
            </a:extLst>
          </p:cNvPr>
          <p:cNvSpPr/>
          <p:nvPr/>
        </p:nvSpPr>
        <p:spPr>
          <a:xfrm>
            <a:off x="876907" y="4385631"/>
            <a:ext cx="10874313" cy="587159"/>
          </a:xfrm>
          <a:prstGeom prst="rect">
            <a:avLst/>
          </a:prstGeom>
        </p:spPr>
        <p:txBody>
          <a:bodyPr wrap="square" lIns="93799" tIns="46900" rIns="93799" bIns="46900">
            <a:spAutoFit/>
          </a:bodyPr>
          <a:lstStyle/>
          <a:p>
            <a:r>
              <a:rPr lang="en-US" sz="3200">
                <a:latin typeface="UVnAvant-Narrow" panose="020B0500000000000000" pitchFamily="34" charset="0"/>
                <a:ea typeface="UVnAvant-Narrow" panose="020B0500000000000000" pitchFamily="34" charset="0"/>
                <a:cs typeface="UVnAvant-Narrow" panose="020B0500000000000000" pitchFamily="34" charset="0"/>
              </a:rPr>
              <a:t>b. Ông kể cho em nghe một câu chuyện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7" name="Straight Arrow Connector 6"/>
          <p:cNvCxnSpPr/>
          <p:nvPr/>
        </p:nvCxnSpPr>
        <p:spPr>
          <a:xfrm flipH="1">
            <a:off x="2743200" y="3218213"/>
            <a:ext cx="653143" cy="72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18317" y="3218213"/>
            <a:ext cx="2339439" cy="13537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vdoc.vn/data/image/2021/03/17/giai-bai-tap-tieng-viet-1-trang-84-85-86-87-bai-1-kien-va-chim-bo-cau-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0021" y="2363190"/>
            <a:ext cx="10474036" cy="14962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 xmlns:a16="http://schemas.microsoft.com/office/drawing/2014/main" id="{F3AE2D3B-8A66-4D37-9F98-E5BC3B6825E5}"/>
              </a:ext>
            </a:extLst>
          </p:cNvPr>
          <p:cNvSpPr/>
          <p:nvPr/>
        </p:nvSpPr>
        <p:spPr>
          <a:xfrm>
            <a:off x="559882" y="1485769"/>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Chọn </a:t>
            </a:r>
            <a:r>
              <a:rPr lang="vi-VN" sz="3200" b="1">
                <a:latin typeface="UVnAvant-Narrow" panose="020B0500000000000000" pitchFamily="34" charset="0"/>
                <a:ea typeface="UVnAvant-Narrow" panose="020B0500000000000000" pitchFamily="34" charset="0"/>
                <a:cs typeface="UVnAvant-Narrow" panose="020B0500000000000000" pitchFamily="34" charset="0"/>
              </a:rPr>
              <a:t>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31344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983" y="306517"/>
            <a:ext cx="11351981" cy="71520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7042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AE2D3B-8A66-4D37-9F98-E5BC3B6825E5}"/>
              </a:ext>
            </a:extLst>
          </p:cNvPr>
          <p:cNvSpPr/>
          <p:nvPr/>
        </p:nvSpPr>
        <p:spPr>
          <a:xfrm>
            <a:off x="1078497" y="1258591"/>
            <a:ext cx="3043127"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7</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Nghe viết</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4098" name="Picture 2" descr="https://i.vdoc.vn/data/image/2021/03/17/giai-bai-tap-tieng-viet-1-trang-84-85-86-87-bai-1-kien-va-chim-bo-cau-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2554" y="2073298"/>
            <a:ext cx="9984712" cy="20346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06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r="16923"/>
          <a:stretch/>
        </p:blipFill>
        <p:spPr>
          <a:xfrm>
            <a:off x="0" y="0"/>
            <a:ext cx="12344400" cy="7772400"/>
          </a:xfrm>
          <a:prstGeom prst="rect">
            <a:avLst/>
          </a:prstGeom>
        </p:spPr>
      </p:pic>
      <p:sp>
        <p:nvSpPr>
          <p:cNvPr id="6" name="Rectangle 5"/>
          <p:cNvSpPr/>
          <p:nvPr/>
        </p:nvSpPr>
        <p:spPr>
          <a:xfrm>
            <a:off x="661488" y="2277298"/>
            <a:ext cx="11021424" cy="2287656"/>
          </a:xfrm>
          <a:prstGeom prst="rect">
            <a:avLst/>
          </a:prstGeom>
          <a:noFill/>
        </p:spPr>
        <p:txBody>
          <a:bodyPr wrap="square" lIns="86212" tIns="43106" rIns="86212" bIns="43106">
            <a:spAutoFit/>
          </a:bodyPr>
          <a:lstStyle/>
          <a:p>
            <a:pPr algn="ctr"/>
            <a:r>
              <a:rPr lang="en-US" sz="75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Bài 1</a:t>
            </a:r>
          </a:p>
          <a:p>
            <a:pPr algn="ctr"/>
            <a:r>
              <a:rPr lang="en-US" sz="68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KIẾN VÀ CHIM BỒ CÂU</a:t>
            </a:r>
          </a:p>
        </p:txBody>
      </p:sp>
    </p:spTree>
    <p:extLst>
      <p:ext uri="{BB962C8B-B14F-4D97-AF65-F5344CB8AC3E}">
        <p14:creationId xmlns:p14="http://schemas.microsoft.com/office/powerpoint/2010/main" xmlns="" val="262778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7288"/>
            <a:ext cx="11573302" cy="1200329"/>
          </a:xfrm>
          <a:prstGeom prst="rect">
            <a:avLst/>
          </a:prstGeom>
        </p:spPr>
        <p:txBody>
          <a:bodyPr wrap="square">
            <a:spAutoFit/>
          </a:bodyPr>
          <a:lstStyle/>
          <a:p>
            <a:r>
              <a:rPr lang="en-US" sz="3600" b="1" smtClean="0">
                <a:latin typeface="UVnAvant-Narrow" panose="020B0500000000000000" pitchFamily="34" charset="0"/>
                <a:ea typeface="UVnAvant-Narrow" panose="020B0500000000000000" pitchFamily="34" charset="0"/>
                <a:cs typeface="UVnAvant-Narrow" panose="020B0500000000000000" pitchFamily="34" charset="0"/>
              </a:rPr>
              <a:t>8. T</a:t>
            </a:r>
            <a:r>
              <a:rPr lang="vi-VN" sz="3600" b="1" smtClean="0">
                <a:latin typeface="UVnAvant-Narrow" panose="020B0500000000000000" pitchFamily="34" charset="0"/>
                <a:ea typeface="UVnAvant-Narrow" panose="020B0500000000000000" pitchFamily="34" charset="0"/>
                <a:cs typeface="UVnAvant-Narrow" panose="020B0500000000000000" pitchFamily="34" charset="0"/>
              </a:rPr>
              <a:t>ìm </a:t>
            </a:r>
            <a:r>
              <a:rPr lang="vi-VN" sz="3600" b="1">
                <a:latin typeface="UVnAvant-Narrow" panose="020B0500000000000000" pitchFamily="34" charset="0"/>
                <a:ea typeface="UVnAvant-Narrow" panose="020B0500000000000000" pitchFamily="34" charset="0"/>
                <a:cs typeface="UVnAvant-Narrow" panose="020B0500000000000000" pitchFamily="34" charset="0"/>
              </a:rPr>
              <a:t>trong hoặc ngoài bài đọc Kiến và chim bồ câu từ ngữ có tiếng chứa vần </a:t>
            </a:r>
            <a:r>
              <a:rPr lang="vi-VN" sz="36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ăn, ăng, oat, oăt</a:t>
            </a:r>
            <a:r>
              <a:rPr lang="vi-VN" sz="3600" b="1">
                <a:latin typeface="UVnAvant-Narrow" panose="020B0500000000000000" pitchFamily="34" charset="0"/>
                <a:ea typeface="UVnAvant-Narrow" panose="020B0500000000000000" pitchFamily="34" charset="0"/>
                <a:cs typeface="UVnAvant-Narrow" panose="020B0500000000000000" pitchFamily="34" charset="0"/>
              </a:rPr>
              <a:t>.</a:t>
            </a:r>
            <a:endParaRPr lang="en-US" sz="360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871577786"/>
              </p:ext>
            </p:extLst>
          </p:nvPr>
        </p:nvGraphicFramePr>
        <p:xfrm>
          <a:off x="491058" y="1302223"/>
          <a:ext cx="11273312" cy="5263729"/>
        </p:xfrm>
        <a:graphic>
          <a:graphicData uri="http://schemas.openxmlformats.org/drawingml/2006/table">
            <a:tbl>
              <a:tblPr/>
              <a:tblGrid>
                <a:gridCol w="2322218"/>
                <a:gridCol w="3573876"/>
                <a:gridCol w="5377218"/>
              </a:tblGrid>
              <a:tr h="495941">
                <a:tc>
                  <a:txBody>
                    <a:bodyPr/>
                    <a:lstStyle/>
                    <a:p>
                      <a:endParaRPr lang="en-US" sz="3200"/>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smtClean="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Trong </a:t>
                      </a:r>
                      <a:r>
                        <a:rPr lang="vi-VN" sz="32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Ngoài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4793">
                <a:tc>
                  <a:txBody>
                    <a:bodyPr/>
                    <a:lstStyle/>
                    <a:p>
                      <a:pPr algn="ctr"/>
                      <a:r>
                        <a:rPr lang="vi-VN" sz="3200" i="1">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Vần ăn</a:t>
                      </a:r>
                      <a:endParaRPr lang="vi-VN" sz="320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a:effectLst/>
                          <a:latin typeface="UVnAvant-Narrow" panose="020B0500000000000000" pitchFamily="34" charset="0"/>
                          <a:ea typeface="UVnAvant-Narrow" panose="020B0500000000000000" pitchFamily="34" charset="0"/>
                          <a:cs typeface="UVnAvant-Narrow" panose="020B0500000000000000" pitchFamily="34" charset="0"/>
                        </a:rPr>
                        <a:t>săn, cắn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effectLst/>
                          <a:latin typeface="UVnAvant-Narrow" panose="020B0500000000000000" pitchFamily="34" charset="0"/>
                          <a:ea typeface="UVnAvant-Narrow" panose="020B0500000000000000" pitchFamily="34" charset="0"/>
                          <a:cs typeface="UVnAvant-Narrow" panose="020B0500000000000000" pitchFamily="34" charset="0"/>
                        </a:rPr>
                        <a:t>bắn (súng), (cái) chăn, khăn (tay), (con) trăn, lăn (tròn), (củ) sắn), (bài) văn…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0459">
                <a:tc>
                  <a:txBody>
                    <a:bodyPr/>
                    <a:lstStyle/>
                    <a:p>
                      <a:pPr algn="ctr"/>
                      <a:r>
                        <a:rPr lang="vi-VN" sz="3200" i="1">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Vần ăng</a:t>
                      </a:r>
                      <a:endParaRPr lang="vi-VN" sz="320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UVnAvant-Narrow" panose="020B0500000000000000" pitchFamily="34" charset="0"/>
                          <a:ea typeface="UVnAvant-Narrow" panose="020B0500000000000000" pitchFamily="34" charset="0"/>
                          <a:cs typeface="UVnAvant-Narrow" panose="020B0500000000000000" pitchFamily="34"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effectLst/>
                          <a:latin typeface="UVnAvant-Narrow" panose="020B0500000000000000" pitchFamily="34" charset="0"/>
                          <a:ea typeface="UVnAvant-Narrow" panose="020B0500000000000000" pitchFamily="34" charset="0"/>
                          <a:cs typeface="UVnAvant-Narrow" panose="020B0500000000000000" pitchFamily="34" charset="0"/>
                        </a:rPr>
                        <a:t>(mặt) trăng, (chị) Hằng, băng (y tế), lăng (Bác Hồ), căng thẳng…</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6125">
                <a:tc>
                  <a:txBody>
                    <a:bodyPr/>
                    <a:lstStyle/>
                    <a:p>
                      <a:pPr algn="ctr"/>
                      <a:r>
                        <a:rPr lang="en-US" sz="3200" i="1">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Vần oat</a:t>
                      </a:r>
                      <a:endParaRPr lang="en-US" sz="320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UVnAvant-Narrow" panose="020B0500000000000000" pitchFamily="34" charset="0"/>
                          <a:ea typeface="UVnAvant-Narrow" panose="020B0500000000000000" pitchFamily="34" charset="0"/>
                          <a:cs typeface="UVnAvant-Narrow" panose="020B0500000000000000" pitchFamily="34" charset="0"/>
                        </a:rPr>
                        <a:t>thoát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a:effectLst/>
                          <a:latin typeface="UVnAvant-Narrow" panose="020B0500000000000000" pitchFamily="34" charset="0"/>
                          <a:ea typeface="UVnAvant-Narrow" panose="020B0500000000000000" pitchFamily="34" charset="0"/>
                          <a:cs typeface="UVnAvant-Narrow" panose="020B0500000000000000" pitchFamily="34" charset="0"/>
                        </a:rPr>
                        <a:t>hoạt (hình), (trốn) thoát, (lục) soát…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791">
                <a:tc>
                  <a:txBody>
                    <a:bodyPr/>
                    <a:lstStyle/>
                    <a:p>
                      <a:pPr algn="ctr"/>
                      <a:r>
                        <a:rPr lang="vi-VN" sz="3200" i="1">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Vần oăt</a:t>
                      </a:r>
                      <a:endParaRPr lang="vi-VN" sz="320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UVnAvant-Narrow" panose="020B0500000000000000" pitchFamily="34" charset="0"/>
                          <a:ea typeface="UVnAvant-Narrow" panose="020B0500000000000000" pitchFamily="34" charset="0"/>
                          <a:cs typeface="UVnAvant-Narrow" panose="020B0500000000000000" pitchFamily="34"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a:effectLst/>
                          <a:latin typeface="UVnAvant-Narrow" panose="020B0500000000000000" pitchFamily="34" charset="0"/>
                          <a:ea typeface="UVnAvant-Narrow" panose="020B0500000000000000" pitchFamily="34" charset="0"/>
                          <a:cs typeface="UVnAvant-Narrow" panose="020B0500000000000000" pitchFamily="34" charset="0"/>
                        </a:rPr>
                        <a:t>(nhọn) hoắt, loắt choắt…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896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910" y="197429"/>
            <a:ext cx="11012037" cy="1077218"/>
          </a:xfrm>
          <a:prstGeom prst="rect">
            <a:avLst/>
          </a:prstGeom>
        </p:spPr>
        <p:txBody>
          <a:bodyPr wrap="square">
            <a:spAutoFit/>
          </a:bodyPr>
          <a:lstStyle/>
          <a:p>
            <a:r>
              <a:rPr lang="vi-VN" sz="3200" b="1">
                <a:latin typeface="UVnAvant-Narrow" panose="020B0500000000000000" pitchFamily="34" charset="0"/>
                <a:ea typeface="UVnAvant-Narrow" panose="020B0500000000000000" pitchFamily="34" charset="0"/>
                <a:cs typeface="UVnAvant-Narrow" panose="020B0500000000000000" pitchFamily="34" charset="0"/>
              </a:rPr>
              <a:t>Quan sát tranh và dùng từ ngữ trong khung để nói: Việc làm của người </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th</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ợ</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b="1">
                <a:latin typeface="UVnAvant-Narrow" panose="020B0500000000000000" pitchFamily="34" charset="0"/>
                <a:ea typeface="UVnAvant-Narrow" panose="020B0500000000000000" pitchFamily="34" charset="0"/>
                <a:cs typeface="UVnAvant-Narrow" panose="020B0500000000000000" pitchFamily="34" charset="0"/>
              </a:rPr>
              <a:t>săn là dúng hay là sai? Vì sao?</a:t>
            </a:r>
            <a:endParaRPr lang="en-US" sz="320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050409148"/>
              </p:ext>
            </p:extLst>
          </p:nvPr>
        </p:nvGraphicFramePr>
        <p:xfrm>
          <a:off x="1916136" y="1274647"/>
          <a:ext cx="8543497" cy="685800"/>
        </p:xfrm>
        <a:graphic>
          <a:graphicData uri="http://schemas.openxmlformats.org/drawingml/2006/table">
            <a:tbl>
              <a:tblPr/>
              <a:tblGrid>
                <a:gridCol w="4425626"/>
                <a:gridCol w="4117871"/>
              </a:tblGrid>
              <a:tr h="554727">
                <a:tc>
                  <a:txBody>
                    <a:bodyPr/>
                    <a:lstStyle/>
                    <a:p>
                      <a:pPr algn="ctr"/>
                      <a:r>
                        <a:rPr lang="vi-VN" sz="40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người thợ săn</a:t>
                      </a:r>
                    </a:p>
                  </a:txBody>
                  <a:tcPr marL="38100" marR="38100" marT="38100" marB="38100" anchor="ctr">
                    <a:lnL>
                      <a:noFill/>
                    </a:lnL>
                    <a:lnR>
                      <a:noFill/>
                    </a:lnR>
                    <a:lnT>
                      <a:noFill/>
                    </a:lnT>
                    <a:lnB>
                      <a:noFill/>
                    </a:lnB>
                    <a:solidFill>
                      <a:srgbClr val="FFFFFF"/>
                    </a:solidFill>
                  </a:tcPr>
                </a:tc>
                <a:tc>
                  <a:txBody>
                    <a:bodyPr/>
                    <a:lstStyle/>
                    <a:p>
                      <a:pPr algn="ctr"/>
                      <a:r>
                        <a:rPr lang="en-US" sz="40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bắn chim</a:t>
                      </a:r>
                    </a:p>
                  </a:txBody>
                  <a:tcPr marL="38100" marR="38100" marT="38100" marB="38100" anchor="ctr">
                    <a:lnL>
                      <a:noFill/>
                    </a:lnL>
                    <a:lnR>
                      <a:noFill/>
                    </a:lnR>
                    <a:lnT>
                      <a:noFill/>
                    </a:lnT>
                    <a:lnB>
                      <a:noFill/>
                    </a:lnB>
                    <a:solidFill>
                      <a:srgbClr val="FFFFFF"/>
                    </a:solidFill>
                  </a:tcPr>
                </a:tc>
              </a:tr>
            </a:tbl>
          </a:graphicData>
        </a:graphic>
      </p:graphicFrame>
      <p:pic>
        <p:nvPicPr>
          <p:cNvPr id="6146" name="Picture 2" descr="https://i.vdoc.vn/data/image/2021/03/17/giai-bai-tap-tieng-viet-1-trang-84-85-86-87-bai-1-kien-va-chim-bo-cau-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8712" y="2111446"/>
            <a:ext cx="8811003" cy="460325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6713321"/>
            <a:ext cx="12344399" cy="1077218"/>
          </a:xfrm>
          <a:prstGeom prst="rect">
            <a:avLst/>
          </a:prstGeom>
        </p:spPr>
        <p:txBody>
          <a:bodyPr wrap="square">
            <a:spAutoFit/>
          </a:bodyPr>
          <a:lstStyle/>
          <a:p>
            <a:r>
              <a:rPr lang="en-US" sz="320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smtClean="0">
                <a:latin typeface="UVnAvant-Narrow" panose="020B0500000000000000" pitchFamily="34" charset="0"/>
                <a:ea typeface="UVnAvant-Narrow" panose="020B0500000000000000" pitchFamily="34" charset="0"/>
                <a:cs typeface="UVnAvant-Narrow" panose="020B0500000000000000" pitchFamily="34" charset="0"/>
              </a:rPr>
              <a:t>Hành </a:t>
            </a:r>
            <a:r>
              <a:rPr lang="vi-VN" sz="3200">
                <a:latin typeface="UVnAvant-Narrow" panose="020B0500000000000000" pitchFamily="34" charset="0"/>
                <a:ea typeface="UVnAvant-Narrow" panose="020B0500000000000000" pitchFamily="34" charset="0"/>
                <a:cs typeface="UVnAvant-Narrow" panose="020B0500000000000000" pitchFamily="34" charset="0"/>
              </a:rPr>
              <a:t>đông của người thợ săn là sai. Vì bắn chim là hành động giết hại chú chim bé nhỏ, vô tội và phá hoại thiên nhiên.</a:t>
            </a:r>
            <a:endParaRPr lang="en-US" sz="320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20201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44400" cy="7772400"/>
          </a:xfrm>
          <a:prstGeom prst="rect">
            <a:avLst/>
          </a:prstGeom>
        </p:spPr>
      </p:pic>
    </p:spTree>
    <p:extLst>
      <p:ext uri="{BB962C8B-B14F-4D97-AF65-F5344CB8AC3E}">
        <p14:creationId xmlns:p14="http://schemas.microsoft.com/office/powerpoint/2010/main" xmlns="" val="155443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9757" b="41037"/>
          <a:stretch/>
        </p:blipFill>
        <p:spPr bwMode="auto">
          <a:xfrm>
            <a:off x="0" y="0"/>
            <a:ext cx="12344400" cy="777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575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xmlns="" val="3745662563"/>
      </p:ext>
    </p:extLst>
  </p:cSld>
  <p:clrMapOvr>
    <a:masterClrMapping/>
  </p:clrMapOvr>
  <mc:AlternateContent xmlns:mc="http://schemas.openxmlformats.org/markup-compatibility/2006">
    <mc:Choice xmlns:p14="http://schemas.microsoft.com/office/powerpoint/2010/main" xmlns=""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7F6086-6A98-4159-923E-6CD87BA5202A}"/>
              </a:ext>
            </a:extLst>
          </p:cNvPr>
          <p:cNvSpPr/>
          <p:nvPr/>
        </p:nvSpPr>
        <p:spPr>
          <a:xfrm>
            <a:off x="672347" y="1428698"/>
            <a:ext cx="2850952" cy="602547"/>
          </a:xfrm>
          <a:prstGeom prst="rect">
            <a:avLst/>
          </a:prstGeom>
          <a:solidFill>
            <a:srgbClr val="00C0F6"/>
          </a:solidFill>
        </p:spPr>
        <p:txBody>
          <a:bodyPr wrap="square" lIns="93799" tIns="46900" rIns="93799" bIns="46900">
            <a:spAutoFit/>
          </a:bodyPr>
          <a:lstStyle/>
          <a:p>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Đọc</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từ</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khó</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5080F3AB-5248-4409-AD85-A7B02415419A}"/>
              </a:ext>
            </a:extLst>
          </p:cNvPr>
          <p:cNvSpPr/>
          <p:nvPr/>
        </p:nvSpPr>
        <p:spPr>
          <a:xfrm>
            <a:off x="744802" y="2181902"/>
            <a:ext cx="11001172" cy="633325"/>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500">
                <a:latin typeface="UVnAvant-Narrow" panose="020B0500000000000000" pitchFamily="34" charset="0"/>
                <a:ea typeface="UVnAvant-Narrow" panose="020B0500000000000000" pitchFamily="34" charset="0"/>
                <a:cs typeface="UVnAvant-Narrow" panose="020B0500000000000000" pitchFamily="34" charset="0"/>
              </a:rPr>
              <a:t>vùng vẫy, nhanh trí, thợ săn</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28223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 fill="hold"/>
                                        <p:tgtEl>
                                          <p:spTgt spid="2"/>
                                        </p:tgtEl>
                                        <p:attrNameLst>
                                          <p:attrName>ppt_x</p:attrName>
                                        </p:attrNameLst>
                                      </p:cBhvr>
                                      <p:tavLst>
                                        <p:tav tm="0">
                                          <p:val>
                                            <p:strVal val="#ppt_x"/>
                                          </p:val>
                                        </p:tav>
                                        <p:tav tm="100000">
                                          <p:val>
                                            <p:strVal val="#ppt_x"/>
                                          </p:val>
                                        </p:tav>
                                      </p:tavLst>
                                    </p:anim>
                                    <p:anim calcmode="lin" valueType="num">
                                      <p:cBhvr additive="base">
                                        <p:cTn id="14"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xmlns="" val="1733170995"/>
      </p:ext>
    </p:extLst>
  </p:cSld>
  <p:clrMapOvr>
    <a:masterClrMapping/>
  </p:clrMapOvr>
  <mc:AlternateContent xmlns:mc="http://schemas.openxmlformats.org/markup-compatibility/2006">
    <mc:Choice xmlns:p14="http://schemas.microsoft.com/office/powerpoint/2010/main" xmlns=""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6F8C6F7-2230-4996-B182-71DFC6DFBB99}"/>
              </a:ext>
            </a:extLst>
          </p:cNvPr>
          <p:cNvSpPr/>
          <p:nvPr/>
        </p:nvSpPr>
        <p:spPr>
          <a:xfrm>
            <a:off x="346182" y="1417213"/>
            <a:ext cx="3382857" cy="602547"/>
          </a:xfrm>
          <a:prstGeom prst="rect">
            <a:avLst/>
          </a:prstGeom>
          <a:solidFill>
            <a:srgbClr val="00C0F6"/>
          </a:solidFill>
        </p:spPr>
        <p:txBody>
          <a:bodyPr wrap="square" lIns="93799" tIns="46900" rIns="93799" bIns="46900">
            <a:spAutoFit/>
          </a:bodyPr>
          <a:lstStyle/>
          <a:p>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Đọc</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câu</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dài</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TextBox 2">
            <a:extLst>
              <a:ext uri="{FF2B5EF4-FFF2-40B4-BE49-F238E27FC236}">
                <a16:creationId xmlns="" xmlns:a16="http://schemas.microsoft.com/office/drawing/2014/main" id="{5430A8A0-6C21-4A8A-99D0-B59C6BEC7471}"/>
              </a:ext>
            </a:extLst>
          </p:cNvPr>
          <p:cNvSpPr txBox="1"/>
          <p:nvPr/>
        </p:nvSpPr>
        <p:spPr>
          <a:xfrm>
            <a:off x="608988" y="2182260"/>
            <a:ext cx="10738364" cy="1171934"/>
          </a:xfrm>
          <a:prstGeom prst="rect">
            <a:avLst/>
          </a:prstGeom>
          <a:noFill/>
        </p:spPr>
        <p:txBody>
          <a:bodyPr wrap="square" lIns="93799" tIns="46900" rIns="93799" bIns="46900">
            <a:spAutoFit/>
          </a:bodyPr>
          <a:lstStyle/>
          <a:p>
            <a:pPr algn="just"/>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Nghe tiếng kêu cứu của kiến, bồ câu nhanh trí nhặt một chiếc lá thả xuống nước.</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5" name="Straight Connector 4"/>
          <p:cNvCxnSpPr/>
          <p:nvPr/>
        </p:nvCxnSpPr>
        <p:spPr>
          <a:xfrm flipH="1">
            <a:off x="7504080" y="2229760"/>
            <a:ext cx="127062" cy="5148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76988" y="2854895"/>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281811" y="2303183"/>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430A8A0-6C21-4A8A-99D0-B59C6BEC7471}"/>
              </a:ext>
            </a:extLst>
          </p:cNvPr>
          <p:cNvSpPr txBox="1"/>
          <p:nvPr/>
        </p:nvSpPr>
        <p:spPr>
          <a:xfrm>
            <a:off x="608988" y="3455261"/>
            <a:ext cx="10738364" cy="633325"/>
          </a:xfrm>
          <a:prstGeom prst="rect">
            <a:avLst/>
          </a:prstGeom>
          <a:noFill/>
        </p:spPr>
        <p:txBody>
          <a:bodyPr wrap="square" lIns="93799" tIns="46900" rIns="93799" bIns="46900">
            <a:spAutoFit/>
          </a:bodyPr>
          <a:lstStyle/>
          <a:p>
            <a:pPr algn="just"/>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Ngay lập tức, nó bò đến cắn vào chân anh ta.</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10" name="Straight Connector 9"/>
          <p:cNvCxnSpPr/>
          <p:nvPr/>
        </p:nvCxnSpPr>
        <p:spPr>
          <a:xfrm flipH="1">
            <a:off x="4105652" y="3588224"/>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34821" y="3623849"/>
            <a:ext cx="83582" cy="404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68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 fill="hold"/>
                                        <p:tgtEl>
                                          <p:spTgt spid="9"/>
                                        </p:tgtEl>
                                        <p:attrNameLst>
                                          <p:attrName>ppt_x</p:attrName>
                                        </p:attrNameLst>
                                      </p:cBhvr>
                                      <p:tavLst>
                                        <p:tav tm="0">
                                          <p:val>
                                            <p:strVal val="#ppt_x"/>
                                          </p:val>
                                        </p:tav>
                                        <p:tav tm="100000">
                                          <p:val>
                                            <p:strVal val="#ppt_x"/>
                                          </p:val>
                                        </p:tav>
                                      </p:tavLst>
                                    </p:anim>
                                    <p:anim calcmode="lin" valueType="num">
                                      <p:cBhvr additive="base">
                                        <p:cTn id="32"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344400" cy="7772400"/>
          </a:xfrm>
          <a:prstGeom prst="rect">
            <a:avLst/>
          </a:prstGeom>
        </p:spPr>
      </p:pic>
      <p:sp>
        <p:nvSpPr>
          <p:cNvPr id="3" name="Rectangle 2"/>
          <p:cNvSpPr/>
          <p:nvPr/>
        </p:nvSpPr>
        <p:spPr>
          <a:xfrm>
            <a:off x="3505325" y="2822926"/>
            <a:ext cx="5055578"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Giải lao</a:t>
            </a:r>
          </a:p>
        </p:txBody>
      </p:sp>
    </p:spTree>
    <p:extLst>
      <p:ext uri="{BB962C8B-B14F-4D97-AF65-F5344CB8AC3E}">
        <p14:creationId xmlns:p14="http://schemas.microsoft.com/office/powerpoint/2010/main" xmlns="" val="930388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Oval 4"/>
          <p:cNvSpPr/>
          <p:nvPr/>
        </p:nvSpPr>
        <p:spPr>
          <a:xfrm>
            <a:off x="672591" y="93201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1</a:t>
            </a:r>
            <a:endParaRPr lang="en-US" b="1">
              <a:solidFill>
                <a:schemeClr val="tx1"/>
              </a:solidFill>
            </a:endParaRPr>
          </a:p>
        </p:txBody>
      </p:sp>
      <p:sp>
        <p:nvSpPr>
          <p:cNvPr id="6" name="Oval 5"/>
          <p:cNvSpPr/>
          <p:nvPr/>
        </p:nvSpPr>
        <p:spPr>
          <a:xfrm>
            <a:off x="672591" y="367503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rPr>
              <a:t>2</a:t>
            </a:r>
          </a:p>
        </p:txBody>
      </p:sp>
      <p:sp>
        <p:nvSpPr>
          <p:cNvPr id="7" name="Oval 6"/>
          <p:cNvSpPr/>
          <p:nvPr/>
        </p:nvSpPr>
        <p:spPr>
          <a:xfrm>
            <a:off x="578117" y="5063255"/>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3</a:t>
            </a:r>
            <a:endParaRPr lang="en-US" b="1">
              <a:solidFill>
                <a:schemeClr val="tx1"/>
              </a:solidFill>
            </a:endParaRPr>
          </a:p>
        </p:txBody>
      </p:sp>
    </p:spTree>
    <p:extLst>
      <p:ext uri="{BB962C8B-B14F-4D97-AF65-F5344CB8AC3E}">
        <p14:creationId xmlns:p14="http://schemas.microsoft.com/office/powerpoint/2010/main" xmlns="" val="1920973913"/>
      </p:ext>
    </p:extLst>
  </p:cSld>
  <p:clrMapOvr>
    <a:masterClrMapping/>
  </p:clrMapOvr>
  <mc:AlternateContent xmlns:mc="http://schemas.openxmlformats.org/markup-compatibility/2006">
    <mc:Choice xmlns:p14="http://schemas.microsoft.com/office/powerpoint/2010/main" xmlns=""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1125</Words>
  <Application>Microsoft Office PowerPoint</Application>
  <PresentationFormat>Custom</PresentationFormat>
  <Paragraphs>103</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52</cp:revision>
  <dcterms:created xsi:type="dcterms:W3CDTF">2020-08-26T02:05:47Z</dcterms:created>
  <dcterms:modified xsi:type="dcterms:W3CDTF">2024-03-23T14:21:52Z</dcterms:modified>
</cp:coreProperties>
</file>