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68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25" r:id="rId2"/>
    <p:sldId id="324" r:id="rId3"/>
    <p:sldId id="312" r:id="rId4"/>
    <p:sldId id="313" r:id="rId5"/>
    <p:sldId id="314" r:id="rId6"/>
    <p:sldId id="323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32" r:id="rId15"/>
    <p:sldId id="330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inpin heiti" panose="020B0604020202020204" charset="-122"/>
      <p:regular r:id="rId20"/>
    </p:embeddedFont>
    <p:embeddedFont>
      <p:font typeface="#9Slide05 Edwardian" panose="020B0604020202020204" charset="0"/>
      <p:regular r:id="rId21"/>
    </p:embeddedFont>
    <p:embeddedFont>
      <p:font typeface="#9Slide05 Pateglamt Script" panose="020B0604020202020204" charset="0"/>
      <p:regular r:id="rId22"/>
    </p:embeddedFont>
    <p:embeddedFont>
      <p:font typeface="#9Slide05 SVNClementine" panose="020F0502020204030203" charset="0"/>
      <p:regular r:id="rId23"/>
    </p:embeddedFont>
    <p:embeddedFont>
      <p:font typeface="#9Slide05 SVNThe Carpenter" panose="020B060402020202020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Patrick Hand" panose="00000500000000000000" pitchFamily="2" charset="0"/>
      <p:regular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E85AC3"/>
    <a:srgbClr val="FF00FF"/>
    <a:srgbClr val="DE6614"/>
    <a:srgbClr val="FF33CC"/>
    <a:srgbClr val="33CC33"/>
    <a:srgbClr val="5BE77C"/>
    <a:srgbClr val="0000FF"/>
    <a:srgbClr val="62B4BA"/>
    <a:srgbClr val="98C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4A479-3603-4D4F-ABAA-E59213EFA054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04AFD-CBB6-49B9-97BF-B7ECE65EE1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10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872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007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AC9D5-5F41-4B19-AEC1-5D229DD875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13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AC9D5-5F41-4B19-AEC1-5D229DD875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16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394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28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175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b5e3ec5bec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b5e3ec5bec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4137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684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522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77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20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33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18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598" name="Google Shape;59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0" name="Google Shape;600;p18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601" name="Google Shape;60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" name="Google Shape;604;p18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605" name="Google Shape;605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8" name="Google Shape;608;p18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18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0" name="Google Shape;610;p18"/>
          <p:cNvGrpSpPr/>
          <p:nvPr/>
        </p:nvGrpSpPr>
        <p:grpSpPr>
          <a:xfrm rot="-5118020">
            <a:off x="398199" y="5376623"/>
            <a:ext cx="1201012" cy="1656648"/>
            <a:chOff x="330281" y="38723"/>
            <a:chExt cx="1614914" cy="2227176"/>
          </a:xfrm>
        </p:grpSpPr>
        <p:sp>
          <p:nvSpPr>
            <p:cNvPr id="611" name="Google Shape;61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18"/>
          <p:cNvGrpSpPr/>
          <p:nvPr/>
        </p:nvGrpSpPr>
        <p:grpSpPr>
          <a:xfrm rot="-2241120">
            <a:off x="11197213" y="320860"/>
            <a:ext cx="223377" cy="314312"/>
            <a:chOff x="5248950" y="2607450"/>
            <a:chExt cx="27575" cy="38800"/>
          </a:xfrm>
        </p:grpSpPr>
        <p:sp>
          <p:nvSpPr>
            <p:cNvPr id="615" name="Google Shape;615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" name="Google Shape;617;p18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618" name="Google Shape;61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18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621" name="Google Shape;621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18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624" name="Google Shape;624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8"/>
          <p:cNvGrpSpPr/>
          <p:nvPr/>
        </p:nvGrpSpPr>
        <p:grpSpPr>
          <a:xfrm rot="-2700000">
            <a:off x="764953" y="2334431"/>
            <a:ext cx="139484" cy="196264"/>
            <a:chOff x="5248950" y="2607450"/>
            <a:chExt cx="27575" cy="38800"/>
          </a:xfrm>
        </p:grpSpPr>
        <p:sp>
          <p:nvSpPr>
            <p:cNvPr id="627" name="Google Shape;627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18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630" name="Google Shape;630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2" name="Google Shape;632;p18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18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18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18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18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18"/>
          <p:cNvSpPr/>
          <p:nvPr/>
        </p:nvSpPr>
        <p:spPr>
          <a:xfrm>
            <a:off x="6129933" y="6462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810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58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229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2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54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4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26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95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6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9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23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04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FBBC3-DC52-43D9-B2DD-0275893A520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01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0" r:id="rId12"/>
    <p:sldLayoutId id="2147483711" r:id="rId13"/>
    <p:sldLayoutId id="2147483732" r:id="rId14"/>
    <p:sldLayoutId id="2147483733" r:id="rId15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slide" Target="slide14.xml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3.gif"/><Relationship Id="rId17" Type="http://schemas.openxmlformats.org/officeDocument/2006/relationships/image" Target="../media/image65.png"/><Relationship Id="rId2" Type="http://schemas.openxmlformats.org/officeDocument/2006/relationships/image" Target="../media/image55.jpeg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slide" Target="slide13.xml"/><Relationship Id="rId5" Type="http://schemas.openxmlformats.org/officeDocument/2006/relationships/image" Target="../media/image58.png"/><Relationship Id="rId15" Type="http://schemas.openxmlformats.org/officeDocument/2006/relationships/image" Target="../media/image64.png"/><Relationship Id="rId10" Type="http://schemas.openxmlformats.org/officeDocument/2006/relationships/image" Target="../media/image62.gif"/><Relationship Id="rId4" Type="http://schemas.openxmlformats.org/officeDocument/2006/relationships/image" Target="../media/image57.png"/><Relationship Id="rId9" Type="http://schemas.openxmlformats.org/officeDocument/2006/relationships/slide" Target="slide11.xml"/><Relationship Id="rId1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2.xml"/><Relationship Id="rId4" Type="http://schemas.openxmlformats.org/officeDocument/2006/relationships/image" Target="../media/image6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64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jpeg"/><Relationship Id="rId3" Type="http://schemas.microsoft.com/office/2007/relationships/media" Target="../media/media3.mp3"/><Relationship Id="rId7" Type="http://schemas.openxmlformats.org/officeDocument/2006/relationships/image" Target="../media/image17.jpg"/><Relationship Id="rId12" Type="http://schemas.openxmlformats.org/officeDocument/2006/relationships/image" Target="../media/image21.jpeg"/><Relationship Id="rId2" Type="http://schemas.microsoft.com/office/2007/relationships/media" Target="../media/media2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0.jpeg"/><Relationship Id="rId5" Type="http://schemas.openxmlformats.org/officeDocument/2006/relationships/slideLayout" Target="../slideLayouts/slideLayout1.xml"/><Relationship Id="rId15" Type="http://schemas.openxmlformats.org/officeDocument/2006/relationships/slide" Target="slide4.xml"/><Relationship Id="rId10" Type="http://schemas.openxmlformats.org/officeDocument/2006/relationships/image" Target="../media/image19.jpeg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slide" Target="slide8.xml"/><Relationship Id="rId5" Type="http://schemas.openxmlformats.org/officeDocument/2006/relationships/image" Target="../media/image25.png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slide" Target="slide4.xml"/><Relationship Id="rId4" Type="http://schemas.openxmlformats.org/officeDocument/2006/relationships/audio" Target="../media/audio4.wav"/><Relationship Id="rId9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GIF"/><Relationship Id="rId18" Type="http://schemas.openxmlformats.org/officeDocument/2006/relationships/image" Target="../media/image51.wmf"/><Relationship Id="rId3" Type="http://schemas.openxmlformats.org/officeDocument/2006/relationships/image" Target="../media/image37.png"/><Relationship Id="rId21" Type="http://schemas.openxmlformats.org/officeDocument/2006/relationships/slide" Target="slide3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oleObject" Target="../embeddings/oleObject1.bin"/><Relationship Id="rId25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0.png"/><Relationship Id="rId20" Type="http://schemas.openxmlformats.org/officeDocument/2006/relationships/oleObject" Target="../embeddings/oleObject3.bin"/><Relationship Id="rId29" Type="http://schemas.openxmlformats.org/officeDocument/2006/relationships/image" Target="../media/image4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slide" Target="slide5.xml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microsoft.com/office/2007/relationships/hdphoto" Target="../media/hdphoto4.wdp"/><Relationship Id="rId28" Type="http://schemas.openxmlformats.org/officeDocument/2006/relationships/image" Target="../media/image54.png"/><Relationship Id="rId10" Type="http://schemas.openxmlformats.org/officeDocument/2006/relationships/image" Target="../media/image44.png"/><Relationship Id="rId19" Type="http://schemas.openxmlformats.org/officeDocument/2006/relationships/oleObject" Target="../embeddings/oleObject2.bin"/><Relationship Id="rId31" Type="http://schemas.openxmlformats.org/officeDocument/2006/relationships/image" Target="../media/image480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GIF"/><Relationship Id="rId22" Type="http://schemas.openxmlformats.org/officeDocument/2006/relationships/image" Target="../media/image52.png"/><Relationship Id="rId27" Type="http://schemas.openxmlformats.org/officeDocument/2006/relationships/image" Target="../media/image440.png"/><Relationship Id="rId30" Type="http://schemas.openxmlformats.org/officeDocument/2006/relationships/image" Target="../media/image4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433" y="1025944"/>
            <a:ext cx="8970783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6" y="1155700"/>
            <a:ext cx="1981200" cy="13228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 rot="590413">
            <a:off x="7872153" y="272052"/>
            <a:ext cx="4359961" cy="2604152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727847">
            <a:off x="8473185" y="541398"/>
            <a:ext cx="32638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#9Slide05 SVNThe Carpenter" pitchFamily="2" charset="0"/>
              </a:rPr>
              <a:t>Dịp</a:t>
            </a:r>
            <a:r>
              <a:rPr lang="en-US" sz="2800" dirty="0">
                <a:latin typeface="#9Slide05 SVNThe Carpenter" pitchFamily="2" charset="0"/>
              </a:rPr>
              <a:t> </a:t>
            </a:r>
            <a:r>
              <a:rPr lang="en-US" sz="2800" dirty="0" err="1">
                <a:latin typeface="#9Slide05 SVNThe Carpenter" pitchFamily="2" charset="0"/>
              </a:rPr>
              <a:t>hè</a:t>
            </a:r>
            <a:r>
              <a:rPr lang="en-US" sz="2800" dirty="0">
                <a:latin typeface="#9Slide05 SVNThe Carpenter" pitchFamily="2" charset="0"/>
              </a:rPr>
              <a:t> </a:t>
            </a:r>
            <a:r>
              <a:rPr lang="en-US" sz="2800" dirty="0" err="1">
                <a:latin typeface="#9Slide05 SVNThe Carpenter" pitchFamily="2" charset="0"/>
              </a:rPr>
              <a:t>năm</a:t>
            </a:r>
            <a:r>
              <a:rPr lang="en-US" sz="2800" dirty="0">
                <a:latin typeface="#9Slide05 SVNThe Carpenter" pitchFamily="2" charset="0"/>
              </a:rPr>
              <a:t> </a:t>
            </a:r>
            <a:r>
              <a:rPr lang="en-US" sz="2800" dirty="0" err="1">
                <a:latin typeface="#9Slide05 SVNThe Carpenter" pitchFamily="2" charset="0"/>
              </a:rPr>
              <a:t>ngoái</a:t>
            </a:r>
            <a:r>
              <a:rPr lang="en-US" sz="2800" dirty="0">
                <a:latin typeface="#9Slide05 SVNThe Carpenter" pitchFamily="2" charset="0"/>
              </a:rPr>
              <a:t>, </a:t>
            </a:r>
            <a:r>
              <a:rPr lang="en-US" sz="2800" dirty="0" err="1">
                <a:latin typeface="#9Slide05 SVNThe Carpenter" pitchFamily="2" charset="0"/>
              </a:rPr>
              <a:t>Tít</a:t>
            </a:r>
            <a:r>
              <a:rPr lang="en-US" sz="2800" dirty="0">
                <a:latin typeface="#9Slide05 SVNThe Carpenter" pitchFamily="2" charset="0"/>
              </a:rPr>
              <a:t> </a:t>
            </a:r>
            <a:r>
              <a:rPr lang="en-US" sz="2800" dirty="0" err="1">
                <a:latin typeface="#9Slide05 SVNThe Carpenter" pitchFamily="2" charset="0"/>
              </a:rPr>
              <a:t>được</a:t>
            </a:r>
            <a:r>
              <a:rPr lang="en-US" sz="2800" dirty="0">
                <a:latin typeface="#9Slide05 SVNThe Carpenter" pitchFamily="2" charset="0"/>
              </a:rPr>
              <a:t> </a:t>
            </a:r>
            <a:r>
              <a:rPr lang="vi-VN" sz="2800" dirty="0">
                <a:latin typeface="#9Slide05 SVNThe Carpenter" pitchFamily="2" charset="0"/>
              </a:rPr>
              <a:t>về quê chơ</a:t>
            </a:r>
            <a:r>
              <a:rPr lang="en-US" sz="2800" dirty="0" err="1">
                <a:latin typeface="#9Slide05 SVNThe Carpenter" pitchFamily="2" charset="0"/>
              </a:rPr>
              <a:t>i</a:t>
            </a:r>
            <a:r>
              <a:rPr lang="en-US" sz="2800" dirty="0">
                <a:latin typeface="#9Slide05 SVNThe Carpenter" pitchFamily="2" charset="0"/>
              </a:rPr>
              <a:t> </a:t>
            </a:r>
            <a:r>
              <a:rPr lang="en-US" sz="2800" dirty="0" err="1">
                <a:latin typeface="#9Slide05 SVNThe Carpenter" pitchFamily="2" charset="0"/>
              </a:rPr>
              <a:t>với</a:t>
            </a:r>
            <a:r>
              <a:rPr lang="en-US" sz="2800" dirty="0">
                <a:latin typeface="#9Slide05 SVNThe Carpenter" pitchFamily="2" charset="0"/>
              </a:rPr>
              <a:t> </a:t>
            </a:r>
            <a:r>
              <a:rPr lang="en-US" sz="2800" dirty="0" err="1">
                <a:latin typeface="#9Slide05 SVNThe Carpenter" pitchFamily="2" charset="0"/>
              </a:rPr>
              <a:t>ông</a:t>
            </a:r>
            <a:r>
              <a:rPr lang="en-US" sz="2800" dirty="0">
                <a:latin typeface="#9Slide05 SVNThe Carpenter" pitchFamily="2" charset="0"/>
              </a:rPr>
              <a:t> </a:t>
            </a:r>
            <a:r>
              <a:rPr lang="en-US" sz="2800" dirty="0" err="1">
                <a:latin typeface="#9Slide05 SVNThe Carpenter" pitchFamily="2" charset="0"/>
              </a:rPr>
              <a:t>bà</a:t>
            </a:r>
            <a:r>
              <a:rPr lang="en-US" sz="2800" dirty="0">
                <a:latin typeface="#9Slide05 SVNThe Carpenter" pitchFamily="2" charset="0"/>
              </a:rPr>
              <a:t> </a:t>
            </a:r>
            <a:r>
              <a:rPr lang="en-US" sz="2800" dirty="0" err="1">
                <a:latin typeface="#9Slide05 SVNThe Carpenter" pitchFamily="2" charset="0"/>
              </a:rPr>
              <a:t>nội</a:t>
            </a:r>
            <a:r>
              <a:rPr lang="en-US" sz="2800" dirty="0">
                <a:latin typeface="#9Slide05 SVNThe Carpenter" pitchFamily="2" charset="0"/>
              </a:rPr>
              <a:t>, </a:t>
            </a:r>
            <a:r>
              <a:rPr lang="vi-VN" sz="2800" dirty="0">
                <a:latin typeface="#9Slide05 SVNThe Carpenter" pitchFamily="2" charset="0"/>
              </a:rPr>
              <a:t>em </a:t>
            </a:r>
            <a:r>
              <a:rPr lang="en-US" sz="2800" dirty="0" err="1">
                <a:latin typeface="#9Slide05 SVNThe Carpenter" pitchFamily="2" charset="0"/>
              </a:rPr>
              <a:t>vui</a:t>
            </a:r>
            <a:r>
              <a:rPr lang="en-US" sz="2800" dirty="0">
                <a:latin typeface="#9Slide05 SVNThe Carpenter" pitchFamily="2" charset="0"/>
              </a:rPr>
              <a:t> </a:t>
            </a:r>
            <a:r>
              <a:rPr lang="vi-VN" sz="2800" dirty="0">
                <a:latin typeface="#9Slide05 SVNThe Carpenter" pitchFamily="2" charset="0"/>
              </a:rPr>
              <a:t>lắm. </a:t>
            </a:r>
            <a:r>
              <a:rPr lang="en-US" sz="2800" dirty="0" err="1">
                <a:latin typeface="#9Slide05 SVNThe Carpenter" pitchFamily="2" charset="0"/>
              </a:rPr>
              <a:t>Lên</a:t>
            </a:r>
            <a:r>
              <a:rPr lang="en-US" sz="2800" dirty="0">
                <a:latin typeface="#9Slide05 SVNThe Carpenter" pitchFamily="2" charset="0"/>
              </a:rPr>
              <a:t> </a:t>
            </a:r>
            <a:r>
              <a:rPr lang="en-US" sz="2800" dirty="0" err="1">
                <a:latin typeface="#9Slide05 SVNThe Carpenter" pitchFamily="2" charset="0"/>
              </a:rPr>
              <a:t>Hà</a:t>
            </a:r>
            <a:r>
              <a:rPr lang="en-US" sz="2800" dirty="0">
                <a:latin typeface="#9Slide05 SVNThe Carpenter" pitchFamily="2" charset="0"/>
              </a:rPr>
              <a:t> </a:t>
            </a:r>
            <a:r>
              <a:rPr lang="en-US" sz="2800" dirty="0" err="1">
                <a:latin typeface="#9Slide05 SVNThe Carpenter" pitchFamily="2" charset="0"/>
              </a:rPr>
              <a:t>Nội</a:t>
            </a:r>
            <a:r>
              <a:rPr lang="en-US" sz="2800" dirty="0">
                <a:latin typeface="#9Slide05 SVNThe Carpenter" pitchFamily="2" charset="0"/>
              </a:rPr>
              <a:t>, </a:t>
            </a:r>
            <a:r>
              <a:rPr lang="vi-VN" sz="2800" dirty="0">
                <a:latin typeface="#9Slide05 SVNThe Carpenter" pitchFamily="2" charset="0"/>
              </a:rPr>
              <a:t>em kể lại những chuyện khi về quê chơi </a:t>
            </a:r>
            <a:r>
              <a:rPr lang="en-US" sz="2800" dirty="0" err="1">
                <a:latin typeface="#9Slide05 SVNThe Carpenter" pitchFamily="2" charset="0"/>
              </a:rPr>
              <a:t>với</a:t>
            </a:r>
            <a:r>
              <a:rPr lang="en-US" sz="2800" dirty="0">
                <a:latin typeface="#9Slide05 SVNThe Carpenter" pitchFamily="2" charset="0"/>
              </a:rPr>
              <a:t> </a:t>
            </a:r>
            <a:r>
              <a:rPr lang="en-US" sz="2800" dirty="0" err="1">
                <a:latin typeface="#9Slide05 SVNThe Carpenter" pitchFamily="2" charset="0"/>
              </a:rPr>
              <a:t>mọi</a:t>
            </a:r>
            <a:r>
              <a:rPr lang="en-US" sz="2800" dirty="0">
                <a:latin typeface="#9Slide05 SVNThe Carpenter" pitchFamily="2" charset="0"/>
              </a:rPr>
              <a:t> </a:t>
            </a:r>
            <a:r>
              <a:rPr lang="en-US" sz="2800" dirty="0" err="1">
                <a:latin typeface="#9Slide05 SVNThe Carpenter" pitchFamily="2" charset="0"/>
              </a:rPr>
              <a:t>người</a:t>
            </a:r>
            <a:r>
              <a:rPr lang="en-US" sz="2800" dirty="0">
                <a:latin typeface="#9Slide05 SVNThe Carpenter" pitchFamily="2" charset="0"/>
              </a:rPr>
              <a:t>. </a:t>
            </a:r>
            <a:r>
              <a:rPr lang="vi-VN" sz="2800" dirty="0">
                <a:latin typeface="#9Slide05 SVNThe Carpenter" pitchFamily="2" charset="0"/>
              </a:rPr>
              <a:t>Bây giờ mình cùng nghe </a:t>
            </a:r>
            <a:r>
              <a:rPr lang="en-US" sz="2800" dirty="0" err="1">
                <a:latin typeface="#9Slide05 SVNThe Carpenter" pitchFamily="2" charset="0"/>
              </a:rPr>
              <a:t>Tít</a:t>
            </a:r>
            <a:r>
              <a:rPr lang="en-US" sz="2800" dirty="0">
                <a:latin typeface="#9Slide05 SVNThe Carpenter" pitchFamily="2" charset="0"/>
              </a:rPr>
              <a:t> </a:t>
            </a:r>
            <a:r>
              <a:rPr lang="vi-VN" sz="2800" dirty="0">
                <a:latin typeface="#9Slide05 SVNThe Carpenter" pitchFamily="2" charset="0"/>
              </a:rPr>
              <a:t>kể chuyện nhé!</a:t>
            </a:r>
            <a:endParaRPr lang="en-US" sz="2800" dirty="0">
              <a:latin typeface="#9Slide05 SVNThe Carpenter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5" y="1517316"/>
            <a:ext cx="923624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2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-2335" y="-323043"/>
            <a:ext cx="12192000" cy="698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17" y="4674025"/>
            <a:ext cx="2339788" cy="24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384" y="4477870"/>
            <a:ext cx="2034540" cy="270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22" y="4814047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884" y="4943052"/>
            <a:ext cx="1268868" cy="167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247" y="4706470"/>
            <a:ext cx="1829337" cy="240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57" y="4715130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257" y="4674025"/>
            <a:ext cx="1350547" cy="177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982" y="4674025"/>
            <a:ext cx="1829337" cy="240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47" y="4768918"/>
            <a:ext cx="2339788" cy="24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96" y="4426045"/>
            <a:ext cx="2034540" cy="270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3074" y="-204433"/>
            <a:ext cx="1331619" cy="10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39" y="3419053"/>
            <a:ext cx="4580966" cy="1523999"/>
          </a:xfrm>
          <a:prstGeom prst="rect">
            <a:avLst/>
          </a:prstGeom>
        </p:spPr>
      </p:pic>
      <p:sp>
        <p:nvSpPr>
          <p:cNvPr id="22" name="Right Arrow 21">
            <a:hlinkClick r:id="rId13" action="ppaction://hlinksldjump"/>
          </p:cNvPr>
          <p:cNvSpPr/>
          <p:nvPr/>
        </p:nvSpPr>
        <p:spPr>
          <a:xfrm>
            <a:off x="11180024" y="6496738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1512" y="4374867"/>
            <a:ext cx="1125860" cy="78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Google Shape;2167;p57"/>
          <p:cNvSpPr/>
          <p:nvPr/>
        </p:nvSpPr>
        <p:spPr>
          <a:xfrm>
            <a:off x="7534901" y="-27672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dirty="0" err="1">
                <a:latin typeface="UTM Cookies" panose="02040603050506020204" pitchFamily="18" charset="0"/>
              </a:rPr>
              <a:t>Bắt</a:t>
            </a:r>
            <a:r>
              <a:rPr lang="en-US" sz="4800" dirty="0"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atin typeface="UTM Cookies" panose="02040603050506020204" pitchFamily="18" charset="0"/>
              </a:rPr>
              <a:t>côn</a:t>
            </a:r>
            <a:r>
              <a:rPr lang="en-US" sz="4800" dirty="0"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atin typeface="UTM Cookies" panose="02040603050506020204" pitchFamily="18" charset="0"/>
              </a:rPr>
              <a:t>trùng</a:t>
            </a:r>
            <a:endParaRPr sz="4800" dirty="0">
              <a:latin typeface="UTM Cookies" panose="02040603050506020204" pitchFamily="18" charset="0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4255371" y="2591112"/>
            <a:ext cx="4832783" cy="1609990"/>
          </a:xfrm>
          <a:prstGeom prst="wedgeEllipseCallout">
            <a:avLst/>
          </a:prstGeom>
          <a:ln w="28575">
            <a:solidFill>
              <a:schemeClr val="bg2">
                <a:lumMod val="10000"/>
              </a:schemeClr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#9Slide05 Edwardian" panose="02040603050506020204" pitchFamily="18" charset="0"/>
              </a:rPr>
              <a:t>Cùng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ông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bà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đi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tìm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bắt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những</a:t>
            </a:r>
            <a:r>
              <a:rPr lang="en-US" sz="3200" dirty="0">
                <a:latin typeface="#9Slide05 Edwardian" panose="02040603050506020204" pitchFamily="18" charset="0"/>
              </a:rPr>
              <a:t> con </a:t>
            </a:r>
            <a:r>
              <a:rPr lang="en-US" sz="3200" dirty="0" err="1">
                <a:latin typeface="#9Slide05 Edwardian" panose="02040603050506020204" pitchFamily="18" charset="0"/>
              </a:rPr>
              <a:t>côn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trùng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để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vườn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hoa</a:t>
            </a:r>
            <a:r>
              <a:rPr lang="en-US" sz="3200" dirty="0">
                <a:latin typeface="#9Slide05 Edwardian" panose="02040603050506020204" pitchFamily="18" charset="0"/>
              </a:rPr>
              <a:t>  </a:t>
            </a:r>
            <a:r>
              <a:rPr lang="en-US" sz="3200" dirty="0" err="1">
                <a:latin typeface="#9Slide05 Edwardian" panose="02040603050506020204" pitchFamily="18" charset="0"/>
              </a:rPr>
              <a:t>tươi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đẹp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thôi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Tít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ơi</a:t>
            </a:r>
            <a:r>
              <a:rPr lang="en-US" sz="3200" dirty="0">
                <a:latin typeface="#9Slide05 Edwardian" panose="02040603050506020204" pitchFamily="18" charset="0"/>
              </a:rPr>
              <a:t>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07" y="3863534"/>
            <a:ext cx="4473328" cy="32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2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Thả Diều Vào Mùa Xuân Hình ảnh | Định dạng hình ảnh PSD 401003741| 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35590" y="80202"/>
            <a:ext cx="1331619" cy="10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Callout 1"/>
          <p:cNvSpPr/>
          <p:nvPr/>
        </p:nvSpPr>
        <p:spPr>
          <a:xfrm>
            <a:off x="0" y="-225417"/>
            <a:ext cx="9325279" cy="530352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645731" y="287953"/>
            <a:ext cx="5977040" cy="1169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3: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thích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hợp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chỗ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chấm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theo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mẫu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):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870843" y="1490212"/>
            <a:ext cx="731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a)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1314215" y="1578269"/>
            <a:ext cx="70665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5285 m =       km         m =           km</a:t>
            </a:r>
          </a:p>
        </p:txBody>
      </p: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1404242" y="2257322"/>
            <a:ext cx="82849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1827 m = ……km …… m = …,……km</a:t>
            </a:r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1480442" y="3018590"/>
            <a:ext cx="82849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2063 m = ……km  ……m = ….,……km</a:t>
            </a:r>
          </a:p>
        </p:txBody>
      </p:sp>
      <p:sp>
        <p:nvSpPr>
          <p:cNvPr id="43" name="Text Box 19"/>
          <p:cNvSpPr txBox="1">
            <a:spLocks noChangeArrowheads="1"/>
          </p:cNvSpPr>
          <p:nvPr/>
        </p:nvSpPr>
        <p:spPr bwMode="auto">
          <a:xfrm>
            <a:off x="1556642" y="3856790"/>
            <a:ext cx="76757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702 m = …km ……m = ….,……km</a:t>
            </a:r>
          </a:p>
        </p:txBody>
      </p:sp>
      <p:sp>
        <p:nvSpPr>
          <p:cNvPr id="44" name="Text Box 20"/>
          <p:cNvSpPr txBox="1">
            <a:spLocks noChangeArrowheads="1"/>
          </p:cNvSpPr>
          <p:nvPr/>
        </p:nvSpPr>
        <p:spPr bwMode="auto">
          <a:xfrm>
            <a:off x="3233249" y="2222255"/>
            <a:ext cx="731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45" name="Text Box 21"/>
          <p:cNvSpPr txBox="1">
            <a:spLocks noChangeArrowheads="1"/>
          </p:cNvSpPr>
          <p:nvPr/>
        </p:nvSpPr>
        <p:spPr bwMode="auto">
          <a:xfrm>
            <a:off x="4388994" y="2208224"/>
            <a:ext cx="974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827</a:t>
            </a:r>
          </a:p>
        </p:txBody>
      </p:sp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5916780" y="2251500"/>
            <a:ext cx="1218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1,827</a:t>
            </a:r>
          </a:p>
        </p:txBody>
      </p:sp>
      <p:sp>
        <p:nvSpPr>
          <p:cNvPr id="47" name="Text Box 23"/>
          <p:cNvSpPr txBox="1">
            <a:spLocks noChangeArrowheads="1"/>
          </p:cNvSpPr>
          <p:nvPr/>
        </p:nvSpPr>
        <p:spPr bwMode="auto">
          <a:xfrm>
            <a:off x="3278678" y="2971339"/>
            <a:ext cx="731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4511081" y="2990309"/>
            <a:ext cx="8528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63</a:t>
            </a:r>
          </a:p>
        </p:txBody>
      </p:sp>
      <p:sp>
        <p:nvSpPr>
          <p:cNvPr id="49" name="Text Box 25"/>
          <p:cNvSpPr txBox="1">
            <a:spLocks noChangeArrowheads="1"/>
          </p:cNvSpPr>
          <p:nvPr/>
        </p:nvSpPr>
        <p:spPr bwMode="auto">
          <a:xfrm>
            <a:off x="6111186" y="3005959"/>
            <a:ext cx="1218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2,063</a:t>
            </a:r>
          </a:p>
        </p:txBody>
      </p:sp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3064321" y="3791663"/>
            <a:ext cx="4873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>
            <a:off x="3943460" y="3792722"/>
            <a:ext cx="974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702</a:t>
            </a:r>
          </a:p>
        </p:txBody>
      </p:sp>
      <p:sp>
        <p:nvSpPr>
          <p:cNvPr id="52" name="Text Box 30"/>
          <p:cNvSpPr txBox="1">
            <a:spLocks noChangeArrowheads="1"/>
          </p:cNvSpPr>
          <p:nvPr/>
        </p:nvSpPr>
        <p:spPr bwMode="auto">
          <a:xfrm>
            <a:off x="5546695" y="3835660"/>
            <a:ext cx="1218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0,702</a:t>
            </a:r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3079537" y="1559229"/>
            <a:ext cx="4873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54" name="Text Box 32"/>
          <p:cNvSpPr txBox="1">
            <a:spLocks noChangeArrowheads="1"/>
          </p:cNvSpPr>
          <p:nvPr/>
        </p:nvSpPr>
        <p:spPr bwMode="auto">
          <a:xfrm>
            <a:off x="4127908" y="1569874"/>
            <a:ext cx="974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285</a:t>
            </a:r>
          </a:p>
        </p:txBody>
      </p:sp>
      <p:sp>
        <p:nvSpPr>
          <p:cNvPr id="55" name="Text Box 33"/>
          <p:cNvSpPr txBox="1">
            <a:spLocks noChangeArrowheads="1"/>
          </p:cNvSpPr>
          <p:nvPr/>
        </p:nvSpPr>
        <p:spPr bwMode="auto">
          <a:xfrm>
            <a:off x="5663627" y="1569874"/>
            <a:ext cx="1218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5,285</a:t>
            </a:r>
          </a:p>
        </p:txBody>
      </p:sp>
    </p:spTree>
    <p:extLst>
      <p:ext uri="{BB962C8B-B14F-4D97-AF65-F5344CB8AC3E}">
        <p14:creationId xmlns:p14="http://schemas.microsoft.com/office/powerpoint/2010/main" val="7536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/>
      <p:bldP spid="31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>
            <a:hlinkClick r:id="rId2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图片 3">
            <a:extLst>
              <a:ext uri="{FF2B5EF4-FFF2-40B4-BE49-F238E27FC236}">
                <a16:creationId xmlns:a16="http://schemas.microsoft.com/office/drawing/2014/main" id="{3FE33E01-7071-4805-A2ED-A1A1DB0F7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9923" y="0"/>
            <a:ext cx="12192001" cy="6858000"/>
          </a:xfrm>
          <a:prstGeom prst="rect">
            <a:avLst/>
          </a:prstGeom>
        </p:spPr>
      </p:pic>
      <p:pic>
        <p:nvPicPr>
          <p:cNvPr id="19" name="Picture 8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299" y="5519079"/>
            <a:ext cx="2137731" cy="1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1082218" y="2010412"/>
            <a:ext cx="5406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b)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693891" y="2033882"/>
            <a:ext cx="52258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34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 = ... m…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 = …,... m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476875" y="2794583"/>
            <a:ext cx="6126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786 cm = … m  …cm = …,… m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1476875" y="3615389"/>
            <a:ext cx="6126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408 cm = …   m …cm = …,…m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188617" y="2010412"/>
            <a:ext cx="450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3953102" y="1995293"/>
            <a:ext cx="6307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3160314" y="2732889"/>
            <a:ext cx="450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3991475" y="2747516"/>
            <a:ext cx="6307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86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5366081" y="2019146"/>
            <a:ext cx="9795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3,4</a:t>
            </a:r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5480843" y="2791556"/>
            <a:ext cx="1376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7,86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3188616" y="3557855"/>
            <a:ext cx="450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4225802" y="3568322"/>
            <a:ext cx="314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46" name="Text Box 21"/>
          <p:cNvSpPr txBox="1">
            <a:spLocks noChangeArrowheads="1"/>
          </p:cNvSpPr>
          <p:nvPr/>
        </p:nvSpPr>
        <p:spPr bwMode="auto">
          <a:xfrm>
            <a:off x="5578163" y="3598886"/>
            <a:ext cx="12787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4,08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392680" y="356038"/>
            <a:ext cx="856012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cs typeface="Arial" panose="020B0604020202020204" pitchFamily="34" charset="0"/>
              </a:rPr>
              <a:t> 3: </a:t>
            </a:r>
            <a:r>
              <a:rPr lang="en-US" altLang="en-US" sz="2800" b="1" dirty="0" err="1"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thích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hợp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vàochỗ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chấm</a:t>
            </a:r>
            <a:r>
              <a:rPr lang="en-US" altLang="en-US" sz="2800" b="1" dirty="0"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cs typeface="Arial" panose="020B0604020202020204" pitchFamily="34" charset="0"/>
              </a:rPr>
              <a:t>theo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mẫu</a:t>
            </a:r>
            <a:r>
              <a:rPr lang="en-US" altLang="en-US" sz="2800" b="1" dirty="0">
                <a:cs typeface="Arial" panose="020B0604020202020204" pitchFamily="34" charset="0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343994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46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11"/>
            <a:ext cx="12179807" cy="6842477"/>
          </a:xfrm>
          <a:prstGeom prst="rect">
            <a:avLst/>
          </a:prstGeom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Callout 2"/>
          <p:cNvSpPr/>
          <p:nvPr/>
        </p:nvSpPr>
        <p:spPr>
          <a:xfrm>
            <a:off x="5082401" y="-27911"/>
            <a:ext cx="7552944" cy="4034645"/>
          </a:xfrm>
          <a:prstGeom prst="cloud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698373" y="802464"/>
            <a:ext cx="5954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DE6614"/>
                </a:solidFill>
                <a:cs typeface="Arial" panose="020B0604020202020204" pitchFamily="34" charset="0"/>
              </a:rPr>
              <a:t>c)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6307974" y="878664"/>
            <a:ext cx="59928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DE6614"/>
                </a:solidFill>
                <a:cs typeface="Arial" panose="020B0604020202020204" pitchFamily="34" charset="0"/>
              </a:rPr>
              <a:t>6258 g =      kg          g =             kg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6307974" y="1640664"/>
            <a:ext cx="5755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DE6614"/>
                </a:solidFill>
                <a:cs typeface="Arial" panose="020B0604020202020204" pitchFamily="34" charset="0"/>
              </a:rPr>
              <a:t>2065 g = … kg … g = …,…   kg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6139583" y="2333666"/>
            <a:ext cx="61528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DE6614"/>
                </a:solidFill>
                <a:cs typeface="Arial" panose="020B0604020202020204" pitchFamily="34" charset="0"/>
              </a:rPr>
              <a:t>8047 kg = … </a:t>
            </a:r>
            <a:r>
              <a:rPr lang="en-US" altLang="en-US" sz="2800" b="1" dirty="0" err="1">
                <a:solidFill>
                  <a:srgbClr val="DE6614"/>
                </a:solidFill>
                <a:cs typeface="Arial" panose="020B0604020202020204" pitchFamily="34" charset="0"/>
              </a:rPr>
              <a:t>tấn</a:t>
            </a:r>
            <a:r>
              <a:rPr lang="en-US" altLang="en-US" sz="2800" b="1" dirty="0">
                <a:solidFill>
                  <a:srgbClr val="DE6614"/>
                </a:solidFill>
                <a:cs typeface="Arial" panose="020B0604020202020204" pitchFamily="34" charset="0"/>
              </a:rPr>
              <a:t> … kg = ..,…   </a:t>
            </a:r>
            <a:r>
              <a:rPr lang="en-US" altLang="en-US" sz="2800" b="1" dirty="0" err="1">
                <a:solidFill>
                  <a:srgbClr val="DE6614"/>
                </a:solidFill>
                <a:cs typeface="Arial" panose="020B0604020202020204" pitchFamily="34" charset="0"/>
              </a:rPr>
              <a:t>tấn</a:t>
            </a:r>
            <a:endParaRPr lang="en-US" altLang="en-US" sz="2800" b="1" dirty="0">
              <a:solidFill>
                <a:srgbClr val="DE6614"/>
              </a:solidFill>
              <a:cs typeface="Arial" panose="020B0604020202020204" pitchFamily="34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7821119" y="878664"/>
            <a:ext cx="4961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8819031" y="888088"/>
            <a:ext cx="7939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258</a:t>
            </a: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10342576" y="878664"/>
            <a:ext cx="10916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6,258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7897765" y="1568065"/>
            <a:ext cx="4961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8758648" y="1604790"/>
            <a:ext cx="5954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65</a:t>
            </a:r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10014281" y="1643721"/>
            <a:ext cx="10916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2,065</a:t>
            </a:r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7914315" y="2282580"/>
            <a:ext cx="4961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Text Box 17"/>
          <p:cNvSpPr txBox="1">
            <a:spLocks noChangeArrowheads="1"/>
          </p:cNvSpPr>
          <p:nvPr/>
        </p:nvSpPr>
        <p:spPr bwMode="auto">
          <a:xfrm>
            <a:off x="8896564" y="2282580"/>
            <a:ext cx="6946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47</a:t>
            </a:r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10214449" y="2328130"/>
            <a:ext cx="1339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8,047</a:t>
            </a:r>
          </a:p>
        </p:txBody>
      </p:sp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23" y="5518203"/>
            <a:ext cx="4401086" cy="1446616"/>
          </a:xfrm>
          <a:prstGeom prst="rect">
            <a:avLst/>
          </a:prstGeom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0" y="-21261"/>
            <a:ext cx="856012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cs typeface="Arial" panose="020B0604020202020204" pitchFamily="34" charset="0"/>
              </a:rPr>
              <a:t> 3: </a:t>
            </a:r>
            <a:r>
              <a:rPr lang="en-US" altLang="en-US" sz="2800" b="1" dirty="0" err="1"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thích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hợp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vàochỗ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chấm</a:t>
            </a:r>
            <a:r>
              <a:rPr lang="en-US" altLang="en-US" sz="2800" b="1" dirty="0"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cs typeface="Arial" panose="020B0604020202020204" pitchFamily="34" charset="0"/>
              </a:rPr>
              <a:t>theo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mẫu</a:t>
            </a:r>
            <a:r>
              <a:rPr lang="en-US" altLang="en-US" sz="2800" b="1" dirty="0">
                <a:cs typeface="Arial" panose="020B0604020202020204" pitchFamily="34" charset="0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355974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  <p:bldP spid="24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3" name="任意多边形 22"/>
          <p:cNvSpPr/>
          <p:nvPr/>
        </p:nvSpPr>
        <p:spPr>
          <a:xfrm>
            <a:off x="1420504" y="579916"/>
            <a:ext cx="9238777" cy="4965855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3394731"/>
            <a:ext cx="12193057" cy="371888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1458" y="2758402"/>
            <a:ext cx="13046571" cy="3810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81" y="2805742"/>
            <a:ext cx="2147182" cy="25995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>
            <a:off x="7489636" y="2786724"/>
            <a:ext cx="4702628" cy="45428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106" y="238364"/>
            <a:ext cx="1304289" cy="7623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8547" y="2187925"/>
            <a:ext cx="1328401" cy="7764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4044" y="345444"/>
            <a:ext cx="1603387" cy="19752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005" y="1679693"/>
            <a:ext cx="1153096" cy="1420544"/>
          </a:xfrm>
          <a:prstGeom prst="rect">
            <a:avLst/>
          </a:prstGeom>
        </p:spPr>
      </p:pic>
      <p:grpSp>
        <p:nvGrpSpPr>
          <p:cNvPr id="18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498948" y="1544990"/>
            <a:ext cx="838140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9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9883969" y="2509444"/>
            <a:ext cx="553260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22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700412" y="1696573"/>
            <a:ext cx="70929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#9Slide05 SVNThe Carpenter" pitchFamily="2" charset="0"/>
              </a:rPr>
              <a:t>Chuyến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về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thăm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quê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của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tớ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thật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thú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vị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phải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không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các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bạn</a:t>
            </a:r>
            <a:r>
              <a:rPr lang="en-US" sz="4400" dirty="0">
                <a:latin typeface="#9Slide05 SVNThe Carpenter" pitchFamily="2" charset="0"/>
              </a:rPr>
              <a:t>! </a:t>
            </a:r>
            <a:r>
              <a:rPr lang="en-US" sz="4400" dirty="0" err="1">
                <a:latin typeface="#9Slide05 SVNThe Carpenter" pitchFamily="2" charset="0"/>
              </a:rPr>
              <a:t>Chúc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các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bạn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mùa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hè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có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thật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nhiều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chuyến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đi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vui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vẻ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như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tớ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nhé</a:t>
            </a:r>
            <a:r>
              <a:rPr lang="en-US" sz="4400" dirty="0">
                <a:latin typeface="#9Slide05 SVNThe Carpenter" pitchFamily="2" charset="0"/>
              </a:rPr>
              <a:t>! </a:t>
            </a:r>
            <a:r>
              <a:rPr lang="en-US" sz="4400" dirty="0" err="1">
                <a:latin typeface="#9Slide05 SVNThe Carpenter" pitchFamily="2" charset="0"/>
              </a:rPr>
              <a:t>Tạm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biệt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các</a:t>
            </a:r>
            <a:r>
              <a:rPr lang="en-US" sz="4400" dirty="0">
                <a:latin typeface="#9Slide05 SVNThe Carpenter" pitchFamily="2" charset="0"/>
              </a:rPr>
              <a:t> </a:t>
            </a:r>
            <a:r>
              <a:rPr lang="en-US" sz="4400" dirty="0" err="1">
                <a:latin typeface="#9Slide05 SVNThe Carpenter" pitchFamily="2" charset="0"/>
              </a:rPr>
              <a:t>bạn</a:t>
            </a:r>
            <a:r>
              <a:rPr lang="en-US" sz="4400" dirty="0">
                <a:latin typeface="#9Slide05 SVNThe Carpenter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114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3" name="任意多边形 22"/>
          <p:cNvSpPr/>
          <p:nvPr/>
        </p:nvSpPr>
        <p:spPr>
          <a:xfrm>
            <a:off x="1420504" y="579916"/>
            <a:ext cx="9238777" cy="4965855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3394731"/>
            <a:ext cx="12193057" cy="371888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1458" y="2758402"/>
            <a:ext cx="13046571" cy="3810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81" y="2805742"/>
            <a:ext cx="2147182" cy="25995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>
            <a:off x="7489636" y="2786724"/>
            <a:ext cx="4702628" cy="45428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106" y="238364"/>
            <a:ext cx="1304289" cy="7623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8547" y="2187925"/>
            <a:ext cx="1328401" cy="7764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4044" y="345444"/>
            <a:ext cx="1603387" cy="19752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005" y="1679693"/>
            <a:ext cx="1153096" cy="1420544"/>
          </a:xfrm>
          <a:prstGeom prst="rect">
            <a:avLst/>
          </a:prstGeom>
        </p:spPr>
      </p:pic>
      <p:grpSp>
        <p:nvGrpSpPr>
          <p:cNvPr id="18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498948" y="1544990"/>
            <a:ext cx="838140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9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9883969" y="2509444"/>
            <a:ext cx="553260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22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890195" y="864486"/>
            <a:ext cx="8903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Pateglamt Script" panose="02000000000000000000" pitchFamily="2" charset="0"/>
              </a:rPr>
              <a:t>Dặn</a:t>
            </a:r>
            <a:r>
              <a:rPr lang="en-US" sz="8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Pateglamt Script" panose="02000000000000000000" pitchFamily="2" charset="0"/>
              </a:rPr>
              <a:t> </a:t>
            </a:r>
            <a:r>
              <a:rPr lang="en-US" sz="80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Pateglamt Script" panose="02000000000000000000" pitchFamily="2" charset="0"/>
              </a:rPr>
              <a:t>dò</a:t>
            </a:r>
            <a:endParaRPr lang="en-US" sz="80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Pateglamt Script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33972" y="1989448"/>
            <a:ext cx="6700970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b="1" dirty="0" err="1">
                <a:latin typeface="#9Slide05 Edwardian" panose="02040603050506020204" pitchFamily="18" charset="0"/>
              </a:rPr>
              <a:t>Ôn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tập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về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đơn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vị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đo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độ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dài</a:t>
            </a:r>
            <a:r>
              <a:rPr lang="en-US" sz="3600" b="1" dirty="0">
                <a:latin typeface="#9Slide05 Edwardian" panose="02040603050506020204" pitchFamily="18" charset="0"/>
              </a:rPr>
              <a:t>, </a:t>
            </a:r>
            <a:r>
              <a:rPr lang="en-US" sz="3600" b="1" dirty="0" err="1">
                <a:latin typeface="#9Slide05 Edwardian" panose="02040603050506020204" pitchFamily="18" charset="0"/>
              </a:rPr>
              <a:t>đơn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vị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đo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khối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lượng</a:t>
            </a:r>
            <a:r>
              <a:rPr lang="en-US" sz="3600" b="1" dirty="0">
                <a:latin typeface="#9Slide05 Edwardian" panose="020406030505060202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b="1" dirty="0" err="1">
                <a:latin typeface="#9Slide05 Edwardian" panose="02040603050506020204" pitchFamily="18" charset="0"/>
              </a:rPr>
              <a:t>Đọc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trước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bài</a:t>
            </a:r>
            <a:r>
              <a:rPr lang="en-US" sz="3600" b="1" dirty="0">
                <a:latin typeface="#9Slide05 Edwardian" panose="02040603050506020204" pitchFamily="18" charset="0"/>
              </a:rPr>
              <a:t> “</a:t>
            </a:r>
            <a:r>
              <a:rPr lang="en-US" sz="3600" b="1" dirty="0" err="1">
                <a:latin typeface="#9Slide05 Edwardian" panose="02040603050506020204" pitchFamily="18" charset="0"/>
              </a:rPr>
              <a:t>Ôn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tập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về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đo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độ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dài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và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đo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khối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lượng</a:t>
            </a:r>
            <a:r>
              <a:rPr lang="en-US" sz="3600" b="1" dirty="0">
                <a:latin typeface="#9Slide05 Edwardian" panose="02040603050506020204" pitchFamily="18" charset="0"/>
              </a:rPr>
              <a:t> (</a:t>
            </a:r>
            <a:r>
              <a:rPr lang="en-US" sz="3600" b="1" dirty="0" err="1">
                <a:latin typeface="#9Slide05 Edwardian" panose="02040603050506020204" pitchFamily="18" charset="0"/>
              </a:rPr>
              <a:t>tiếp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theo</a:t>
            </a:r>
            <a:r>
              <a:rPr lang="en-US" sz="3600" b="1" dirty="0">
                <a:latin typeface="#9Slide05 Edwardian" panose="02040603050506020204" pitchFamily="18" charset="0"/>
              </a:rPr>
              <a:t>)”.</a:t>
            </a:r>
          </a:p>
        </p:txBody>
      </p:sp>
    </p:spTree>
    <p:extLst>
      <p:ext uri="{BB962C8B-B14F-4D97-AF65-F5344CB8AC3E}">
        <p14:creationId xmlns:p14="http://schemas.microsoft.com/office/powerpoint/2010/main" val="35599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27869" y="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666" y="361664"/>
            <a:ext cx="2895851" cy="1499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79" y="1983587"/>
            <a:ext cx="10058400" cy="2144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09" y="4288032"/>
            <a:ext cx="4334632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5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9164" y="114334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 flipH="1">
            <a:off x="47528" y="1040965"/>
            <a:ext cx="4333970" cy="2102942"/>
          </a:xfrm>
          <a:prstGeom prst="wedgeEllipseCallout">
            <a:avLst/>
          </a:prstGeom>
          <a:ln w="28575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#9Slide05 Edwardian" panose="02040603050506020204" pitchFamily="18" charset="0"/>
              </a:rPr>
              <a:t>Ông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bà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Tít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có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một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vườn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dâu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tây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chín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mọng</a:t>
            </a:r>
            <a:r>
              <a:rPr lang="en-US" sz="3200" dirty="0">
                <a:latin typeface="#9Slide05 Edwardian" panose="02040603050506020204" pitchFamily="18" charset="0"/>
              </a:rPr>
              <a:t>. </a:t>
            </a:r>
            <a:r>
              <a:rPr lang="en-US" sz="3200" dirty="0" err="1">
                <a:latin typeface="#9Slide05 Edwardian" panose="02040603050506020204" pitchFamily="18" charset="0"/>
              </a:rPr>
              <a:t>Cùng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Tít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đến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vườn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thu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hoạch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thôi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nào</a:t>
            </a:r>
            <a:r>
              <a:rPr lang="en-US" sz="3200" dirty="0">
                <a:latin typeface="#9Slide05 Edwardian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0357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427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881709" y="192759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891930" y="259453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Rounded Rectangle 1">
            <a:hlinkClick r:id="rId11" action="ppaction://hlinksldjump"/>
          </p:cNvPr>
          <p:cNvSpPr/>
          <p:nvPr/>
        </p:nvSpPr>
        <p:spPr>
          <a:xfrm>
            <a:off x="9117623" y="6446444"/>
            <a:ext cx="3074377" cy="415636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Tiếp</a:t>
            </a:r>
            <a:r>
              <a:rPr lang="en-US" sz="28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tục</a:t>
            </a:r>
            <a:r>
              <a:rPr lang="en-US" sz="28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bài</a:t>
            </a:r>
            <a:r>
              <a:rPr lang="en-US" sz="28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học</a:t>
            </a:r>
            <a:endParaRPr lang="en-US" sz="2800" dirty="0">
              <a:solidFill>
                <a:srgbClr val="FF0066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1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accessory, umbrella, dark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70087" y="5269811"/>
            <a:ext cx="1828800" cy="1828800"/>
          </a:xfrm>
          <a:prstGeom prst="rect">
            <a:avLst/>
          </a:prstGeom>
        </p:spPr>
      </p:pic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472" y="-194931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Group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730430"/>
              </p:ext>
            </p:extLst>
          </p:nvPr>
        </p:nvGraphicFramePr>
        <p:xfrm>
          <a:off x="894737" y="2047952"/>
          <a:ext cx="10213197" cy="3313563"/>
        </p:xfrm>
        <a:graphic>
          <a:graphicData uri="http://schemas.openxmlformats.org/drawingml/2006/table">
            <a:tbl>
              <a:tblPr/>
              <a:tblGrid>
                <a:gridCol w="1191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1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9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5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12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5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06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70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06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3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47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10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= 0,1 dam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 Box 92"/>
          <p:cNvSpPr txBox="1">
            <a:spLocks noChangeArrowheads="1"/>
          </p:cNvSpPr>
          <p:nvPr/>
        </p:nvSpPr>
        <p:spPr bwMode="auto">
          <a:xfrm>
            <a:off x="3520346" y="2740103"/>
            <a:ext cx="83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cs typeface="Arial" panose="020B0604020202020204" pitchFamily="34" charset="0"/>
              </a:rPr>
              <a:t>hm</a:t>
            </a:r>
          </a:p>
        </p:txBody>
      </p:sp>
      <p:sp>
        <p:nvSpPr>
          <p:cNvPr id="16" name="Text Box 93"/>
          <p:cNvSpPr txBox="1">
            <a:spLocks noChangeArrowheads="1"/>
          </p:cNvSpPr>
          <p:nvPr/>
        </p:nvSpPr>
        <p:spPr bwMode="auto">
          <a:xfrm>
            <a:off x="2430574" y="2733455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cs typeface="Arial" panose="020B0604020202020204" pitchFamily="34" charset="0"/>
              </a:rPr>
              <a:t>km</a:t>
            </a:r>
          </a:p>
        </p:txBody>
      </p:sp>
      <p:sp>
        <p:nvSpPr>
          <p:cNvPr id="17" name="Text Box 94"/>
          <p:cNvSpPr txBox="1">
            <a:spLocks noChangeArrowheads="1"/>
          </p:cNvSpPr>
          <p:nvPr/>
        </p:nvSpPr>
        <p:spPr bwMode="auto">
          <a:xfrm>
            <a:off x="9127332" y="2751251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cs typeface="Arial" panose="020B0604020202020204" pitchFamily="34" charset="0"/>
              </a:rPr>
              <a:t>cm</a:t>
            </a:r>
          </a:p>
        </p:txBody>
      </p:sp>
      <p:sp>
        <p:nvSpPr>
          <p:cNvPr id="18" name="Text Box 95"/>
          <p:cNvSpPr txBox="1">
            <a:spLocks noChangeArrowheads="1"/>
          </p:cNvSpPr>
          <p:nvPr/>
        </p:nvSpPr>
        <p:spPr bwMode="auto">
          <a:xfrm>
            <a:off x="10279946" y="2724500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cs typeface="Arial" panose="020B0604020202020204" pitchFamily="34" charset="0"/>
              </a:rPr>
              <a:t>mm</a:t>
            </a:r>
          </a:p>
        </p:txBody>
      </p:sp>
      <p:sp>
        <p:nvSpPr>
          <p:cNvPr id="19" name="Text Box 96"/>
          <p:cNvSpPr txBox="1">
            <a:spLocks noChangeArrowheads="1"/>
          </p:cNvSpPr>
          <p:nvPr/>
        </p:nvSpPr>
        <p:spPr bwMode="auto">
          <a:xfrm>
            <a:off x="4628930" y="3238148"/>
            <a:ext cx="16034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 dam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10 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0,1 </a:t>
            </a:r>
            <a:r>
              <a:rPr lang="en-US" alt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hm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0" name="Text Box 102"/>
          <p:cNvSpPr txBox="1">
            <a:spLocks noChangeArrowheads="1"/>
          </p:cNvSpPr>
          <p:nvPr/>
        </p:nvSpPr>
        <p:spPr bwMode="auto">
          <a:xfrm>
            <a:off x="2010317" y="3208608"/>
            <a:ext cx="14000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 km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10 </a:t>
            </a:r>
            <a:r>
              <a:rPr lang="en-US" alt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hm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1" name="Text Box 104"/>
          <p:cNvSpPr txBox="1">
            <a:spLocks noChangeArrowheads="1"/>
          </p:cNvSpPr>
          <p:nvPr/>
        </p:nvSpPr>
        <p:spPr bwMode="auto">
          <a:xfrm>
            <a:off x="3779229" y="310016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06"/>
          <p:cNvSpPr txBox="1">
            <a:spLocks noChangeArrowheads="1"/>
          </p:cNvSpPr>
          <p:nvPr/>
        </p:nvSpPr>
        <p:spPr bwMode="auto">
          <a:xfrm>
            <a:off x="3214278" y="3223233"/>
            <a:ext cx="151371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 </a:t>
            </a:r>
            <a:r>
              <a:rPr lang="en-US" alt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hm</a:t>
            </a: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10 dam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0,1 km</a:t>
            </a:r>
          </a:p>
        </p:txBody>
      </p:sp>
      <p:sp>
        <p:nvSpPr>
          <p:cNvPr id="23" name="Text Box 107"/>
          <p:cNvSpPr txBox="1">
            <a:spLocks noChangeArrowheads="1"/>
          </p:cNvSpPr>
          <p:nvPr/>
        </p:nvSpPr>
        <p:spPr bwMode="auto">
          <a:xfrm>
            <a:off x="7501314" y="3246652"/>
            <a:ext cx="135468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1dm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10 cm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0,1 m</a:t>
            </a:r>
          </a:p>
        </p:txBody>
      </p:sp>
      <p:sp>
        <p:nvSpPr>
          <p:cNvPr id="24" name="Text Box 108"/>
          <p:cNvSpPr txBox="1">
            <a:spLocks noChangeArrowheads="1"/>
          </p:cNvSpPr>
          <p:nvPr/>
        </p:nvSpPr>
        <p:spPr bwMode="auto">
          <a:xfrm>
            <a:off x="8831898" y="3267579"/>
            <a:ext cx="149996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 cm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10 mm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0,1 </a:t>
            </a:r>
            <a:r>
              <a:rPr lang="en-US" alt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dm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5" name="Text Box 109"/>
          <p:cNvSpPr txBox="1">
            <a:spLocks noChangeArrowheads="1"/>
          </p:cNvSpPr>
          <p:nvPr/>
        </p:nvSpPr>
        <p:spPr bwMode="auto">
          <a:xfrm>
            <a:off x="10186144" y="3335336"/>
            <a:ext cx="13058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 mm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0,1 cm</a:t>
            </a:r>
          </a:p>
        </p:txBody>
      </p:sp>
      <p:pic>
        <p:nvPicPr>
          <p:cNvPr id="33" name="Picture 32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2431207" y="4821680"/>
            <a:ext cx="405594" cy="491860"/>
          </a:xfrm>
          <a:prstGeom prst="rect">
            <a:avLst/>
          </a:prstGeom>
        </p:spPr>
      </p:pic>
      <p:pic>
        <p:nvPicPr>
          <p:cNvPr id="34" name="Picture 3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5083233" y="4852886"/>
            <a:ext cx="405594" cy="491860"/>
          </a:xfrm>
          <a:prstGeom prst="rect">
            <a:avLst/>
          </a:prstGeom>
        </p:spPr>
      </p:pic>
      <p:pic>
        <p:nvPicPr>
          <p:cNvPr id="35" name="Picture 34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9360372" y="4834101"/>
            <a:ext cx="405594" cy="491860"/>
          </a:xfrm>
          <a:prstGeom prst="rect">
            <a:avLst/>
          </a:prstGeom>
        </p:spPr>
      </p:pic>
      <p:pic>
        <p:nvPicPr>
          <p:cNvPr id="37" name="Picture 36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7975860" y="4857725"/>
            <a:ext cx="405594" cy="491860"/>
          </a:xfrm>
          <a:prstGeom prst="rect">
            <a:avLst/>
          </a:prstGeom>
        </p:spPr>
      </p:pic>
      <p:pic>
        <p:nvPicPr>
          <p:cNvPr id="38" name="Picture 3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3690025" y="4866642"/>
            <a:ext cx="405594" cy="491860"/>
          </a:xfrm>
          <a:prstGeom prst="rect">
            <a:avLst/>
          </a:prstGeom>
        </p:spPr>
      </p:pic>
      <p:pic>
        <p:nvPicPr>
          <p:cNvPr id="39" name="Picture 38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10496639" y="4845775"/>
            <a:ext cx="405594" cy="491860"/>
          </a:xfrm>
          <a:prstGeom prst="rect">
            <a:avLst/>
          </a:prstGeom>
        </p:spPr>
      </p:pic>
      <p:sp>
        <p:nvSpPr>
          <p:cNvPr id="26" name="圆角矩形 7">
            <a:extLst>
              <a:ext uri="{FF2B5EF4-FFF2-40B4-BE49-F238E27FC236}">
                <a16:creationId xmlns:a16="http://schemas.microsoft.com/office/drawing/2014/main" id="{E0B25F3B-3D8A-4207-B641-E8C1AC83D1CF}"/>
              </a:ext>
            </a:extLst>
          </p:cNvPr>
          <p:cNvSpPr/>
          <p:nvPr/>
        </p:nvSpPr>
        <p:spPr>
          <a:xfrm>
            <a:off x="2175869" y="592231"/>
            <a:ext cx="7646404" cy="1041638"/>
          </a:xfrm>
          <a:prstGeom prst="roundRect">
            <a:avLst>
              <a:gd name="adj" fmla="val 22936"/>
            </a:avLst>
          </a:prstGeom>
          <a:solidFill>
            <a:schemeClr val="bg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lnSpc>
                <a:spcPct val="150000"/>
              </a:lnSpc>
              <a:defRPr/>
            </a:pP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2 Noi dung dai" panose="02000000000000000000" pitchFamily="2" charset="0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27" name="Text Box 83"/>
          <p:cNvSpPr txBox="1">
            <a:spLocks noChangeArrowheads="1"/>
          </p:cNvSpPr>
          <p:nvPr/>
        </p:nvSpPr>
        <p:spPr bwMode="auto">
          <a:xfrm>
            <a:off x="2467176" y="588152"/>
            <a:ext cx="6934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cs typeface="Arial" panose="020B0604020202020204" pitchFamily="34" charset="0"/>
              </a:rPr>
              <a:t>Bài</a:t>
            </a:r>
            <a:r>
              <a:rPr lang="en-US" altLang="en-US" sz="2400" b="1" dirty="0">
                <a:cs typeface="Arial" panose="020B0604020202020204" pitchFamily="34" charset="0"/>
              </a:rPr>
              <a:t> 1: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cs typeface="Arial" panose="020B0604020202020204" pitchFamily="34" charset="0"/>
              </a:rPr>
              <a:t>a. </a:t>
            </a:r>
            <a:r>
              <a:rPr lang="en-US" altLang="en-US" sz="2400" b="1" dirty="0" err="1">
                <a:cs typeface="Arial" panose="020B0604020202020204" pitchFamily="34" charset="0"/>
              </a:rPr>
              <a:t>Viết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cho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đầy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đủ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bảng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đơn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vị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đo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độ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dài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sau</a:t>
            </a:r>
            <a:r>
              <a:rPr lang="en-US" altLang="en-US" sz="2400" b="1" dirty="0"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299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accessory, umbrella, dark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32377" y="5290457"/>
            <a:ext cx="1828800" cy="1828800"/>
          </a:xfrm>
          <a:prstGeom prst="rect">
            <a:avLst/>
          </a:prstGeom>
        </p:spPr>
      </p:pic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472" y="-194931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Group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544425"/>
              </p:ext>
            </p:extLst>
          </p:nvPr>
        </p:nvGraphicFramePr>
        <p:xfrm>
          <a:off x="802740" y="2165732"/>
          <a:ext cx="10213197" cy="3313563"/>
        </p:xfrm>
        <a:graphic>
          <a:graphicData uri="http://schemas.openxmlformats.org/drawingml/2006/table">
            <a:tbl>
              <a:tblPr/>
              <a:tblGrid>
                <a:gridCol w="1191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1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9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5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12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5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06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70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06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-gam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Ki-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lô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-gam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-gam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3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47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10 hg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0,1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 Box 92"/>
          <p:cNvSpPr txBox="1">
            <a:spLocks noChangeArrowheads="1"/>
          </p:cNvSpPr>
          <p:nvPr/>
        </p:nvSpPr>
        <p:spPr bwMode="auto">
          <a:xfrm>
            <a:off x="3595268" y="2825767"/>
            <a:ext cx="83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cs typeface="Arial" panose="020B0604020202020204" pitchFamily="34" charset="0"/>
              </a:rPr>
              <a:t>tạ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16" name="Text Box 93"/>
          <p:cNvSpPr txBox="1">
            <a:spLocks noChangeArrowheads="1"/>
          </p:cNvSpPr>
          <p:nvPr/>
        </p:nvSpPr>
        <p:spPr bwMode="auto">
          <a:xfrm>
            <a:off x="2237104" y="2841965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cs typeface="Arial" panose="020B0604020202020204" pitchFamily="34" charset="0"/>
              </a:rPr>
              <a:t>tấn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17" name="Text Box 94"/>
          <p:cNvSpPr txBox="1">
            <a:spLocks noChangeArrowheads="1"/>
          </p:cNvSpPr>
          <p:nvPr/>
        </p:nvSpPr>
        <p:spPr bwMode="auto">
          <a:xfrm>
            <a:off x="9035335" y="2869031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cs typeface="Arial" panose="020B0604020202020204" pitchFamily="34" charset="0"/>
              </a:rPr>
              <a:t>dag</a:t>
            </a:r>
          </a:p>
        </p:txBody>
      </p:sp>
      <p:sp>
        <p:nvSpPr>
          <p:cNvPr id="18" name="Text Box 95"/>
          <p:cNvSpPr txBox="1">
            <a:spLocks noChangeArrowheads="1"/>
          </p:cNvSpPr>
          <p:nvPr/>
        </p:nvSpPr>
        <p:spPr bwMode="auto">
          <a:xfrm>
            <a:off x="10327330" y="2883969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cs typeface="Arial" panose="020B0604020202020204" pitchFamily="34" charset="0"/>
              </a:rPr>
              <a:t>g</a:t>
            </a:r>
          </a:p>
        </p:txBody>
      </p:sp>
      <p:sp>
        <p:nvSpPr>
          <p:cNvPr id="19" name="Text Box 96"/>
          <p:cNvSpPr txBox="1">
            <a:spLocks noChangeArrowheads="1"/>
          </p:cNvSpPr>
          <p:nvPr/>
        </p:nvSpPr>
        <p:spPr bwMode="auto">
          <a:xfrm>
            <a:off x="4490289" y="3371448"/>
            <a:ext cx="16034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 </a:t>
            </a:r>
            <a:r>
              <a:rPr lang="en-US" alt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yến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10 kg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0,1 </a:t>
            </a:r>
            <a:r>
              <a:rPr lang="en-US" alt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tạ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0" name="Text Box 102"/>
          <p:cNvSpPr txBox="1">
            <a:spLocks noChangeArrowheads="1"/>
          </p:cNvSpPr>
          <p:nvPr/>
        </p:nvSpPr>
        <p:spPr bwMode="auto">
          <a:xfrm>
            <a:off x="1933360" y="3378673"/>
            <a:ext cx="14000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 </a:t>
            </a:r>
            <a:r>
              <a:rPr lang="en-US" alt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tấn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10 </a:t>
            </a:r>
            <a:r>
              <a:rPr lang="en-US" alt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tạ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1" name="Text Box 104"/>
          <p:cNvSpPr txBox="1">
            <a:spLocks noChangeArrowheads="1"/>
          </p:cNvSpPr>
          <p:nvPr/>
        </p:nvSpPr>
        <p:spPr bwMode="auto">
          <a:xfrm>
            <a:off x="3687232" y="321794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06"/>
          <p:cNvSpPr txBox="1">
            <a:spLocks noChangeArrowheads="1"/>
          </p:cNvSpPr>
          <p:nvPr/>
        </p:nvSpPr>
        <p:spPr bwMode="auto">
          <a:xfrm>
            <a:off x="3111164" y="3359721"/>
            <a:ext cx="151371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 </a:t>
            </a:r>
            <a:r>
              <a:rPr lang="en-US" alt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tạ</a:t>
            </a: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10 </a:t>
            </a:r>
            <a:r>
              <a:rPr lang="en-US" alt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yến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0,1 </a:t>
            </a:r>
            <a:r>
              <a:rPr lang="en-US" alt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tấn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3" name="Text Box 107"/>
          <p:cNvSpPr txBox="1">
            <a:spLocks noChangeArrowheads="1"/>
          </p:cNvSpPr>
          <p:nvPr/>
        </p:nvSpPr>
        <p:spPr bwMode="auto">
          <a:xfrm>
            <a:off x="7431474" y="3367524"/>
            <a:ext cx="152059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 hg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10 dag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0,1 kg</a:t>
            </a:r>
          </a:p>
        </p:txBody>
      </p:sp>
      <p:sp>
        <p:nvSpPr>
          <p:cNvPr id="24" name="Text Box 108"/>
          <p:cNvSpPr txBox="1">
            <a:spLocks noChangeArrowheads="1"/>
          </p:cNvSpPr>
          <p:nvPr/>
        </p:nvSpPr>
        <p:spPr bwMode="auto">
          <a:xfrm>
            <a:off x="8730378" y="3374984"/>
            <a:ext cx="149996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 dag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10 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0,1 hg</a:t>
            </a:r>
          </a:p>
        </p:txBody>
      </p:sp>
      <p:sp>
        <p:nvSpPr>
          <p:cNvPr id="25" name="Text Box 109"/>
          <p:cNvSpPr txBox="1">
            <a:spLocks noChangeArrowheads="1"/>
          </p:cNvSpPr>
          <p:nvPr/>
        </p:nvSpPr>
        <p:spPr bwMode="auto">
          <a:xfrm>
            <a:off x="10145569" y="3367524"/>
            <a:ext cx="13058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 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0,1 dag</a:t>
            </a:r>
          </a:p>
        </p:txBody>
      </p:sp>
      <p:pic>
        <p:nvPicPr>
          <p:cNvPr id="33" name="Picture 32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2339210" y="4939460"/>
            <a:ext cx="405594" cy="491860"/>
          </a:xfrm>
          <a:prstGeom prst="rect">
            <a:avLst/>
          </a:prstGeom>
        </p:spPr>
      </p:pic>
      <p:pic>
        <p:nvPicPr>
          <p:cNvPr id="34" name="Picture 3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4991236" y="4970666"/>
            <a:ext cx="405594" cy="491860"/>
          </a:xfrm>
          <a:prstGeom prst="rect">
            <a:avLst/>
          </a:prstGeom>
        </p:spPr>
      </p:pic>
      <p:pic>
        <p:nvPicPr>
          <p:cNvPr id="35" name="Picture 34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9268375" y="4951881"/>
            <a:ext cx="405594" cy="491860"/>
          </a:xfrm>
          <a:prstGeom prst="rect">
            <a:avLst/>
          </a:prstGeom>
        </p:spPr>
      </p:pic>
      <p:pic>
        <p:nvPicPr>
          <p:cNvPr id="37" name="Picture 36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7883863" y="4975505"/>
            <a:ext cx="405594" cy="491860"/>
          </a:xfrm>
          <a:prstGeom prst="rect">
            <a:avLst/>
          </a:prstGeom>
        </p:spPr>
      </p:pic>
      <p:pic>
        <p:nvPicPr>
          <p:cNvPr id="38" name="Picture 3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3598028" y="4984422"/>
            <a:ext cx="405594" cy="491860"/>
          </a:xfrm>
          <a:prstGeom prst="rect">
            <a:avLst/>
          </a:prstGeom>
        </p:spPr>
      </p:pic>
      <p:pic>
        <p:nvPicPr>
          <p:cNvPr id="39" name="Picture 38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10404642" y="4963555"/>
            <a:ext cx="405594" cy="491860"/>
          </a:xfrm>
          <a:prstGeom prst="rect">
            <a:avLst/>
          </a:prstGeom>
        </p:spPr>
      </p:pic>
      <p:sp>
        <p:nvSpPr>
          <p:cNvPr id="26" name="圆角矩形 7">
            <a:extLst>
              <a:ext uri="{FF2B5EF4-FFF2-40B4-BE49-F238E27FC236}">
                <a16:creationId xmlns:a16="http://schemas.microsoft.com/office/drawing/2014/main" id="{E0B25F3B-3D8A-4207-B641-E8C1AC83D1CF}"/>
              </a:ext>
            </a:extLst>
          </p:cNvPr>
          <p:cNvSpPr/>
          <p:nvPr/>
        </p:nvSpPr>
        <p:spPr>
          <a:xfrm>
            <a:off x="2175869" y="592231"/>
            <a:ext cx="7646404" cy="1041638"/>
          </a:xfrm>
          <a:prstGeom prst="roundRect">
            <a:avLst>
              <a:gd name="adj" fmla="val 22936"/>
            </a:avLst>
          </a:prstGeom>
          <a:solidFill>
            <a:schemeClr val="bg1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lnSpc>
                <a:spcPct val="150000"/>
              </a:lnSpc>
              <a:defRPr/>
            </a:pP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2 Noi dung dai" panose="02000000000000000000" pitchFamily="2" charset="0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27" name="Text Box 83"/>
          <p:cNvSpPr txBox="1">
            <a:spLocks noChangeArrowheads="1"/>
          </p:cNvSpPr>
          <p:nvPr/>
        </p:nvSpPr>
        <p:spPr bwMode="auto">
          <a:xfrm>
            <a:off x="2467176" y="588152"/>
            <a:ext cx="77825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cs typeface="Arial" panose="020B0604020202020204" pitchFamily="34" charset="0"/>
              </a:rPr>
              <a:t>Bài</a:t>
            </a:r>
            <a:r>
              <a:rPr lang="en-US" altLang="en-US" sz="2400" b="1" dirty="0">
                <a:cs typeface="Arial" panose="020B0604020202020204" pitchFamily="34" charset="0"/>
              </a:rPr>
              <a:t> 1: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cs typeface="Arial" panose="020B0604020202020204" pitchFamily="34" charset="0"/>
              </a:rPr>
              <a:t>b. </a:t>
            </a:r>
            <a:r>
              <a:rPr lang="en-US" altLang="en-US" sz="2400" b="1" dirty="0" err="1">
                <a:cs typeface="Arial" panose="020B0604020202020204" pitchFamily="34" charset="0"/>
              </a:rPr>
              <a:t>Viết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cho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đầy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đủ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bảng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đơn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vị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đo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khối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lượng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sau</a:t>
            </a:r>
            <a:r>
              <a:rPr lang="en-US" altLang="en-US" sz="2400" b="1" dirty="0"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2814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6" y="1255022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381753" y="3201192"/>
            <a:ext cx="2905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Đơn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lớn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gấp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bao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nhiêu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đơn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bé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tiếp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liền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84" y="1255022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67262" y="3201192"/>
            <a:ext cx="3159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Đơn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vị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bé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mấy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đơn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vị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lớn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hơn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tiếp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liền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33126" y="3551307"/>
            <a:ext cx="3719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10 </a:t>
            </a:r>
            <a:r>
              <a:rPr lang="en-US" sz="3200" b="1" dirty="0" err="1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liền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5 SVNClementine" panose="020F0502020204030203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170C3C-ACA1-427D-865D-9A528003FF95}"/>
                  </a:ext>
                </a:extLst>
              </p:cNvPr>
              <p:cNvSpPr txBox="1"/>
              <p:nvPr/>
            </p:nvSpPr>
            <p:spPr>
              <a:xfrm>
                <a:off x="6736691" y="3238976"/>
                <a:ext cx="3702726" cy="1296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Đơn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liền</a:t>
                </a:r>
                <a:endParaRPr lang="en-US" sz="3200" b="1" dirty="0">
                  <a:solidFill>
                    <a:srgbClr val="FF0066"/>
                  </a:solidFill>
                  <a:latin typeface="#9Slide05 SVNClementine" panose="020F0502020204030203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170C3C-ACA1-427D-865D-9A528003F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6691" y="3238976"/>
                <a:ext cx="3702726" cy="1296124"/>
              </a:xfrm>
              <a:prstGeom prst="rect">
                <a:avLst/>
              </a:prstGeom>
              <a:blipFill>
                <a:blip r:embed="rId8"/>
                <a:stretch>
                  <a:fillRect l="-4112" b="-14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571" y="3199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92433" y="5290457"/>
            <a:ext cx="1828800" cy="1828800"/>
          </a:xfrm>
          <a:prstGeom prst="rect">
            <a:avLst/>
          </a:prstGeom>
        </p:spPr>
      </p:pic>
      <p:sp>
        <p:nvSpPr>
          <p:cNvPr id="15" name="圆角矩形 7">
            <a:extLst>
              <a:ext uri="{FF2B5EF4-FFF2-40B4-BE49-F238E27FC236}">
                <a16:creationId xmlns:a16="http://schemas.microsoft.com/office/drawing/2014/main" id="{E0B25F3B-3D8A-4207-B641-E8C1AC83D1CF}"/>
              </a:ext>
            </a:extLst>
          </p:cNvPr>
          <p:cNvSpPr/>
          <p:nvPr/>
        </p:nvSpPr>
        <p:spPr>
          <a:xfrm>
            <a:off x="2208728" y="448216"/>
            <a:ext cx="7646404" cy="1041638"/>
          </a:xfrm>
          <a:prstGeom prst="roundRect">
            <a:avLst>
              <a:gd name="adj" fmla="val 22936"/>
            </a:avLst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lnSpc>
                <a:spcPct val="150000"/>
              </a:lnSpc>
              <a:defRPr/>
            </a:pP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2 Noi dung dai" panose="02000000000000000000" pitchFamily="2" charset="0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17" name="Text Box 83"/>
          <p:cNvSpPr txBox="1">
            <a:spLocks noChangeArrowheads="1"/>
          </p:cNvSpPr>
          <p:nvPr/>
        </p:nvSpPr>
        <p:spPr bwMode="auto">
          <a:xfrm>
            <a:off x="2333482" y="550246"/>
            <a:ext cx="77825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cs typeface="Arial" panose="020B0604020202020204" pitchFamily="34" charset="0"/>
              </a:rPr>
              <a:t>Trong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bảng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đơn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vị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đo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đọ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dài</a:t>
            </a:r>
            <a:r>
              <a:rPr lang="en-US" altLang="en-US" sz="2400" b="1" dirty="0">
                <a:cs typeface="Arial" panose="020B0604020202020204" pitchFamily="34" charset="0"/>
              </a:rPr>
              <a:t> (</a:t>
            </a:r>
            <a:r>
              <a:rPr lang="en-US" altLang="en-US" sz="2400" b="1" dirty="0" err="1">
                <a:cs typeface="Arial" panose="020B0604020202020204" pitchFamily="34" charset="0"/>
              </a:rPr>
              <a:t>hoặc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bảng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đơn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vị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đo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khối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lượng</a:t>
            </a:r>
            <a:r>
              <a:rPr lang="en-US" altLang="en-US" sz="2400" b="1" dirty="0">
                <a:cs typeface="Arial" panose="020B0604020202020204" pitchFamily="34" charset="0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61737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0"/>
          <a:stretch>
            <a:fillRect/>
          </a:stretch>
        </p:blipFill>
        <p:spPr>
          <a:xfrm>
            <a:off x="-231648" y="0"/>
            <a:ext cx="12423648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8115" flipH="1">
            <a:off x="5858988" y="4220941"/>
            <a:ext cx="5650024" cy="3178139"/>
          </a:xfrm>
          <a:prstGeom prst="rect">
            <a:avLst/>
          </a:prstGeom>
        </p:spPr>
      </p:pic>
      <p:pic>
        <p:nvPicPr>
          <p:cNvPr id="2050" name="Picture 2" descr="1W Science – Tree hunt! | Broad Heath Primary Schoo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5232">
            <a:off x="7160369" y="1130838"/>
            <a:ext cx="7991612" cy="799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6" t="-3125" r="1261" b="45625"/>
          <a:stretch>
            <a:fillRect/>
          </a:stretch>
        </p:blipFill>
        <p:spPr>
          <a:xfrm rot="1769989" flipH="1">
            <a:off x="6873880" y="2597865"/>
            <a:ext cx="4938800" cy="37206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98084" y="117236"/>
            <a:ext cx="8419731" cy="15058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TÌM MỒI CHO CHIM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8" y="3114800"/>
            <a:ext cx="3511064" cy="37432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880200" y="1623058"/>
            <a:ext cx="4832783" cy="1609990"/>
          </a:xfrm>
          <a:prstGeom prst="wedgeEllipseCallout">
            <a:avLst/>
          </a:prstGeom>
          <a:ln w="28575">
            <a:solidFill>
              <a:schemeClr val="bg2">
                <a:lumMod val="10000"/>
              </a:schemeClr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#9Slide05 Edwardian" panose="02040603050506020204" pitchFamily="18" charset="0"/>
              </a:rPr>
              <a:t>Vào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một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buổi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sáng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đẹp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trời</a:t>
            </a:r>
            <a:r>
              <a:rPr lang="en-US" sz="3200" dirty="0">
                <a:latin typeface="#9Slide05 Edwardian" panose="02040603050506020204" pitchFamily="18" charset="0"/>
              </a:rPr>
              <a:t>, </a:t>
            </a:r>
            <a:r>
              <a:rPr lang="en-US" sz="3200" dirty="0" err="1">
                <a:latin typeface="#9Slide05 Edwardian" panose="02040603050506020204" pitchFamily="18" charset="0"/>
              </a:rPr>
              <a:t>ông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rủ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Tít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đi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tìm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mồi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cho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những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chú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chim</a:t>
            </a:r>
            <a:r>
              <a:rPr lang="en-US" sz="3200" dirty="0">
                <a:latin typeface="#9Slide05 Edwardian" panose="02040603050506020204" pitchFamily="18" charset="0"/>
              </a:rPr>
              <a:t> </a:t>
            </a:r>
            <a:r>
              <a:rPr lang="en-US" sz="3200" dirty="0" err="1">
                <a:latin typeface="#9Slide05 Edwardian" panose="02040603050506020204" pitchFamily="18" charset="0"/>
              </a:rPr>
              <a:t>nhỏ</a:t>
            </a:r>
            <a:r>
              <a:rPr lang="en-US" sz="3200" dirty="0">
                <a:latin typeface="#9Slide05 Edwardian" panose="02040603050506020204" pitchFamily="18" charset="0"/>
              </a:rPr>
              <a:t>....</a:t>
            </a:r>
          </a:p>
        </p:txBody>
      </p:sp>
    </p:spTree>
    <p:extLst>
      <p:ext uri="{BB962C8B-B14F-4D97-AF65-F5344CB8AC3E}">
        <p14:creationId xmlns:p14="http://schemas.microsoft.com/office/powerpoint/2010/main" val="426136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90389" y="1175181"/>
            <a:ext cx="11749273" cy="5278576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ound Diagonal Corner Rectangle 4"/>
          <p:cNvSpPr/>
          <p:nvPr/>
        </p:nvSpPr>
        <p:spPr>
          <a:xfrm>
            <a:off x="2863760" y="7597"/>
            <a:ext cx="5893384" cy="791191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r="55169" b="47066"/>
          <a:stretch>
            <a:fillRect/>
          </a:stretch>
        </p:blipFill>
        <p:spPr>
          <a:xfrm>
            <a:off x="6092173" y="1702878"/>
            <a:ext cx="710882" cy="85629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11" t="4603" r="83334" b="37015"/>
          <a:stretch>
            <a:fillRect/>
          </a:stretch>
        </p:blipFill>
        <p:spPr>
          <a:xfrm rot="21375158">
            <a:off x="11357938" y="3714334"/>
            <a:ext cx="726251" cy="104250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0" t="2302" r="34456" b="44764"/>
          <a:stretch>
            <a:fillRect/>
          </a:stretch>
        </p:blipFill>
        <p:spPr>
          <a:xfrm rot="587771">
            <a:off x="3380631" y="3193775"/>
            <a:ext cx="1193497" cy="164035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6" t="-5371" r="5975" b="52437"/>
          <a:stretch>
            <a:fillRect/>
          </a:stretch>
        </p:blipFill>
        <p:spPr>
          <a:xfrm>
            <a:off x="3464122" y="2388518"/>
            <a:ext cx="920553" cy="110884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8" t="52177" r="1193" b="-5111"/>
          <a:stretch>
            <a:fillRect/>
          </a:stretch>
        </p:blipFill>
        <p:spPr>
          <a:xfrm>
            <a:off x="3561095" y="4371173"/>
            <a:ext cx="920553" cy="1108848"/>
          </a:xfrm>
          <a:prstGeom prst="rect">
            <a:avLst/>
          </a:prstGeom>
        </p:spPr>
      </p:pic>
      <p:pic>
        <p:nvPicPr>
          <p:cNvPr id="3080" name="Picture 8" descr="Chim sâu -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75" y="5090900"/>
            <a:ext cx="2449856" cy="183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539">
            <a:off x="3682121" y="5352364"/>
            <a:ext cx="1155512" cy="117584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92" y="5013280"/>
            <a:ext cx="2318955" cy="163966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0" t="61026" r="49019" b="-6042"/>
          <a:stretch>
            <a:fillRect/>
          </a:stretch>
        </p:blipFill>
        <p:spPr>
          <a:xfrm rot="20765614">
            <a:off x="9364312" y="5245557"/>
            <a:ext cx="1351501" cy="1607195"/>
          </a:xfrm>
          <a:prstGeom prst="rect">
            <a:avLst/>
          </a:prstGeom>
        </p:spPr>
      </p:pic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1493480" y="-508748"/>
            <a:ext cx="2299123" cy="229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n by lml9214 on 动效gif | Aesthetic gif, Overlays cute, Cute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095" y="-904090"/>
            <a:ext cx="3057779" cy="305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918765" flipH="1">
            <a:off x="-3087913" y="849164"/>
            <a:ext cx="2818272" cy="4620101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9282713" y="-195038"/>
            <a:ext cx="2784846" cy="1474159"/>
            <a:chOff x="-1024834" y="556407"/>
            <a:chExt cx="2784846" cy="1474159"/>
          </a:xfrm>
        </p:grpSpPr>
        <p:sp>
          <p:nvSpPr>
            <p:cNvPr id="69" name="Rounded Rectangle 68"/>
            <p:cNvSpPr/>
            <p:nvPr/>
          </p:nvSpPr>
          <p:spPr>
            <a:xfrm>
              <a:off x="-259857" y="828124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71" name="Text Box 8"/>
          <p:cNvSpPr txBox="1">
            <a:spLocks noChangeArrowheads="1"/>
          </p:cNvSpPr>
          <p:nvPr/>
        </p:nvSpPr>
        <p:spPr bwMode="auto">
          <a:xfrm>
            <a:off x="800408" y="1333282"/>
            <a:ext cx="45137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2.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 (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theo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mẫu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72" name="Text Box 9"/>
          <p:cNvSpPr txBox="1">
            <a:spLocks noChangeArrowheads="1"/>
          </p:cNvSpPr>
          <p:nvPr/>
        </p:nvSpPr>
        <p:spPr bwMode="auto">
          <a:xfrm>
            <a:off x="387871" y="2044073"/>
            <a:ext cx="582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a)</a:t>
            </a:r>
          </a:p>
        </p:txBody>
      </p:sp>
      <p:sp>
        <p:nvSpPr>
          <p:cNvPr id="73" name="Text Box 11"/>
          <p:cNvSpPr txBox="1">
            <a:spLocks noChangeArrowheads="1"/>
          </p:cNvSpPr>
          <p:nvPr/>
        </p:nvSpPr>
        <p:spPr bwMode="auto">
          <a:xfrm>
            <a:off x="752943" y="2029463"/>
            <a:ext cx="60164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1 m =     </a:t>
            </a:r>
            <a:r>
              <a:rPr lang="en-US" alt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dm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=        cm  =        mm     </a:t>
            </a:r>
          </a:p>
        </p:txBody>
      </p:sp>
      <p:sp>
        <p:nvSpPr>
          <p:cNvPr id="74" name="Text Box 12"/>
          <p:cNvSpPr txBox="1">
            <a:spLocks noChangeArrowheads="1"/>
          </p:cNvSpPr>
          <p:nvPr/>
        </p:nvSpPr>
        <p:spPr bwMode="auto">
          <a:xfrm>
            <a:off x="677966" y="2781683"/>
            <a:ext cx="2799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1km =           m</a:t>
            </a:r>
          </a:p>
        </p:txBody>
      </p:sp>
      <p:sp>
        <p:nvSpPr>
          <p:cNvPr id="75" name="Text Box 13"/>
          <p:cNvSpPr txBox="1">
            <a:spLocks noChangeArrowheads="1"/>
          </p:cNvSpPr>
          <p:nvPr/>
        </p:nvSpPr>
        <p:spPr bwMode="auto">
          <a:xfrm>
            <a:off x="737345" y="3770350"/>
            <a:ext cx="26076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1kg =            g  </a:t>
            </a:r>
          </a:p>
        </p:txBody>
      </p:sp>
      <p:sp>
        <p:nvSpPr>
          <p:cNvPr id="76" name="Text Box 14"/>
          <p:cNvSpPr txBox="1">
            <a:spLocks noChangeArrowheads="1"/>
          </p:cNvSpPr>
          <p:nvPr/>
        </p:nvSpPr>
        <p:spPr bwMode="auto">
          <a:xfrm>
            <a:off x="793766" y="4714507"/>
            <a:ext cx="2755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1 </a:t>
            </a:r>
            <a:r>
              <a:rPr lang="en-US" alt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tấn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=          kg</a:t>
            </a:r>
          </a:p>
        </p:txBody>
      </p:sp>
      <p:sp>
        <p:nvSpPr>
          <p:cNvPr id="77" name="Text Box 15"/>
          <p:cNvSpPr txBox="1">
            <a:spLocks noChangeArrowheads="1"/>
          </p:cNvSpPr>
          <p:nvPr/>
        </p:nvSpPr>
        <p:spPr bwMode="auto">
          <a:xfrm>
            <a:off x="6886581" y="2056051"/>
            <a:ext cx="6442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b)</a:t>
            </a:r>
          </a:p>
        </p:txBody>
      </p:sp>
      <p:sp>
        <p:nvSpPr>
          <p:cNvPr id="78" name="Text Box 16"/>
          <p:cNvSpPr txBox="1">
            <a:spLocks noChangeArrowheads="1"/>
          </p:cNvSpPr>
          <p:nvPr/>
        </p:nvSpPr>
        <p:spPr bwMode="auto">
          <a:xfrm>
            <a:off x="7235455" y="2029463"/>
            <a:ext cx="42090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1 m =      dam =      dam</a:t>
            </a:r>
          </a:p>
        </p:txBody>
      </p:sp>
      <p:sp>
        <p:nvSpPr>
          <p:cNvPr id="79" name="Text Box 17"/>
          <p:cNvSpPr txBox="1">
            <a:spLocks noChangeArrowheads="1"/>
          </p:cNvSpPr>
          <p:nvPr/>
        </p:nvSpPr>
        <p:spPr bwMode="auto">
          <a:xfrm>
            <a:off x="7224751" y="2784165"/>
            <a:ext cx="49763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1 m =           km =         km</a:t>
            </a:r>
          </a:p>
        </p:txBody>
      </p:sp>
      <p:sp>
        <p:nvSpPr>
          <p:cNvPr id="80" name="Text Box 18"/>
          <p:cNvSpPr txBox="1">
            <a:spLocks noChangeArrowheads="1"/>
          </p:cNvSpPr>
          <p:nvPr/>
        </p:nvSpPr>
        <p:spPr bwMode="auto">
          <a:xfrm>
            <a:off x="7340377" y="3637777"/>
            <a:ext cx="4426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1 g =           kg =          kg</a:t>
            </a:r>
          </a:p>
        </p:txBody>
      </p:sp>
      <p:sp>
        <p:nvSpPr>
          <p:cNvPr id="81" name="Text Box 19"/>
          <p:cNvSpPr txBox="1">
            <a:spLocks noChangeArrowheads="1"/>
          </p:cNvSpPr>
          <p:nvPr/>
        </p:nvSpPr>
        <p:spPr bwMode="auto">
          <a:xfrm>
            <a:off x="7184356" y="4728747"/>
            <a:ext cx="4748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1 kg =           </a:t>
            </a:r>
            <a:r>
              <a:rPr lang="en-US" alt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tấn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=          </a:t>
            </a:r>
            <a:r>
              <a:rPr lang="en-US" alt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tấn</a:t>
            </a: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82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107458"/>
              </p:ext>
            </p:extLst>
          </p:nvPr>
        </p:nvGraphicFramePr>
        <p:xfrm>
          <a:off x="5650017" y="329082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14151" imgH="215619" progId="Equation.3">
                  <p:embed/>
                </p:oleObj>
              </mc:Choice>
              <mc:Fallback>
                <p:oleObj name="Equation" r:id="rId17" imgW="114151" imgH="215619" progId="Equation.3">
                  <p:embed/>
                  <p:pic>
                    <p:nvPicPr>
                      <p:cNvPr id="6157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0017" y="329082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469944"/>
              </p:ext>
            </p:extLst>
          </p:nvPr>
        </p:nvGraphicFramePr>
        <p:xfrm>
          <a:off x="5650017" y="329082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14151" imgH="215619" progId="Equation.3">
                  <p:embed/>
                </p:oleObj>
              </mc:Choice>
              <mc:Fallback>
                <p:oleObj name="Equation" r:id="rId19" imgW="114151" imgH="215619" progId="Equation.3">
                  <p:embed/>
                  <p:pic>
                    <p:nvPicPr>
                      <p:cNvPr id="6158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0017" y="329082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4205404"/>
              </p:ext>
            </p:extLst>
          </p:nvPr>
        </p:nvGraphicFramePr>
        <p:xfrm>
          <a:off x="5650017" y="329082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14151" imgH="215619" progId="Equation.3">
                  <p:embed/>
                </p:oleObj>
              </mc:Choice>
              <mc:Fallback>
                <p:oleObj name="Equation" r:id="rId20" imgW="114151" imgH="215619" progId="Equation.3">
                  <p:embed/>
                  <p:pic>
                    <p:nvPicPr>
                      <p:cNvPr id="6159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0017" y="329082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Text Box 25"/>
          <p:cNvSpPr txBox="1">
            <a:spLocks noChangeArrowheads="1"/>
          </p:cNvSpPr>
          <p:nvPr/>
        </p:nvSpPr>
        <p:spPr bwMode="auto">
          <a:xfrm>
            <a:off x="3050338" y="2016472"/>
            <a:ext cx="8487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100</a:t>
            </a:r>
          </a:p>
        </p:txBody>
      </p:sp>
      <p:sp>
        <p:nvSpPr>
          <p:cNvPr id="86" name="Text Box 26"/>
          <p:cNvSpPr txBox="1">
            <a:spLocks noChangeArrowheads="1"/>
          </p:cNvSpPr>
          <p:nvPr/>
        </p:nvSpPr>
        <p:spPr bwMode="auto">
          <a:xfrm>
            <a:off x="4598855" y="2029911"/>
            <a:ext cx="10609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87" name="Text Box 27"/>
          <p:cNvSpPr txBox="1">
            <a:spLocks noChangeArrowheads="1"/>
          </p:cNvSpPr>
          <p:nvPr/>
        </p:nvSpPr>
        <p:spPr bwMode="auto">
          <a:xfrm>
            <a:off x="1789349" y="2775052"/>
            <a:ext cx="11242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88" name="Text Box 28"/>
          <p:cNvSpPr txBox="1">
            <a:spLocks noChangeArrowheads="1"/>
          </p:cNvSpPr>
          <p:nvPr/>
        </p:nvSpPr>
        <p:spPr bwMode="auto">
          <a:xfrm>
            <a:off x="1819595" y="3772157"/>
            <a:ext cx="11065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89" name="Text Box 29"/>
          <p:cNvSpPr txBox="1">
            <a:spLocks noChangeArrowheads="1"/>
          </p:cNvSpPr>
          <p:nvPr/>
        </p:nvSpPr>
        <p:spPr bwMode="auto">
          <a:xfrm>
            <a:off x="1987018" y="4734030"/>
            <a:ext cx="10422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90" name="Text Box 31"/>
          <p:cNvSpPr txBox="1">
            <a:spLocks noChangeArrowheads="1"/>
          </p:cNvSpPr>
          <p:nvPr/>
        </p:nvSpPr>
        <p:spPr bwMode="auto">
          <a:xfrm>
            <a:off x="7612167" y="2408178"/>
            <a:ext cx="45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2" name="Text Box 33"/>
          <p:cNvSpPr txBox="1">
            <a:spLocks noChangeArrowheads="1"/>
          </p:cNvSpPr>
          <p:nvPr/>
        </p:nvSpPr>
        <p:spPr bwMode="auto">
          <a:xfrm>
            <a:off x="6410425" y="4929554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 Box 35"/>
          <p:cNvSpPr txBox="1">
            <a:spLocks noChangeArrowheads="1"/>
          </p:cNvSpPr>
          <p:nvPr/>
        </p:nvSpPr>
        <p:spPr bwMode="auto">
          <a:xfrm>
            <a:off x="10009848" y="2775712"/>
            <a:ext cx="12045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0,001 </a:t>
            </a:r>
          </a:p>
        </p:txBody>
      </p:sp>
      <p:sp>
        <p:nvSpPr>
          <p:cNvPr id="96" name="Text Box 38"/>
          <p:cNvSpPr txBox="1">
            <a:spLocks noChangeArrowheads="1"/>
          </p:cNvSpPr>
          <p:nvPr/>
        </p:nvSpPr>
        <p:spPr bwMode="auto">
          <a:xfrm>
            <a:off x="9975679" y="3642631"/>
            <a:ext cx="10819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0,001</a:t>
            </a:r>
          </a:p>
        </p:txBody>
      </p:sp>
      <p:sp>
        <p:nvSpPr>
          <p:cNvPr id="97" name="Text Box 39"/>
          <p:cNvSpPr txBox="1">
            <a:spLocks noChangeArrowheads="1"/>
          </p:cNvSpPr>
          <p:nvPr/>
        </p:nvSpPr>
        <p:spPr bwMode="auto">
          <a:xfrm>
            <a:off x="2430567" y="2268478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9" name="Text Box 41"/>
          <p:cNvSpPr txBox="1">
            <a:spLocks noChangeArrowheads="1"/>
          </p:cNvSpPr>
          <p:nvPr/>
        </p:nvSpPr>
        <p:spPr bwMode="auto">
          <a:xfrm>
            <a:off x="10145421" y="4746742"/>
            <a:ext cx="12485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0,001 </a:t>
            </a:r>
          </a:p>
        </p:txBody>
      </p:sp>
      <p:sp>
        <p:nvSpPr>
          <p:cNvPr id="100" name="Text Box 42"/>
          <p:cNvSpPr txBox="1">
            <a:spLocks noChangeArrowheads="1"/>
          </p:cNvSpPr>
          <p:nvPr/>
        </p:nvSpPr>
        <p:spPr bwMode="auto">
          <a:xfrm>
            <a:off x="2506767" y="2344678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1" name="Text Box 43"/>
          <p:cNvSpPr txBox="1">
            <a:spLocks noChangeArrowheads="1"/>
          </p:cNvSpPr>
          <p:nvPr/>
        </p:nvSpPr>
        <p:spPr bwMode="auto">
          <a:xfrm>
            <a:off x="1651685" y="2026387"/>
            <a:ext cx="6365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2" name="Text Box 44"/>
          <p:cNvSpPr txBox="1">
            <a:spLocks noChangeArrowheads="1"/>
          </p:cNvSpPr>
          <p:nvPr/>
        </p:nvSpPr>
        <p:spPr bwMode="auto">
          <a:xfrm>
            <a:off x="9803338" y="2044073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0,1  </a:t>
            </a:r>
          </a:p>
        </p:txBody>
      </p:sp>
      <p:pic>
        <p:nvPicPr>
          <p:cNvPr id="103" name="Picture 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6959" y="5171671"/>
            <a:ext cx="731248" cy="51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12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249" y="2052342"/>
            <a:ext cx="869329" cy="57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308880" y="1818509"/>
                <a:ext cx="320601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8880" y="1818509"/>
                <a:ext cx="320601" cy="809452"/>
              </a:xfrm>
              <a:prstGeom prst="rect">
                <a:avLst/>
              </a:prstGeom>
              <a:blipFill>
                <a:blip r:embed="rId27"/>
                <a:stretch>
                  <a:fillRect r="-24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766" y="2602318"/>
            <a:ext cx="894524" cy="894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34120" y="2552683"/>
                <a:ext cx="894476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120" y="2552683"/>
                <a:ext cx="894476" cy="80945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8422772" y="3355284"/>
                <a:ext cx="894476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772" y="3355284"/>
                <a:ext cx="894476" cy="809452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389104" y="4554347"/>
                <a:ext cx="894476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104" y="4554347"/>
                <a:ext cx="894476" cy="80945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61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39961 -0.53704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4" y="-2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21484 -0.3844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2" y="-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06094 -0.27592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-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-0.43034 -0.10463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3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81432 -0.53426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16" y="-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9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59609 -0.40254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05" y="-2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3541 L 0.10378 -0.02083 C 0.12526 0.02778 0.15782 0.05394 0.19193 0.05394 C 0.23073 0.05394 0.26185 0.02778 0.28334 -0.02083 L 0.38737 -0.23541 " pathEditMode="relative" rAng="0" ptsTypes="AAAAA">
                                      <p:cBhvr>
                                        <p:cTn id="20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62" y="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2361 L 0.04153 0.0338 C 0.05026 0.04676 0.06328 0.05394 0.07695 0.05394 C 0.09245 0.05394 0.10495 0.04676 0.11367 0.0338 L 0.15534 -0.02361 " pathEditMode="relative" rAng="0" ptsTypes="AAAAA">
                                      <p:cBhvr>
                                        <p:cTn id="22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2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5" grpId="0"/>
      <p:bldP spid="86" grpId="0"/>
      <p:bldP spid="87" grpId="0"/>
      <p:bldP spid="88" grpId="0"/>
      <p:bldP spid="89" grpId="0"/>
      <p:bldP spid="94" grpId="0"/>
      <p:bldP spid="96" grpId="0"/>
      <p:bldP spid="99" grpId="0"/>
      <p:bldP spid="101" grpId="0"/>
      <p:bldP spid="102" grpId="0"/>
      <p:bldP spid="2" grpId="0"/>
      <p:bldP spid="6" grpId="0"/>
      <p:bldP spid="59" grpId="0"/>
      <p:bldP spid="6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生快乐过暑假安全不放假动态PPT模板"/>
  <p:tag name="INKNOELEADERBOARD" val="-25776940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805</Words>
  <Application>Microsoft Office PowerPoint</Application>
  <PresentationFormat>Widescreen</PresentationFormat>
  <Paragraphs>172</Paragraphs>
  <Slides>15</Slides>
  <Notes>10</Notes>
  <HiddenSlides>0</HiddenSlides>
  <MMClips>3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 Light</vt:lpstr>
      <vt:lpstr>#9Slide05 Pateglamt Script</vt:lpstr>
      <vt:lpstr>#9Slide05 SVNThe Carpenter</vt:lpstr>
      <vt:lpstr>#9Slide05 SVNClementine</vt:lpstr>
      <vt:lpstr>Cambria Math</vt:lpstr>
      <vt:lpstr>Times New Roman</vt:lpstr>
      <vt:lpstr>Arial</vt:lpstr>
      <vt:lpstr>UTM Cookies</vt:lpstr>
      <vt:lpstr>inpin heiti</vt:lpstr>
      <vt:lpstr>Calibri</vt:lpstr>
      <vt:lpstr>#9Slide02 Noi dung dai</vt:lpstr>
      <vt:lpstr>等线</vt:lpstr>
      <vt:lpstr>Patrick Hand</vt:lpstr>
      <vt:lpstr>#9Slide05 Edwardian</vt:lpstr>
      <vt:lpstr>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卡通小学生快乐过暑假安全不放假动态PPT模板</dc:title>
  <dc:creator>Administrator</dc:creator>
  <cp:lastModifiedBy>Le Chi</cp:lastModifiedBy>
  <cp:revision>136</cp:revision>
  <dcterms:created xsi:type="dcterms:W3CDTF">2020-07-09T13:29:37Z</dcterms:created>
  <dcterms:modified xsi:type="dcterms:W3CDTF">2023-04-05T11:16:39Z</dcterms:modified>
</cp:coreProperties>
</file>