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4.xml" ContentType="application/vnd.openxmlformats-officedocument.presentationml.notesSlide+xml"/>
  <Override PartName="/ppt/tags/tag7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1" r:id="rId3"/>
  </p:sldMasterIdLst>
  <p:notesMasterIdLst>
    <p:notesMasterId r:id="rId31"/>
  </p:notesMasterIdLst>
  <p:sldIdLst>
    <p:sldId id="257" r:id="rId4"/>
    <p:sldId id="291" r:id="rId5"/>
    <p:sldId id="261" r:id="rId6"/>
    <p:sldId id="306" r:id="rId7"/>
    <p:sldId id="288" r:id="rId8"/>
    <p:sldId id="307" r:id="rId9"/>
    <p:sldId id="477" r:id="rId10"/>
    <p:sldId id="478" r:id="rId11"/>
    <p:sldId id="479" r:id="rId12"/>
    <p:sldId id="480" r:id="rId13"/>
    <p:sldId id="481" r:id="rId14"/>
    <p:sldId id="483" r:id="rId15"/>
    <p:sldId id="482" r:id="rId16"/>
    <p:sldId id="484" r:id="rId17"/>
    <p:sldId id="485" r:id="rId18"/>
    <p:sldId id="270" r:id="rId19"/>
    <p:sldId id="487" r:id="rId20"/>
    <p:sldId id="488" r:id="rId21"/>
    <p:sldId id="284" r:id="rId22"/>
    <p:sldId id="486" r:id="rId23"/>
    <p:sldId id="489" r:id="rId24"/>
    <p:sldId id="490" r:id="rId25"/>
    <p:sldId id="491" r:id="rId26"/>
    <p:sldId id="492" r:id="rId27"/>
    <p:sldId id="493" r:id="rId28"/>
    <p:sldId id="301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03D5E-F93B-40E6-8897-20718282537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2D4D5-9E39-4219-B4FE-319D1C4C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0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19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57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026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106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6E753A-03F2-41F4-82C8-8BE9CB0DB6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9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59947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0430768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920020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56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69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88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A829E0-9F89-4A24-B84C-5820D8081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22B6B2-B936-41EF-A9E6-49E9AC99F3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2744"/>
            <a:ext cx="12192000" cy="249875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6518875-E6DC-4291-B58B-04F6709A0E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" y="4059978"/>
            <a:ext cx="12192000" cy="10813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A9B5DB5-5611-4919-B085-ABE09CCC91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5339"/>
            <a:ext cx="12192000" cy="20026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1B798E0-55A4-4902-BBE9-6A2693C0FA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07" y="-95495"/>
            <a:ext cx="3813993" cy="17599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854705-0D9A-4851-8186-28E46BCF64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480917" y="359539"/>
            <a:ext cx="2513561" cy="7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7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A829E0-9F89-4A24-B84C-5820D8081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22B6B2-B936-41EF-A9E6-49E9AC99F3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2744"/>
            <a:ext cx="12192000" cy="249875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6518875-E6DC-4291-B58B-04F6709A0E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" y="4059978"/>
            <a:ext cx="12192000" cy="10813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A9B5DB5-5611-4919-B085-ABE09CCC91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5339"/>
            <a:ext cx="12192000" cy="20026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1B798E0-55A4-4902-BBE9-6A2693C0FA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96187"/>
            <a:ext cx="3813993" cy="17599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854705-0D9A-4851-8186-28E46BCF64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9322839" y="402389"/>
            <a:ext cx="2513561" cy="7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A98030-5A9B-4761-AC84-D775E9C7B2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FF9ED7-6835-4BD7-B0F4-148A43B912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07" y="666129"/>
            <a:ext cx="3813993" cy="17599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7289181-269E-420B-A083-08CBD1935E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103546" y="217615"/>
            <a:ext cx="2513561" cy="7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0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58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7765A9-695E-494C-879A-CCAEE489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F3-93B1-4F46-BADE-1B4BA13343AF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375CA1-D6A6-4D38-9DE2-50958B175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E50A3-098C-4739-A19F-6FFD1DE32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748E-28A4-41BC-8E0D-E58ECB7C8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3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13045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15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89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04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13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38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98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66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06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04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4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0908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1609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189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975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1746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2024/3/28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7867346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168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8E796E06-54E8-4D99-B383-71D152A5656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851" y="323849"/>
            <a:ext cx="1133475" cy="1133475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74201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6585C811-7B98-40DF-A56C-4B907E98E38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75" y="41910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9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05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 descr="E:\PPT\图片1.png图片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9908" y="2828290"/>
            <a:ext cx="1209675" cy="1253490"/>
          </a:xfrm>
          <a:prstGeom prst="rect">
            <a:avLst/>
          </a:prstGeom>
        </p:spPr>
      </p:pic>
      <p:pic>
        <p:nvPicPr>
          <p:cNvPr id="44" name="图片 43" descr="E:\PPT\PPT\外\图片5.png图片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00845" y="-29210"/>
            <a:ext cx="1245235" cy="1939290"/>
          </a:xfrm>
          <a:prstGeom prst="rect">
            <a:avLst/>
          </a:prstGeom>
        </p:spPr>
      </p:pic>
      <p:pic>
        <p:nvPicPr>
          <p:cNvPr id="46" name="图片 45" descr="E:\PPT\PPT\外\图片6.png图片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72465" y="4279900"/>
            <a:ext cx="1938655" cy="1366520"/>
          </a:xfrm>
          <a:prstGeom prst="rect">
            <a:avLst/>
          </a:prstGeom>
        </p:spPr>
      </p:pic>
      <p:pic>
        <p:nvPicPr>
          <p:cNvPr id="47" name="图片 46" descr="E:\PPT\PPT\外\图片4.png图片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585325" y="4391660"/>
            <a:ext cx="1687195" cy="16871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FEAEEB-D9FA-4147-9092-B8EA6AF848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9583" y="2154878"/>
            <a:ext cx="9532937" cy="13290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A1A20A-49C4-4330-ABE7-5671FF3342C6}"/>
              </a:ext>
            </a:extLst>
          </p:cNvPr>
          <p:cNvSpPr txBox="1"/>
          <p:nvPr/>
        </p:nvSpPr>
        <p:spPr>
          <a:xfrm>
            <a:off x="5562600" y="3495675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28DAA1-D6A4-4948-BF60-B9C9933418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4986" y="975699"/>
            <a:ext cx="5834378" cy="96325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CBE779CD-7D59-4A9E-935F-277832608B81}"/>
              </a:ext>
            </a:extLst>
          </p:cNvPr>
          <p:cNvSpPr/>
          <p:nvPr/>
        </p:nvSpPr>
        <p:spPr>
          <a:xfrm flipH="1">
            <a:off x="4331368" y="1362075"/>
            <a:ext cx="7670130" cy="308313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Bạn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nhỏ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đội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mũ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bảo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hiểm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xe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máy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=&gt;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hại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nếu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đội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mũ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bảo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hiểm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sẽ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rất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nguy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hiểm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bị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trấn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may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gặp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tai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AAE3FB-E0CE-4F39-A0A4-83D882F4F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673768"/>
            <a:ext cx="3559162" cy="4969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4893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CBE779CD-7D59-4A9E-935F-277832608B81}"/>
              </a:ext>
            </a:extLst>
          </p:cNvPr>
          <p:cNvSpPr/>
          <p:nvPr/>
        </p:nvSpPr>
        <p:spPr>
          <a:xfrm flipH="1">
            <a:off x="4476749" y="1362075"/>
            <a:ext cx="7524749" cy="308313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 trong bức tranh đi ngủ đúng giờ trước 11h đêm.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=&gt;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ngủ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đúng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giờ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rất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lợi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cho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sức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khỏe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91FD0F-17FD-4B06-911E-D1CB626ED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673769"/>
            <a:ext cx="3511246" cy="4740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1058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CBE779CD-7D59-4A9E-935F-277832608B81}"/>
              </a:ext>
            </a:extLst>
          </p:cNvPr>
          <p:cNvSpPr/>
          <p:nvPr/>
        </p:nvSpPr>
        <p:spPr>
          <a:xfrm flipH="1">
            <a:off x="4476749" y="1362075"/>
            <a:ext cx="7524749" cy="308313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 bạn nhỏ đang uống cà phê và ăn bánh ngọt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=&gt;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hại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 cà phê và ăn bánh ngọt không tốt cho hệ thần kinh 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08C700-8D5A-4AFA-B66F-D4C41360E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9" y="757990"/>
            <a:ext cx="3695443" cy="462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902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CBE779CD-7D59-4A9E-935F-277832608B81}"/>
              </a:ext>
            </a:extLst>
          </p:cNvPr>
          <p:cNvSpPr/>
          <p:nvPr/>
        </p:nvSpPr>
        <p:spPr>
          <a:xfrm flipH="1">
            <a:off x="4143376" y="1504950"/>
            <a:ext cx="8048624" cy="308313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bạn đang hát thể hiện rõ cảm xúc vui vẻ.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=&gt;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trải qua những tình huống đó em thấy rất vui vẻ, thoải mái khi được nghỉ ngơi, tham gia các hoạt động vui chơi, văn nghệ.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AF820-B106-43B2-9E48-BB850E7BF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1058779"/>
            <a:ext cx="3525374" cy="4788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853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CBE779CD-7D59-4A9E-935F-277832608B81}"/>
              </a:ext>
            </a:extLst>
          </p:cNvPr>
          <p:cNvSpPr/>
          <p:nvPr/>
        </p:nvSpPr>
        <p:spPr>
          <a:xfrm flipH="1">
            <a:off x="4038601" y="1676400"/>
            <a:ext cx="8048624" cy="230208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 nhỏ bị tách ra bị các các xa lánh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=&gt;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hại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trải qua tình huống đó em thấy buồn và tủi thân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3F80EA-5C6E-4CBF-B4F4-3B7AE836C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794084"/>
            <a:ext cx="3344680" cy="4259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2904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CBE779CD-7D59-4A9E-935F-277832608B81}"/>
              </a:ext>
            </a:extLst>
          </p:cNvPr>
          <p:cNvSpPr/>
          <p:nvPr/>
        </p:nvSpPr>
        <p:spPr>
          <a:xfrm flipH="1">
            <a:off x="4038601" y="1676400"/>
            <a:ext cx="8048624" cy="230208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 bạn  nhỏ đang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cãi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lộn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=&gt;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hại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cãi với bạn khiến em thấy trong lòng mình bực tức và khó chịu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D6DFD-88F3-4665-9F46-2D20541C7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854242"/>
            <a:ext cx="3372586" cy="4367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6725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AB01C4-998D-6F3C-43CF-F460641130E0}"/>
              </a:ext>
            </a:extLst>
          </p:cNvPr>
          <p:cNvSpPr txBox="1"/>
          <p:nvPr/>
        </p:nvSpPr>
        <p:spPr>
          <a:xfrm>
            <a:off x="517358" y="418695"/>
            <a:ext cx="11065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ể thêm một số việc làm có lợi và một số việc làm có hại cho các cơ quan thần kinh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4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A1ED2E1-86F5-6C3E-A072-49453168BD51}"/>
              </a:ext>
            </a:extLst>
          </p:cNvPr>
          <p:cNvSpPr/>
          <p:nvPr/>
        </p:nvSpPr>
        <p:spPr>
          <a:xfrm>
            <a:off x="235591" y="86363"/>
            <a:ext cx="11720818" cy="6685273"/>
          </a:xfrm>
          <a:custGeom>
            <a:avLst/>
            <a:gdLst>
              <a:gd name="connsiteX0" fmla="*/ 0 w 11720818"/>
              <a:gd name="connsiteY0" fmla="*/ 666655 h 6685273"/>
              <a:gd name="connsiteX1" fmla="*/ 666655 w 11720818"/>
              <a:gd name="connsiteY1" fmla="*/ 0 h 6685273"/>
              <a:gd name="connsiteX2" fmla="*/ 11054163 w 11720818"/>
              <a:gd name="connsiteY2" fmla="*/ 0 h 6685273"/>
              <a:gd name="connsiteX3" fmla="*/ 11720818 w 11720818"/>
              <a:gd name="connsiteY3" fmla="*/ 666655 h 6685273"/>
              <a:gd name="connsiteX4" fmla="*/ 11720818 w 11720818"/>
              <a:gd name="connsiteY4" fmla="*/ 6018618 h 6685273"/>
              <a:gd name="connsiteX5" fmla="*/ 11054163 w 11720818"/>
              <a:gd name="connsiteY5" fmla="*/ 6685273 h 6685273"/>
              <a:gd name="connsiteX6" fmla="*/ 666655 w 11720818"/>
              <a:gd name="connsiteY6" fmla="*/ 6685273 h 6685273"/>
              <a:gd name="connsiteX7" fmla="*/ 0 w 11720818"/>
              <a:gd name="connsiteY7" fmla="*/ 6018618 h 6685273"/>
              <a:gd name="connsiteX8" fmla="*/ 0 w 11720818"/>
              <a:gd name="connsiteY8" fmla="*/ 666655 h 668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0818" h="6685273" fill="none" extrusionOk="0">
                <a:moveTo>
                  <a:pt x="0" y="666655"/>
                </a:moveTo>
                <a:cubicBezTo>
                  <a:pt x="2027" y="353342"/>
                  <a:pt x="312607" y="23723"/>
                  <a:pt x="666655" y="0"/>
                </a:cubicBezTo>
                <a:cubicBezTo>
                  <a:pt x="5022528" y="72427"/>
                  <a:pt x="9113615" y="61419"/>
                  <a:pt x="11054163" y="0"/>
                </a:cubicBezTo>
                <a:cubicBezTo>
                  <a:pt x="11416817" y="-38058"/>
                  <a:pt x="11675639" y="284807"/>
                  <a:pt x="11720818" y="666655"/>
                </a:cubicBezTo>
                <a:cubicBezTo>
                  <a:pt x="11821694" y="1769157"/>
                  <a:pt x="11613505" y="3509150"/>
                  <a:pt x="11720818" y="6018618"/>
                </a:cubicBezTo>
                <a:cubicBezTo>
                  <a:pt x="11734482" y="6317455"/>
                  <a:pt x="11396820" y="6656658"/>
                  <a:pt x="11054163" y="6685273"/>
                </a:cubicBezTo>
                <a:cubicBezTo>
                  <a:pt x="6047159" y="6715100"/>
                  <a:pt x="5653155" y="6605967"/>
                  <a:pt x="666655" y="6685273"/>
                </a:cubicBezTo>
                <a:cubicBezTo>
                  <a:pt x="322865" y="6682515"/>
                  <a:pt x="-10619" y="6388901"/>
                  <a:pt x="0" y="6018618"/>
                </a:cubicBezTo>
                <a:cubicBezTo>
                  <a:pt x="50037" y="3347983"/>
                  <a:pt x="770" y="2350125"/>
                  <a:pt x="0" y="666655"/>
                </a:cubicBezTo>
                <a:close/>
              </a:path>
              <a:path w="11720818" h="6685273" stroke="0" extrusionOk="0">
                <a:moveTo>
                  <a:pt x="0" y="666655"/>
                </a:moveTo>
                <a:cubicBezTo>
                  <a:pt x="70129" y="317588"/>
                  <a:pt x="321181" y="47313"/>
                  <a:pt x="666655" y="0"/>
                </a:cubicBezTo>
                <a:cubicBezTo>
                  <a:pt x="4197087" y="123000"/>
                  <a:pt x="8689733" y="-96860"/>
                  <a:pt x="11054163" y="0"/>
                </a:cubicBezTo>
                <a:cubicBezTo>
                  <a:pt x="11378686" y="-33275"/>
                  <a:pt x="11750668" y="238293"/>
                  <a:pt x="11720818" y="666655"/>
                </a:cubicBezTo>
                <a:cubicBezTo>
                  <a:pt x="11723991" y="2382026"/>
                  <a:pt x="11815085" y="5111999"/>
                  <a:pt x="11720818" y="6018618"/>
                </a:cubicBezTo>
                <a:cubicBezTo>
                  <a:pt x="11700575" y="6394135"/>
                  <a:pt x="11389704" y="6679931"/>
                  <a:pt x="11054163" y="6685273"/>
                </a:cubicBezTo>
                <a:cubicBezTo>
                  <a:pt x="5947613" y="6524566"/>
                  <a:pt x="3023957" y="6724940"/>
                  <a:pt x="666655" y="6685273"/>
                </a:cubicBezTo>
                <a:cubicBezTo>
                  <a:pt x="257400" y="6676978"/>
                  <a:pt x="-65154" y="6357284"/>
                  <a:pt x="0" y="6018618"/>
                </a:cubicBezTo>
                <a:cubicBezTo>
                  <a:pt x="32216" y="4042986"/>
                  <a:pt x="57206" y="2394231"/>
                  <a:pt x="0" y="666655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04CE61F-142C-F51E-F4D8-D120B94AE09A}"/>
              </a:ext>
            </a:extLst>
          </p:cNvPr>
          <p:cNvSpPr/>
          <p:nvPr/>
        </p:nvSpPr>
        <p:spPr>
          <a:xfrm>
            <a:off x="710437" y="3039624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5241A7-726D-470E-42CF-5FF0886B3BA3}"/>
              </a:ext>
            </a:extLst>
          </p:cNvPr>
          <p:cNvSpPr/>
          <p:nvPr/>
        </p:nvSpPr>
        <p:spPr>
          <a:xfrm>
            <a:off x="710437" y="1801373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6F2D7E6-9E58-8398-4947-68B250BC734F}"/>
              </a:ext>
            </a:extLst>
          </p:cNvPr>
          <p:cNvSpPr/>
          <p:nvPr/>
        </p:nvSpPr>
        <p:spPr>
          <a:xfrm>
            <a:off x="710437" y="5624526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800" i="1" dirty="0">
                <a:solidFill>
                  <a:prstClr val="black"/>
                </a:solidFill>
                <a:cs typeface="Arial" panose="020B0604020202020204" pitchFamily="34" charset="0"/>
              </a:rPr>
              <a:t>    </a:t>
            </a:r>
            <a:r>
              <a:rPr lang="vi-VN" sz="4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Nghỉ ngơi và vui chơi điều độ.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C0C117-1941-1ED4-3D99-DD1E561EE6F2}"/>
              </a:ext>
            </a:extLst>
          </p:cNvPr>
          <p:cNvSpPr/>
          <p:nvPr/>
        </p:nvSpPr>
        <p:spPr>
          <a:xfrm>
            <a:off x="710437" y="4250826"/>
            <a:ext cx="10527405" cy="12235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i="1" dirty="0">
                <a:solidFill>
                  <a:prstClr val="black"/>
                </a:solidFill>
                <a:cs typeface="Arial" panose="020B0604020202020204" pitchFamily="34" charset="0"/>
              </a:rPr>
              <a:t>     </a:t>
            </a:r>
            <a:r>
              <a:rPr lang="vi-VN" sz="4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Không sử dụng các chất kích thích như rượu, bia, thuốc lá,…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E245C3BF-68C2-7233-A0D5-6F4879D22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2084825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F400B6B2-5B41-EE43-D6D6-FE521D6A2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329185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D2B0755E-6DFE-7440-84AB-A8C6F177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5892753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7EAA1B63-5C12-EA4F-8A4D-73A282A9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26" y="4250827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C5D3D0-5CF0-49D8-8B25-557A2376544C}"/>
              </a:ext>
            </a:extLst>
          </p:cNvPr>
          <p:cNvSpPr txBox="1"/>
          <p:nvPr/>
        </p:nvSpPr>
        <p:spPr>
          <a:xfrm>
            <a:off x="590550" y="552450"/>
            <a:ext cx="11191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05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04CE61F-142C-F51E-F4D8-D120B94AE09A}"/>
              </a:ext>
            </a:extLst>
          </p:cNvPr>
          <p:cNvSpPr/>
          <p:nvPr/>
        </p:nvSpPr>
        <p:spPr>
          <a:xfrm>
            <a:off x="710437" y="3039624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Thiếu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giấc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5241A7-726D-470E-42CF-5FF0886B3BA3}"/>
              </a:ext>
            </a:extLst>
          </p:cNvPr>
          <p:cNvSpPr/>
          <p:nvPr/>
        </p:nvSpPr>
        <p:spPr>
          <a:xfrm>
            <a:off x="710437" y="1801373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uống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thiếu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6F2D7E6-9E58-8398-4947-68B250BC734F}"/>
              </a:ext>
            </a:extLst>
          </p:cNvPr>
          <p:cNvSpPr/>
          <p:nvPr/>
        </p:nvSpPr>
        <p:spPr>
          <a:xfrm>
            <a:off x="710437" y="5426242"/>
            <a:ext cx="11186288" cy="11698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Sử dụng các chất kích thích như rượu, bia</a:t>
            </a:r>
            <a:r>
              <a:rPr lang="en-US" sz="4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,……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C0C117-1941-1ED4-3D99-DD1E561EE6F2}"/>
              </a:ext>
            </a:extLst>
          </p:cNvPr>
          <p:cNvSpPr/>
          <p:nvPr/>
        </p:nvSpPr>
        <p:spPr>
          <a:xfrm>
            <a:off x="710437" y="4277875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800" i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  </a:t>
            </a:r>
            <a:r>
              <a:rPr lang="vi-VN" sz="4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Vui chơi và vận động quá sức.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E245C3BF-68C2-7233-A0D5-6F4879D22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2084825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F400B6B2-5B41-EE43-D6D6-FE521D6A2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329185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D2B0755E-6DFE-7440-84AB-A8C6F177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01" y="5835603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7EAA1B63-5C12-EA4F-8A4D-73A282A9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26" y="4250827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C5D3D0-5CF0-49D8-8B25-557A2376544C}"/>
              </a:ext>
            </a:extLst>
          </p:cNvPr>
          <p:cNvSpPr txBox="1"/>
          <p:nvPr/>
        </p:nvSpPr>
        <p:spPr>
          <a:xfrm>
            <a:off x="590550" y="552450"/>
            <a:ext cx="11191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cơ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04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2E3090-F844-DDA9-8CEC-19EB765EC352}"/>
              </a:ext>
            </a:extLst>
          </p:cNvPr>
          <p:cNvSpPr txBox="1"/>
          <p:nvPr/>
        </p:nvSpPr>
        <p:spPr>
          <a:xfrm>
            <a:off x="132347" y="866198"/>
            <a:ext cx="113818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Những việc làm có lợi cho cơ quan thần kinh sẽ giúp cho hệ thần kinh luôn mạnh khỏe, suy nghĩ tích cực, lạc quan.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Nhưng nếu chúng ta không biết cách chăm sóc cơ quan thần kinh dẫn đến nhiều loại bệnh phổ biến như đau đầu, bạn não, đột quỵ…</a:t>
            </a:r>
          </a:p>
          <a:p>
            <a:pPr lvl="0"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kinh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011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185C0035-F1A5-4ED5-AF74-189DF6F16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414" y="587776"/>
            <a:ext cx="6986622" cy="246299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D4CEE8-7F29-4CD4-8316-4856BBD1E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337" y="219716"/>
            <a:ext cx="9059779" cy="27800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7960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AE04ED7-0A3D-4351-B7B1-01F19BDC2044}"/>
              </a:ext>
            </a:extLst>
          </p:cNvPr>
          <p:cNvSpPr/>
          <p:nvPr/>
        </p:nvSpPr>
        <p:spPr>
          <a:xfrm>
            <a:off x="200025" y="231029"/>
            <a:ext cx="11620500" cy="921496"/>
          </a:xfrm>
          <a:custGeom>
            <a:avLst/>
            <a:gdLst>
              <a:gd name="connsiteX0" fmla="*/ 0 w 11620500"/>
              <a:gd name="connsiteY0" fmla="*/ 153586 h 921496"/>
              <a:gd name="connsiteX1" fmla="*/ 153586 w 11620500"/>
              <a:gd name="connsiteY1" fmla="*/ 0 h 921496"/>
              <a:gd name="connsiteX2" fmla="*/ 11466914 w 11620500"/>
              <a:gd name="connsiteY2" fmla="*/ 0 h 921496"/>
              <a:gd name="connsiteX3" fmla="*/ 11620500 w 11620500"/>
              <a:gd name="connsiteY3" fmla="*/ 153586 h 921496"/>
              <a:gd name="connsiteX4" fmla="*/ 11620500 w 11620500"/>
              <a:gd name="connsiteY4" fmla="*/ 767910 h 921496"/>
              <a:gd name="connsiteX5" fmla="*/ 11466914 w 11620500"/>
              <a:gd name="connsiteY5" fmla="*/ 921496 h 921496"/>
              <a:gd name="connsiteX6" fmla="*/ 153586 w 11620500"/>
              <a:gd name="connsiteY6" fmla="*/ 921496 h 921496"/>
              <a:gd name="connsiteX7" fmla="*/ 0 w 11620500"/>
              <a:gd name="connsiteY7" fmla="*/ 767910 h 921496"/>
              <a:gd name="connsiteX8" fmla="*/ 0 w 11620500"/>
              <a:gd name="connsiteY8" fmla="*/ 153586 h 92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0500" h="921496" fill="none" extrusionOk="0">
                <a:moveTo>
                  <a:pt x="0" y="153586"/>
                </a:moveTo>
                <a:cubicBezTo>
                  <a:pt x="-452" y="76823"/>
                  <a:pt x="68857" y="1688"/>
                  <a:pt x="153586" y="0"/>
                </a:cubicBezTo>
                <a:cubicBezTo>
                  <a:pt x="3083174" y="-123866"/>
                  <a:pt x="7643565" y="81108"/>
                  <a:pt x="11466914" y="0"/>
                </a:cubicBezTo>
                <a:cubicBezTo>
                  <a:pt x="11554550" y="-4323"/>
                  <a:pt x="11608837" y="69725"/>
                  <a:pt x="11620500" y="153586"/>
                </a:cubicBezTo>
                <a:cubicBezTo>
                  <a:pt x="11646133" y="231444"/>
                  <a:pt x="11608283" y="643937"/>
                  <a:pt x="11620500" y="767910"/>
                </a:cubicBezTo>
                <a:cubicBezTo>
                  <a:pt x="11626135" y="837769"/>
                  <a:pt x="11558551" y="933859"/>
                  <a:pt x="11466914" y="921496"/>
                </a:cubicBezTo>
                <a:cubicBezTo>
                  <a:pt x="9947257" y="903641"/>
                  <a:pt x="2363884" y="812152"/>
                  <a:pt x="153586" y="921496"/>
                </a:cubicBezTo>
                <a:cubicBezTo>
                  <a:pt x="73649" y="909317"/>
                  <a:pt x="5050" y="862162"/>
                  <a:pt x="0" y="767910"/>
                </a:cubicBezTo>
                <a:cubicBezTo>
                  <a:pt x="-32178" y="575144"/>
                  <a:pt x="33487" y="244835"/>
                  <a:pt x="0" y="153586"/>
                </a:cubicBezTo>
                <a:close/>
              </a:path>
              <a:path w="11620500" h="921496" stroke="0" extrusionOk="0">
                <a:moveTo>
                  <a:pt x="0" y="153586"/>
                </a:moveTo>
                <a:cubicBezTo>
                  <a:pt x="12569" y="69504"/>
                  <a:pt x="67006" y="3489"/>
                  <a:pt x="153586" y="0"/>
                </a:cubicBezTo>
                <a:cubicBezTo>
                  <a:pt x="1404285" y="96512"/>
                  <a:pt x="10010254" y="-165548"/>
                  <a:pt x="11466914" y="0"/>
                </a:cubicBezTo>
                <a:cubicBezTo>
                  <a:pt x="11557070" y="134"/>
                  <a:pt x="11633968" y="70962"/>
                  <a:pt x="11620500" y="153586"/>
                </a:cubicBezTo>
                <a:cubicBezTo>
                  <a:pt x="11607874" y="418361"/>
                  <a:pt x="11610028" y="528504"/>
                  <a:pt x="11620500" y="767910"/>
                </a:cubicBezTo>
                <a:cubicBezTo>
                  <a:pt x="11622783" y="840462"/>
                  <a:pt x="11562480" y="916632"/>
                  <a:pt x="11466914" y="921496"/>
                </a:cubicBezTo>
                <a:cubicBezTo>
                  <a:pt x="6470542" y="1083208"/>
                  <a:pt x="1467621" y="1065118"/>
                  <a:pt x="153586" y="921496"/>
                </a:cubicBezTo>
                <a:cubicBezTo>
                  <a:pt x="80047" y="915539"/>
                  <a:pt x="9737" y="848549"/>
                  <a:pt x="0" y="767910"/>
                </a:cubicBezTo>
                <a:cubicBezTo>
                  <a:pt x="26658" y="487162"/>
                  <a:pt x="11968" y="310209"/>
                  <a:pt x="0" y="153586"/>
                </a:cubicBezTo>
                <a:close/>
              </a:path>
            </a:pathLst>
          </a:custGeom>
          <a:solidFill>
            <a:schemeClr val="bg2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 sẽ có cảm xúc như thế nào khi gặp các tình huống sau: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C50F59-F032-41A9-A3FE-62CB28E81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363" y="1528762"/>
            <a:ext cx="6762750" cy="4370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86EC63-C64C-4D45-ABA8-D1ACD76B4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1555" y="2587791"/>
            <a:ext cx="3172929" cy="27929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852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D1A48B9F-200D-114A-E1AC-F64D80D98E47}"/>
              </a:ext>
            </a:extLst>
          </p:cNvPr>
          <p:cNvGrpSpPr/>
          <p:nvPr/>
        </p:nvGrpSpPr>
        <p:grpSpPr>
          <a:xfrm>
            <a:off x="339603" y="783825"/>
            <a:ext cx="5539612" cy="4338551"/>
            <a:chOff x="4579754" y="1778326"/>
            <a:chExt cx="3288799" cy="2575744"/>
          </a:xfrm>
        </p:grpSpPr>
        <p:pic>
          <p:nvPicPr>
            <p:cNvPr id="48" name="Picture 47" descr="Text, whiteboard&#10;&#10;Description automatically generated">
              <a:extLst>
                <a:ext uri="{FF2B5EF4-FFF2-40B4-BE49-F238E27FC236}">
                  <a16:creationId xmlns:a16="http://schemas.microsoft.com/office/drawing/2014/main" id="{64F032DF-FC28-476A-5DF6-40F7608D6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5FCB972-838F-2001-1A77-22EA470EF21E}"/>
                </a:ext>
              </a:extLst>
            </p:cNvPr>
            <p:cNvSpPr txBox="1"/>
            <p:nvPr/>
          </p:nvSpPr>
          <p:spPr>
            <a:xfrm>
              <a:off x="4782363" y="3424244"/>
              <a:ext cx="2839453" cy="6943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Chia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sẻ</a:t>
              </a:r>
              <a:endPara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1" name="Picture 50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82653AAE-3637-BA42-CCC0-27B8E1DEC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455" y="1778326"/>
              <a:ext cx="1460411" cy="144273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ACA0BE2-F10E-7DBD-417D-8A5059E346AA}"/>
              </a:ext>
            </a:extLst>
          </p:cNvPr>
          <p:cNvGrpSpPr/>
          <p:nvPr/>
        </p:nvGrpSpPr>
        <p:grpSpPr>
          <a:xfrm>
            <a:off x="6266637" y="783825"/>
            <a:ext cx="5539612" cy="4338551"/>
            <a:chOff x="4579754" y="1778326"/>
            <a:chExt cx="3288799" cy="2575744"/>
          </a:xfrm>
        </p:grpSpPr>
        <p:pic>
          <p:nvPicPr>
            <p:cNvPr id="54" name="Picture 53" descr="Text, whiteboard&#10;&#10;Description automatically generated">
              <a:extLst>
                <a:ext uri="{FF2B5EF4-FFF2-40B4-BE49-F238E27FC236}">
                  <a16:creationId xmlns:a16="http://schemas.microsoft.com/office/drawing/2014/main" id="{B914479A-88B4-82DF-E969-F2F19991F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9A7BC12-C5DB-42E4-4F44-32839CBEC598}"/>
                </a:ext>
              </a:extLst>
            </p:cNvPr>
            <p:cNvSpPr txBox="1"/>
            <p:nvPr/>
          </p:nvSpPr>
          <p:spPr>
            <a:xfrm>
              <a:off x="4764007" y="3396229"/>
              <a:ext cx="2920288" cy="6943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xét</a:t>
              </a:r>
              <a:endPara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7" name="Picture 56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0116AC2A-3F20-D1AE-7892-5764C8129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455" y="1778326"/>
              <a:ext cx="1460411" cy="1442730"/>
            </a:xfrm>
            <a:prstGeom prst="rect">
              <a:avLst/>
            </a:prstGeom>
          </p:spPr>
        </p:pic>
      </p:grpSp>
      <p:pic>
        <p:nvPicPr>
          <p:cNvPr id="59" name="Picture 5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71B3DEF-894D-A707-E445-FE34D79408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92" y="542553"/>
            <a:ext cx="2113084" cy="2101368"/>
          </a:xfrm>
          <a:prstGeom prst="rect">
            <a:avLst/>
          </a:prstGeom>
        </p:spPr>
      </p:pic>
      <p:pic>
        <p:nvPicPr>
          <p:cNvPr id="60" name="Picture 59" descr="A picture containing text&#10;&#10;Description automatically generated">
            <a:extLst>
              <a:ext uri="{FF2B5EF4-FFF2-40B4-BE49-F238E27FC236}">
                <a16:creationId xmlns:a16="http://schemas.microsoft.com/office/drawing/2014/main" id="{4A7CC9C3-4ECC-9180-51EC-7FDA11B81F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442" y="459223"/>
            <a:ext cx="1491017" cy="218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7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CBE779CD-7D59-4A9E-935F-277832608B81}"/>
              </a:ext>
            </a:extLst>
          </p:cNvPr>
          <p:cNvSpPr/>
          <p:nvPr/>
        </p:nvSpPr>
        <p:spPr>
          <a:xfrm flipH="1">
            <a:off x="5143499" y="1676400"/>
            <a:ext cx="6943725" cy="230208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 được mẹ khen, em sẽ rất vui vẻ và cảm ơn mẹ..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 bị mắng, em sẽ rất sợ hãi.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32B713-E4BE-42A4-826B-DD5C6527F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136" y="251853"/>
            <a:ext cx="7010400" cy="9437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F87B5C-3717-44A3-9193-31AA04EDF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4" y="1811903"/>
            <a:ext cx="4143375" cy="2677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2950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AB01C4-998D-6F3C-43CF-F460641130E0}"/>
              </a:ext>
            </a:extLst>
          </p:cNvPr>
          <p:cNvSpPr txBox="1"/>
          <p:nvPr/>
        </p:nvSpPr>
        <p:spPr>
          <a:xfrm>
            <a:off x="397042" y="418695"/>
            <a:ext cx="11381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200" b="1" dirty="0">
                <a:latin typeface="+mj-lt"/>
              </a:rPr>
              <a:t>Hãy nêu cách ứng xử khi gặp những việc làm có ảnh hư</a:t>
            </a:r>
            <a:r>
              <a:rPr lang="en-US" sz="3200" b="1" dirty="0">
                <a:latin typeface="+mj-lt"/>
              </a:rPr>
              <a:t>ở</a:t>
            </a:r>
            <a:r>
              <a:rPr lang="vi-VN" sz="3200" b="1" dirty="0">
                <a:latin typeface="+mj-lt"/>
              </a:rPr>
              <a:t>ng xấu tới cảm xúc của các em như: bị dọa nạt, b</a:t>
            </a:r>
            <a:r>
              <a:rPr lang="en-US" sz="3200" b="1" dirty="0">
                <a:latin typeface="+mj-lt"/>
              </a:rPr>
              <a:t>ị</a:t>
            </a:r>
            <a:r>
              <a:rPr lang="vi-VN" sz="3200" b="1" dirty="0">
                <a:latin typeface="+mj-lt"/>
              </a:rPr>
              <a:t> quát mắng khi bị điểm kém,...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702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2E3090-F844-DDA9-8CEC-19EB765EC352}"/>
              </a:ext>
            </a:extLst>
          </p:cNvPr>
          <p:cNvSpPr txBox="1"/>
          <p:nvPr/>
        </p:nvSpPr>
        <p:spPr>
          <a:xfrm>
            <a:off x="469232" y="866198"/>
            <a:ext cx="113698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000" b="1" dirty="0">
                <a:latin typeface="+mj-lt"/>
              </a:rPr>
              <a:t>Mối quan hệ với gia đình hoặc bạn bè có ảnh hưởng tốt hoặc xấu đến trạng thái cảm xúc </a:t>
            </a:r>
            <a:r>
              <a:rPr lang="en-US" sz="3000" b="1" dirty="0">
                <a:latin typeface="+mj-lt"/>
              </a:rPr>
              <a:t>(</a:t>
            </a:r>
            <a:r>
              <a:rPr lang="vi-VN" sz="3000" b="1" dirty="0">
                <a:latin typeface="+mj-lt"/>
              </a:rPr>
              <a:t>hoặc sức khỏe tinh thần) của mỗi chúng ta.</a:t>
            </a:r>
            <a:endParaRPr lang="en-US" sz="3000" b="1" dirty="0">
              <a:latin typeface="+mj-lt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000" b="1" dirty="0">
                <a:latin typeface="+mj-lt"/>
              </a:rPr>
              <a:t>Chúng ta hãy tăng cường những hoạt động vui chơi bên gia đình, người thân để tinh thần chúng ta luôn lạc quan, vui tươi</a:t>
            </a:r>
            <a:r>
              <a:rPr lang="en-US" sz="3000" b="1" dirty="0">
                <a:latin typeface="+mj-lt"/>
              </a:rPr>
              <a:t>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000" b="1" dirty="0">
                <a:latin typeface="+mj-lt"/>
              </a:rPr>
              <a:t>C</a:t>
            </a:r>
            <a:r>
              <a:rPr lang="vi-VN" sz="3000" b="1" dirty="0">
                <a:latin typeface="+mj-lt"/>
              </a:rPr>
              <a:t>ần tránh những hoạt động ảnh hưởng đến hệ thần kinh như ngủ muộn, chơi điện tử nhiều,... sẽ làm cơ quan thần kinh bị căng thẳng, mẹt mỏi.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85244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40">
            <a:extLst>
              <a:ext uri="{FF2B5EF4-FFF2-40B4-BE49-F238E27FC236}">
                <a16:creationId xmlns:a16="http://schemas.microsoft.com/office/drawing/2014/main" id="{1703DE5A-3214-7AF4-FDEF-62F64AD90B8D}"/>
              </a:ext>
            </a:extLst>
          </p:cNvPr>
          <p:cNvSpPr/>
          <p:nvPr/>
        </p:nvSpPr>
        <p:spPr>
          <a:xfrm>
            <a:off x="393406" y="1486781"/>
            <a:ext cx="11419366" cy="4946516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5A286-1FA5-705D-7626-6B8DC631EECC}"/>
              </a:ext>
            </a:extLst>
          </p:cNvPr>
          <p:cNvSpPr txBox="1"/>
          <p:nvPr/>
        </p:nvSpPr>
        <p:spPr>
          <a:xfrm>
            <a:off x="2532269" y="2427162"/>
            <a:ext cx="6086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964B00"/>
                  </a:solidFill>
                  <a:prstDash val="solid"/>
                </a:ln>
                <a:solidFill>
                  <a:srgbClr val="FFFF99"/>
                </a:solidFill>
                <a:effectLst>
                  <a:outerShdw dist="38100" dir="2700000" algn="tl" rotWithShape="0">
                    <a:srgbClr val="964B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770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4F2A5A3B-4FE5-4DD1-B04C-3F5A15F65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0" y="968058"/>
            <a:ext cx="6309360" cy="282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01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A2A98A8-9BF3-4E7E-9F2B-D2186090B100}"/>
              </a:ext>
            </a:extLst>
          </p:cNvPr>
          <p:cNvSpPr txBox="1"/>
          <p:nvPr/>
        </p:nvSpPr>
        <p:spPr>
          <a:xfrm>
            <a:off x="577516" y="381000"/>
            <a:ext cx="108239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Hãy</a:t>
            </a:r>
            <a:r>
              <a:rPr lang="en-US" sz="35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35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hiện</a:t>
            </a:r>
            <a:r>
              <a:rPr lang="en-US" sz="35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35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gương</a:t>
            </a:r>
            <a:r>
              <a:rPr lang="en-US" sz="35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mặt</a:t>
            </a:r>
            <a:r>
              <a:rPr lang="en-US" sz="35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cảm</a:t>
            </a:r>
            <a:r>
              <a:rPr lang="en-US" sz="35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xúc</a:t>
            </a:r>
            <a:r>
              <a:rPr lang="en-US" sz="35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theo</a:t>
            </a:r>
            <a:r>
              <a:rPr lang="en-US" sz="35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5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dưới</a:t>
            </a:r>
            <a:r>
              <a:rPr lang="en-US" sz="35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đây</a:t>
            </a:r>
            <a:r>
              <a:rPr lang="en-US" sz="35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9DC99E-9A64-47AD-A9EB-D9498E8C2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1290637"/>
            <a:ext cx="7239000" cy="1611119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230CA09-C991-4711-9534-7FD9750868EF}"/>
              </a:ext>
            </a:extLst>
          </p:cNvPr>
          <p:cNvSpPr/>
          <p:nvPr/>
        </p:nvSpPr>
        <p:spPr>
          <a:xfrm>
            <a:off x="1646596" y="3193882"/>
            <a:ext cx="7134633" cy="1017115"/>
          </a:xfrm>
          <a:custGeom>
            <a:avLst/>
            <a:gdLst>
              <a:gd name="connsiteX0" fmla="*/ 0 w 7134633"/>
              <a:gd name="connsiteY0" fmla="*/ 169523 h 1017115"/>
              <a:gd name="connsiteX1" fmla="*/ 169523 w 7134633"/>
              <a:gd name="connsiteY1" fmla="*/ 0 h 1017115"/>
              <a:gd name="connsiteX2" fmla="*/ 6965110 w 7134633"/>
              <a:gd name="connsiteY2" fmla="*/ 0 h 1017115"/>
              <a:gd name="connsiteX3" fmla="*/ 7134633 w 7134633"/>
              <a:gd name="connsiteY3" fmla="*/ 169523 h 1017115"/>
              <a:gd name="connsiteX4" fmla="*/ 7134633 w 7134633"/>
              <a:gd name="connsiteY4" fmla="*/ 847592 h 1017115"/>
              <a:gd name="connsiteX5" fmla="*/ 6965110 w 7134633"/>
              <a:gd name="connsiteY5" fmla="*/ 1017115 h 1017115"/>
              <a:gd name="connsiteX6" fmla="*/ 169523 w 7134633"/>
              <a:gd name="connsiteY6" fmla="*/ 1017115 h 1017115"/>
              <a:gd name="connsiteX7" fmla="*/ 0 w 7134633"/>
              <a:gd name="connsiteY7" fmla="*/ 847592 h 1017115"/>
              <a:gd name="connsiteX8" fmla="*/ 0 w 7134633"/>
              <a:gd name="connsiteY8" fmla="*/ 169523 h 101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4633" h="1017115" fill="none" extrusionOk="0">
                <a:moveTo>
                  <a:pt x="0" y="169523"/>
                </a:moveTo>
                <a:cubicBezTo>
                  <a:pt x="-158" y="78716"/>
                  <a:pt x="76881" y="17702"/>
                  <a:pt x="169523" y="0"/>
                </a:cubicBezTo>
                <a:cubicBezTo>
                  <a:pt x="2131722" y="-123866"/>
                  <a:pt x="5294550" y="81108"/>
                  <a:pt x="6965110" y="0"/>
                </a:cubicBezTo>
                <a:cubicBezTo>
                  <a:pt x="7064585" y="-8989"/>
                  <a:pt x="7125119" y="76683"/>
                  <a:pt x="7134633" y="169523"/>
                </a:cubicBezTo>
                <a:cubicBezTo>
                  <a:pt x="7169669" y="295909"/>
                  <a:pt x="7098344" y="673432"/>
                  <a:pt x="7134633" y="847592"/>
                </a:cubicBezTo>
                <a:cubicBezTo>
                  <a:pt x="7137189" y="934430"/>
                  <a:pt x="7065284" y="1028996"/>
                  <a:pt x="6965110" y="1017115"/>
                </a:cubicBezTo>
                <a:cubicBezTo>
                  <a:pt x="4347645" y="999260"/>
                  <a:pt x="3446287" y="907771"/>
                  <a:pt x="169523" y="1017115"/>
                </a:cubicBezTo>
                <a:cubicBezTo>
                  <a:pt x="81286" y="1003684"/>
                  <a:pt x="4748" y="950083"/>
                  <a:pt x="0" y="847592"/>
                </a:cubicBezTo>
                <a:cubicBezTo>
                  <a:pt x="55489" y="587640"/>
                  <a:pt x="34002" y="351972"/>
                  <a:pt x="0" y="169523"/>
                </a:cubicBezTo>
                <a:close/>
              </a:path>
              <a:path w="7134633" h="1017115" stroke="0" extrusionOk="0">
                <a:moveTo>
                  <a:pt x="0" y="169523"/>
                </a:moveTo>
                <a:cubicBezTo>
                  <a:pt x="11822" y="76595"/>
                  <a:pt x="73087" y="5584"/>
                  <a:pt x="169523" y="0"/>
                </a:cubicBezTo>
                <a:cubicBezTo>
                  <a:pt x="1318425" y="96512"/>
                  <a:pt x="3743399" y="-165548"/>
                  <a:pt x="6965110" y="0"/>
                </a:cubicBezTo>
                <a:cubicBezTo>
                  <a:pt x="7061100" y="59"/>
                  <a:pt x="7140641" y="76879"/>
                  <a:pt x="7134633" y="169523"/>
                </a:cubicBezTo>
                <a:cubicBezTo>
                  <a:pt x="7161945" y="312480"/>
                  <a:pt x="7190743" y="546671"/>
                  <a:pt x="7134633" y="847592"/>
                </a:cubicBezTo>
                <a:cubicBezTo>
                  <a:pt x="7137875" y="923792"/>
                  <a:pt x="7074182" y="1010121"/>
                  <a:pt x="6965110" y="1017115"/>
                </a:cubicBezTo>
                <a:cubicBezTo>
                  <a:pt x="5654363" y="1178827"/>
                  <a:pt x="2959557" y="1160737"/>
                  <a:pt x="169523" y="1017115"/>
                </a:cubicBezTo>
                <a:cubicBezTo>
                  <a:pt x="79027" y="1015463"/>
                  <a:pt x="11649" y="936211"/>
                  <a:pt x="0" y="847592"/>
                </a:cubicBezTo>
                <a:cubicBezTo>
                  <a:pt x="-1847" y="774984"/>
                  <a:pt x="-5705" y="406031"/>
                  <a:pt x="0" y="169523"/>
                </a:cubicBezTo>
                <a:close/>
              </a:path>
            </a:pathLst>
          </a:custGeom>
          <a:solidFill>
            <a:schemeClr val="bg2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thích gương mặt nào ? Vì sao?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AFA59669-C57F-466D-ABEF-8C9E43AF3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331" y="684934"/>
            <a:ext cx="6693988" cy="24020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4627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AE04ED7-0A3D-4351-B7B1-01F19BDC2044}"/>
              </a:ext>
            </a:extLst>
          </p:cNvPr>
          <p:cNvSpPr/>
          <p:nvPr/>
        </p:nvSpPr>
        <p:spPr>
          <a:xfrm>
            <a:off x="0" y="231029"/>
            <a:ext cx="11820525" cy="921496"/>
          </a:xfrm>
          <a:custGeom>
            <a:avLst/>
            <a:gdLst>
              <a:gd name="connsiteX0" fmla="*/ 0 w 11620500"/>
              <a:gd name="connsiteY0" fmla="*/ 153586 h 921496"/>
              <a:gd name="connsiteX1" fmla="*/ 153586 w 11620500"/>
              <a:gd name="connsiteY1" fmla="*/ 0 h 921496"/>
              <a:gd name="connsiteX2" fmla="*/ 11466914 w 11620500"/>
              <a:gd name="connsiteY2" fmla="*/ 0 h 921496"/>
              <a:gd name="connsiteX3" fmla="*/ 11620500 w 11620500"/>
              <a:gd name="connsiteY3" fmla="*/ 153586 h 921496"/>
              <a:gd name="connsiteX4" fmla="*/ 11620500 w 11620500"/>
              <a:gd name="connsiteY4" fmla="*/ 767910 h 921496"/>
              <a:gd name="connsiteX5" fmla="*/ 11466914 w 11620500"/>
              <a:gd name="connsiteY5" fmla="*/ 921496 h 921496"/>
              <a:gd name="connsiteX6" fmla="*/ 153586 w 11620500"/>
              <a:gd name="connsiteY6" fmla="*/ 921496 h 921496"/>
              <a:gd name="connsiteX7" fmla="*/ 0 w 11620500"/>
              <a:gd name="connsiteY7" fmla="*/ 767910 h 921496"/>
              <a:gd name="connsiteX8" fmla="*/ 0 w 11620500"/>
              <a:gd name="connsiteY8" fmla="*/ 153586 h 92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0500" h="921496" fill="none" extrusionOk="0">
                <a:moveTo>
                  <a:pt x="0" y="153586"/>
                </a:moveTo>
                <a:cubicBezTo>
                  <a:pt x="-452" y="76823"/>
                  <a:pt x="68857" y="1688"/>
                  <a:pt x="153586" y="0"/>
                </a:cubicBezTo>
                <a:cubicBezTo>
                  <a:pt x="3083174" y="-123866"/>
                  <a:pt x="7643565" y="81108"/>
                  <a:pt x="11466914" y="0"/>
                </a:cubicBezTo>
                <a:cubicBezTo>
                  <a:pt x="11554550" y="-4323"/>
                  <a:pt x="11608837" y="69725"/>
                  <a:pt x="11620500" y="153586"/>
                </a:cubicBezTo>
                <a:cubicBezTo>
                  <a:pt x="11646133" y="231444"/>
                  <a:pt x="11608283" y="643937"/>
                  <a:pt x="11620500" y="767910"/>
                </a:cubicBezTo>
                <a:cubicBezTo>
                  <a:pt x="11626135" y="837769"/>
                  <a:pt x="11558551" y="933859"/>
                  <a:pt x="11466914" y="921496"/>
                </a:cubicBezTo>
                <a:cubicBezTo>
                  <a:pt x="9947257" y="903641"/>
                  <a:pt x="2363884" y="812152"/>
                  <a:pt x="153586" y="921496"/>
                </a:cubicBezTo>
                <a:cubicBezTo>
                  <a:pt x="73649" y="909317"/>
                  <a:pt x="5050" y="862162"/>
                  <a:pt x="0" y="767910"/>
                </a:cubicBezTo>
                <a:cubicBezTo>
                  <a:pt x="-32178" y="575144"/>
                  <a:pt x="33487" y="244835"/>
                  <a:pt x="0" y="153586"/>
                </a:cubicBezTo>
                <a:close/>
              </a:path>
              <a:path w="11620500" h="921496" stroke="0" extrusionOk="0">
                <a:moveTo>
                  <a:pt x="0" y="153586"/>
                </a:moveTo>
                <a:cubicBezTo>
                  <a:pt x="12569" y="69504"/>
                  <a:pt x="67006" y="3489"/>
                  <a:pt x="153586" y="0"/>
                </a:cubicBezTo>
                <a:cubicBezTo>
                  <a:pt x="1404285" y="96512"/>
                  <a:pt x="10010254" y="-165548"/>
                  <a:pt x="11466914" y="0"/>
                </a:cubicBezTo>
                <a:cubicBezTo>
                  <a:pt x="11557070" y="134"/>
                  <a:pt x="11633968" y="70962"/>
                  <a:pt x="11620500" y="153586"/>
                </a:cubicBezTo>
                <a:cubicBezTo>
                  <a:pt x="11607874" y="418361"/>
                  <a:pt x="11610028" y="528504"/>
                  <a:pt x="11620500" y="767910"/>
                </a:cubicBezTo>
                <a:cubicBezTo>
                  <a:pt x="11622783" y="840462"/>
                  <a:pt x="11562480" y="916632"/>
                  <a:pt x="11466914" y="921496"/>
                </a:cubicBezTo>
                <a:cubicBezTo>
                  <a:pt x="6470542" y="1083208"/>
                  <a:pt x="1467621" y="1065118"/>
                  <a:pt x="153586" y="921496"/>
                </a:cubicBezTo>
                <a:cubicBezTo>
                  <a:pt x="80047" y="915539"/>
                  <a:pt x="9737" y="848549"/>
                  <a:pt x="0" y="767910"/>
                </a:cubicBezTo>
                <a:cubicBezTo>
                  <a:pt x="26658" y="487162"/>
                  <a:pt x="11968" y="310209"/>
                  <a:pt x="0" y="153586"/>
                </a:cubicBezTo>
                <a:close/>
              </a:path>
            </a:pathLst>
          </a:custGeom>
          <a:solidFill>
            <a:schemeClr val="bg2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 sát hình vẽ và cho biết việc làm nào có lợi hay có hại cho cơ quan thần kinh. Vì sao?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C9D35A-9B73-4B96-8067-3E119A673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55" y="1933324"/>
            <a:ext cx="5061761" cy="3938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845A5E-5D88-4206-B6A7-2ECB09733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780" y="1901491"/>
            <a:ext cx="5342811" cy="3969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6CAE0EC-F041-4EE5-B841-8093806AC213}"/>
              </a:ext>
            </a:extLst>
          </p:cNvPr>
          <p:cNvSpPr txBox="1"/>
          <p:nvPr/>
        </p:nvSpPr>
        <p:spPr>
          <a:xfrm>
            <a:off x="638840" y="204592"/>
            <a:ext cx="10791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3000" b="1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Em hãy mô tả ý nghĩa của từng hình.</a:t>
            </a:r>
            <a:endParaRPr lang="en-US" sz="3000" b="1" dirty="0">
              <a:solidFill>
                <a:srgbClr val="00206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3000" b="1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Em đã bao giờ trải qua các tình huống như trong các hình này chưa?</a:t>
            </a:r>
            <a:endParaRPr lang="en-US" sz="3000" b="1" dirty="0">
              <a:solidFill>
                <a:srgbClr val="00206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3000" b="1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Cảm giác của em khi đó thế nào?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3000" b="1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Những việc làm nào có lợi? Vì sao?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C0302E-0DA7-4573-AA30-ED155F109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438" y="3066914"/>
            <a:ext cx="4523982" cy="33544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565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D1A48B9F-200D-114A-E1AC-F64D80D98E47}"/>
              </a:ext>
            </a:extLst>
          </p:cNvPr>
          <p:cNvGrpSpPr/>
          <p:nvPr/>
        </p:nvGrpSpPr>
        <p:grpSpPr>
          <a:xfrm>
            <a:off x="339603" y="783825"/>
            <a:ext cx="5539612" cy="4338551"/>
            <a:chOff x="4579754" y="1778326"/>
            <a:chExt cx="3288799" cy="2575744"/>
          </a:xfrm>
        </p:grpSpPr>
        <p:pic>
          <p:nvPicPr>
            <p:cNvPr id="48" name="Picture 47" descr="Text, whiteboard&#10;&#10;Description automatically generated">
              <a:extLst>
                <a:ext uri="{FF2B5EF4-FFF2-40B4-BE49-F238E27FC236}">
                  <a16:creationId xmlns:a16="http://schemas.microsoft.com/office/drawing/2014/main" id="{64F032DF-FC28-476A-5DF6-40F7608D6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5FCB972-838F-2001-1A77-22EA470EF21E}"/>
                </a:ext>
              </a:extLst>
            </p:cNvPr>
            <p:cNvSpPr txBox="1"/>
            <p:nvPr/>
          </p:nvSpPr>
          <p:spPr>
            <a:xfrm>
              <a:off x="4782363" y="3424244"/>
              <a:ext cx="2839453" cy="6943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Chia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sẻ</a:t>
              </a:r>
              <a:endPara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1" name="Picture 50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82653AAE-3637-BA42-CCC0-27B8E1DEC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455" y="1778326"/>
              <a:ext cx="1460411" cy="144273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ACA0BE2-F10E-7DBD-417D-8A5059E346AA}"/>
              </a:ext>
            </a:extLst>
          </p:cNvPr>
          <p:cNvGrpSpPr/>
          <p:nvPr/>
        </p:nvGrpSpPr>
        <p:grpSpPr>
          <a:xfrm>
            <a:off x="6266637" y="783825"/>
            <a:ext cx="5539612" cy="4338551"/>
            <a:chOff x="4579754" y="1778326"/>
            <a:chExt cx="3288799" cy="2575744"/>
          </a:xfrm>
        </p:grpSpPr>
        <p:pic>
          <p:nvPicPr>
            <p:cNvPr id="54" name="Picture 53" descr="Text, whiteboard&#10;&#10;Description automatically generated">
              <a:extLst>
                <a:ext uri="{FF2B5EF4-FFF2-40B4-BE49-F238E27FC236}">
                  <a16:creationId xmlns:a16="http://schemas.microsoft.com/office/drawing/2014/main" id="{B914479A-88B4-82DF-E969-F2F19991F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9A7BC12-C5DB-42E4-4F44-32839CBEC598}"/>
                </a:ext>
              </a:extLst>
            </p:cNvPr>
            <p:cNvSpPr txBox="1"/>
            <p:nvPr/>
          </p:nvSpPr>
          <p:spPr>
            <a:xfrm>
              <a:off x="4764007" y="3396229"/>
              <a:ext cx="2920288" cy="6943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Nhận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xét</a:t>
              </a:r>
              <a:endPara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7" name="Picture 56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0116AC2A-3F20-D1AE-7892-5764C8129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455" y="1778326"/>
              <a:ext cx="1460411" cy="1442730"/>
            </a:xfrm>
            <a:prstGeom prst="rect">
              <a:avLst/>
            </a:prstGeom>
          </p:spPr>
        </p:pic>
      </p:grpSp>
      <p:pic>
        <p:nvPicPr>
          <p:cNvPr id="59" name="Picture 5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71B3DEF-894D-A707-E445-FE34D79408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92" y="542553"/>
            <a:ext cx="2113084" cy="2101368"/>
          </a:xfrm>
          <a:prstGeom prst="rect">
            <a:avLst/>
          </a:prstGeom>
        </p:spPr>
      </p:pic>
      <p:pic>
        <p:nvPicPr>
          <p:cNvPr id="60" name="Picture 59" descr="A picture containing text&#10;&#10;Description automatically generated">
            <a:extLst>
              <a:ext uri="{FF2B5EF4-FFF2-40B4-BE49-F238E27FC236}">
                <a16:creationId xmlns:a16="http://schemas.microsoft.com/office/drawing/2014/main" id="{4A7CC9C3-4ECC-9180-51EC-7FDA11B81F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442" y="459223"/>
            <a:ext cx="1491017" cy="218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6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419C7A-3EFD-4F7F-BAD8-351A76156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36" y="2473493"/>
            <a:ext cx="3569091" cy="293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CBE779CD-7D59-4A9E-935F-277832608B81}"/>
              </a:ext>
            </a:extLst>
          </p:cNvPr>
          <p:cNvSpPr/>
          <p:nvPr/>
        </p:nvSpPr>
        <p:spPr>
          <a:xfrm flipH="1">
            <a:off x="4114800" y="1362075"/>
            <a:ext cx="7886698" cy="308313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 thành viên trong gia đình đang ngồi chơi nói chuyện rất vui.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b="1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200" b="1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thấy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vui vẻ, thoải mái khi được </a:t>
            </a:r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bên cạnh những người thân yêu.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8271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CBE779CD-7D59-4A9E-935F-277832608B81}"/>
              </a:ext>
            </a:extLst>
          </p:cNvPr>
          <p:cNvSpPr/>
          <p:nvPr/>
        </p:nvSpPr>
        <p:spPr>
          <a:xfrm flipH="1">
            <a:off x="4476749" y="1362075"/>
            <a:ext cx="7524749" cy="308313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bạn nhỏ đang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diều gương mặt cảm xúc vui và thích thú.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=&gt;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khiến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em thấy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rất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vui vẻ, thoải mái khi được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vui chơi</a:t>
            </a:r>
            <a:r>
              <a:rPr kumimoji="0" lang="nl-NL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cùng các bạn của mình.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A95F43-D543-4AF8-A50F-1FF1D2FA7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2" y="661737"/>
            <a:ext cx="3620889" cy="4499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3178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780</Words>
  <Application>Microsoft Office PowerPoint</Application>
  <PresentationFormat>Widescreen</PresentationFormat>
  <Paragraphs>56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思源黑体 CN Bold</vt:lpstr>
      <vt:lpstr>Office 主题​​</vt:lpstr>
      <vt:lpstr>1_Office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42</cp:revision>
  <dcterms:created xsi:type="dcterms:W3CDTF">2022-12-30T00:51:50Z</dcterms:created>
  <dcterms:modified xsi:type="dcterms:W3CDTF">2024-03-28T14:28:28Z</dcterms:modified>
</cp:coreProperties>
</file>