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7" r:id="rId2"/>
    <p:sldMasterId id="2147483700" r:id="rId3"/>
  </p:sldMasterIdLst>
  <p:notesMasterIdLst>
    <p:notesMasterId r:id="rId27"/>
  </p:notesMasterIdLst>
  <p:handoutMasterIdLst>
    <p:handoutMasterId r:id="rId28"/>
  </p:handoutMasterIdLst>
  <p:sldIdLst>
    <p:sldId id="256" r:id="rId4"/>
    <p:sldId id="283" r:id="rId5"/>
    <p:sldId id="282" r:id="rId6"/>
    <p:sldId id="284" r:id="rId7"/>
    <p:sldId id="310" r:id="rId8"/>
    <p:sldId id="311" r:id="rId9"/>
    <p:sldId id="312" r:id="rId10"/>
    <p:sldId id="288" r:id="rId11"/>
    <p:sldId id="313" r:id="rId12"/>
    <p:sldId id="314" r:id="rId13"/>
    <p:sldId id="315" r:id="rId14"/>
    <p:sldId id="317" r:id="rId15"/>
    <p:sldId id="318" r:id="rId16"/>
    <p:sldId id="320" r:id="rId17"/>
    <p:sldId id="319" r:id="rId18"/>
    <p:sldId id="316" r:id="rId19"/>
    <p:sldId id="398" r:id="rId20"/>
    <p:sldId id="321" r:id="rId21"/>
    <p:sldId id="322" r:id="rId22"/>
    <p:sldId id="323" r:id="rId23"/>
    <p:sldId id="324" r:id="rId24"/>
    <p:sldId id="396" r:id="rId25"/>
    <p:sldId id="397"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246F37"/>
    <a:srgbClr val="E8F0C9"/>
    <a:srgbClr val="6BA42C"/>
    <a:srgbClr val="3798C5"/>
    <a:srgbClr val="3A90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1"/>
    <p:restoredTop sz="94646"/>
  </p:normalViewPr>
  <p:slideViewPr>
    <p:cSldViewPr snapToGrid="0">
      <p:cViewPr varScale="1">
        <p:scale>
          <a:sx n="69" d="100"/>
          <a:sy n="69" d="100"/>
        </p:scale>
        <p:origin x="750" y="102"/>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57518B-C49F-4E8E-8BB7-DD622B4A8E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400B935-41D4-401D-BE9D-93FC0B9757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6950BF-C95B-4C84-90CB-A123D4FCBD4B}" type="datetimeFigureOut">
              <a:rPr lang="en-US" smtClean="0"/>
              <a:t>5/3/2024</a:t>
            </a:fld>
            <a:endParaRPr lang="en-US"/>
          </a:p>
        </p:txBody>
      </p:sp>
      <p:sp>
        <p:nvSpPr>
          <p:cNvPr id="4" name="Footer Placeholder 3">
            <a:extLst>
              <a:ext uri="{FF2B5EF4-FFF2-40B4-BE49-F238E27FC236}">
                <a16:creationId xmlns:a16="http://schemas.microsoft.com/office/drawing/2014/main" id="{620B5DC1-8A79-4E47-A0F7-FD61D2ED57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038C740-42FE-46BA-8F8C-F199630355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0984FB-991D-4464-8DAF-CDBC177A7E8A}" type="slidenum">
              <a:rPr lang="en-US" smtClean="0"/>
              <a:t>‹#›</a:t>
            </a:fld>
            <a:endParaRPr lang="en-US"/>
          </a:p>
        </p:txBody>
      </p:sp>
    </p:spTree>
    <p:extLst>
      <p:ext uri="{BB962C8B-B14F-4D97-AF65-F5344CB8AC3E}">
        <p14:creationId xmlns:p14="http://schemas.microsoft.com/office/powerpoint/2010/main" val="7160767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C49C3261-D4DD-4692-9B82-F66610E23FFA}" type="datetimeFigureOut">
              <a:rPr lang="zh-CN" altLang="en-US" smtClean="0"/>
              <a:pPr/>
              <a:t>2024/3/5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606C8020-144F-4A97-BC6C-8348BECFAAB1}" type="slidenum">
              <a:rPr lang="zh-CN" altLang="en-US" smtClean="0"/>
              <a:pPr/>
              <a:t>‹#›</a:t>
            </a:fld>
            <a:endParaRPr lang="zh-CN" altLang="en-US" dirty="0"/>
          </a:p>
        </p:txBody>
      </p:sp>
    </p:spTree>
    <p:extLst>
      <p:ext uri="{BB962C8B-B14F-4D97-AF65-F5344CB8AC3E}">
        <p14:creationId xmlns:p14="http://schemas.microsoft.com/office/powerpoint/2010/main" val="4283410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06C8020-144F-4A97-BC6C-8348BECFAAB1}" type="slidenum">
              <a:rPr lang="zh-CN" altLang="en-US" smtClean="0"/>
              <a:t>1</a:t>
            </a:fld>
            <a:endParaRPr lang="zh-CN" altLang="en-US"/>
          </a:p>
        </p:txBody>
      </p:sp>
    </p:spTree>
    <p:extLst>
      <p:ext uri="{BB962C8B-B14F-4D97-AF65-F5344CB8AC3E}">
        <p14:creationId xmlns:p14="http://schemas.microsoft.com/office/powerpoint/2010/main" val="2444611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827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341035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209838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2024/3/5</a:t>
            </a:fld>
            <a:endParaRPr lang="zh-CN" alt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8178255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2024/3/5</a:t>
            </a:fld>
            <a:endParaRPr lang="zh-CN" alt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0160404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2024/3/5</a:t>
            </a:fld>
            <a:endParaRPr lang="zh-CN" alt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3477606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t>2024/3/5</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12794365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985285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71877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611480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836838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2024/3/5</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383276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54894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857372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2024/3/5</a:t>
            </a:fld>
            <a:endParaRPr lang="zh-CN" alt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9267719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946998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8732064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908259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1463186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4988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5/3/2024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853857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7979073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4760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5/3/2024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037646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5/3/2024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390803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2024/3/5</a:t>
            </a:fld>
            <a:endParaRPr lang="zh-CN" alt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10192494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5/3/2024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053031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9074325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5/3/2024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4611509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5/3/2024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68413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5/3/2024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37959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5/3/2024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741277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2024/3/5</a:t>
            </a:fld>
            <a:endParaRPr lang="zh-CN" alt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3994557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2024/3/5</a:t>
            </a:fld>
            <a:endParaRPr lang="zh-CN" alt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13217384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2024/3/5</a:t>
            </a:fld>
            <a:endParaRPr lang="zh-CN" alt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3217348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2024/3/5</a:t>
            </a:fld>
            <a:endParaRPr lang="zh-CN" alt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6280306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2024/3/5</a:t>
            </a:fld>
            <a:endParaRPr lang="zh-CN" alt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7696513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2024/3/5</a:t>
            </a:fld>
            <a:endParaRPr lang="zh-CN" alt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1568218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white circle with leaves and blue text&#10;&#10;Description automatically generated">
            <a:extLst>
              <a:ext uri="{FF2B5EF4-FFF2-40B4-BE49-F238E27FC236}">
                <a16:creationId xmlns:a16="http://schemas.microsoft.com/office/drawing/2014/main" id="{8270E437-5F21-908B-2309-666FFE8B86A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57227" y="199338"/>
            <a:ext cx="1224110" cy="1224110"/>
          </a:xfrm>
          <a:prstGeom prst="rect">
            <a:avLst/>
          </a:prstGeom>
        </p:spPr>
      </p:pic>
    </p:spTree>
    <p:extLst>
      <p:ext uri="{BB962C8B-B14F-4D97-AF65-F5344CB8AC3E}">
        <p14:creationId xmlns:p14="http://schemas.microsoft.com/office/powerpoint/2010/main" val="340491304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47406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49679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C10AA6-6A8B-786B-5EC3-3F6DADB227A0}"/>
              </a:ext>
            </a:extLst>
          </p:cNvPr>
          <p:cNvSpPr txBox="1"/>
          <p:nvPr/>
        </p:nvSpPr>
        <p:spPr>
          <a:xfrm>
            <a:off x="2968631" y="17066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Thứ</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tháng</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năm</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p>
        </p:txBody>
      </p:sp>
      <p:pic>
        <p:nvPicPr>
          <p:cNvPr id="3" name="Picture 2">
            <a:extLst>
              <a:ext uri="{FF2B5EF4-FFF2-40B4-BE49-F238E27FC236}">
                <a16:creationId xmlns:a16="http://schemas.microsoft.com/office/drawing/2014/main" id="{55FCECB8-F30C-DD44-74FC-EBE6E8D0B84A}"/>
              </a:ext>
            </a:extLst>
          </p:cNvPr>
          <p:cNvPicPr>
            <a:picLocks noChangeAspect="1"/>
          </p:cNvPicPr>
          <p:nvPr/>
        </p:nvPicPr>
        <p:blipFill>
          <a:blip r:embed="rId3"/>
          <a:stretch>
            <a:fillRect/>
          </a:stretch>
        </p:blipFill>
        <p:spPr>
          <a:xfrm>
            <a:off x="4568522" y="788374"/>
            <a:ext cx="4048095" cy="963251"/>
          </a:xfrm>
          <a:prstGeom prst="rect">
            <a:avLst/>
          </a:prstGeom>
        </p:spPr>
      </p:pic>
      <p:pic>
        <p:nvPicPr>
          <p:cNvPr id="8" name="Picture 7">
            <a:extLst>
              <a:ext uri="{FF2B5EF4-FFF2-40B4-BE49-F238E27FC236}">
                <a16:creationId xmlns:a16="http://schemas.microsoft.com/office/drawing/2014/main" id="{20B3E078-F52A-057D-3B34-962E1D542434}"/>
              </a:ext>
            </a:extLst>
          </p:cNvPr>
          <p:cNvPicPr>
            <a:picLocks noChangeAspect="1"/>
          </p:cNvPicPr>
          <p:nvPr/>
        </p:nvPicPr>
        <p:blipFill>
          <a:blip r:embed="rId4"/>
          <a:stretch>
            <a:fillRect/>
          </a:stretch>
        </p:blipFill>
        <p:spPr>
          <a:xfrm>
            <a:off x="2417705" y="1843963"/>
            <a:ext cx="8657070" cy="1767993"/>
          </a:xfrm>
          <a:prstGeom prst="rect">
            <a:avLst/>
          </a:prstGeom>
        </p:spPr>
      </p:pic>
      <p:pic>
        <p:nvPicPr>
          <p:cNvPr id="13" name="Picture 12">
            <a:extLst>
              <a:ext uri="{FF2B5EF4-FFF2-40B4-BE49-F238E27FC236}">
                <a16:creationId xmlns:a16="http://schemas.microsoft.com/office/drawing/2014/main" id="{D76EEDCC-070E-B312-E133-C8EE2C101379}"/>
              </a:ext>
            </a:extLst>
          </p:cNvPr>
          <p:cNvPicPr>
            <a:picLocks noChangeAspect="1"/>
          </p:cNvPicPr>
          <p:nvPr/>
        </p:nvPicPr>
        <p:blipFill>
          <a:blip r:embed="rId5"/>
          <a:stretch>
            <a:fillRect/>
          </a:stretch>
        </p:blipFill>
        <p:spPr>
          <a:xfrm>
            <a:off x="135998" y="-512210"/>
            <a:ext cx="3365284" cy="3371380"/>
          </a:xfrm>
          <a:prstGeom prst="rect">
            <a:avLst/>
          </a:prstGeom>
        </p:spPr>
      </p:pic>
    </p:spTree>
    <p:extLst>
      <p:ext uri="{BB962C8B-B14F-4D97-AF65-F5344CB8AC3E}">
        <p14:creationId xmlns:p14="http://schemas.microsoft.com/office/powerpoint/2010/main" val="19819886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A309706-BFD8-8C3E-D4F7-E0BCDE2B4184}"/>
              </a:ext>
            </a:extLst>
          </p:cNvPr>
          <p:cNvSpPr txBox="1"/>
          <p:nvPr/>
        </p:nvSpPr>
        <p:spPr>
          <a:xfrm>
            <a:off x="589280" y="254646"/>
            <a:ext cx="10958219" cy="173664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a:r>
              <a:rPr lang="vi-VN" sz="3200" b="1" dirty="0">
                <a:solidFill>
                  <a:prstClr val="black"/>
                </a:solidFill>
                <a:latin typeface="Calibri" panose="020F0502020204030204" pitchFamily="34" charset="0"/>
                <a:ea typeface="Roboto" panose="02000000000000000000" pitchFamily="2" charset="0"/>
                <a:cs typeface="Calibri" panose="020F0502020204030204" pitchFamily="34" charset="0"/>
              </a:rPr>
              <a:t>Đọc thông tin và quan sát hình 5, em hãy:</a:t>
            </a: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Roboto" panose="02000000000000000000" pitchFamily="2" charset="0"/>
                <a:cs typeface="Calibri" panose="020F0502020204030204" pitchFamily="34" charset="0"/>
              </a:rPr>
              <a:t>Kể tên và chỉ trên lược đồ một số nhà máy thuỷ điện ở vùng Tây Nguyên.</a:t>
            </a:r>
            <a:endParaRPr kumimoji="0" lang="en-US" sz="320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376EE6F2-B52B-DA18-B470-A7D4656F535E}"/>
              </a:ext>
            </a:extLst>
          </p:cNvPr>
          <p:cNvPicPr>
            <a:picLocks noChangeAspect="1"/>
          </p:cNvPicPr>
          <p:nvPr/>
        </p:nvPicPr>
        <p:blipFill>
          <a:blip r:embed="rId2"/>
          <a:stretch>
            <a:fillRect/>
          </a:stretch>
        </p:blipFill>
        <p:spPr>
          <a:xfrm>
            <a:off x="3891280" y="2099235"/>
            <a:ext cx="3586480" cy="4389525"/>
          </a:xfrm>
          <a:prstGeom prst="rect">
            <a:avLst/>
          </a:prstGeom>
        </p:spPr>
      </p:pic>
    </p:spTree>
    <p:extLst>
      <p:ext uri="{BB962C8B-B14F-4D97-AF65-F5344CB8AC3E}">
        <p14:creationId xmlns:p14="http://schemas.microsoft.com/office/powerpoint/2010/main" val="24796914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76EE6F2-B52B-DA18-B470-A7D4656F535E}"/>
              </a:ext>
            </a:extLst>
          </p:cNvPr>
          <p:cNvPicPr>
            <a:picLocks noChangeAspect="1"/>
          </p:cNvPicPr>
          <p:nvPr/>
        </p:nvPicPr>
        <p:blipFill>
          <a:blip r:embed="rId3"/>
          <a:stretch>
            <a:fillRect/>
          </a:stretch>
        </p:blipFill>
        <p:spPr>
          <a:xfrm>
            <a:off x="853440" y="341554"/>
            <a:ext cx="5069840" cy="6205023"/>
          </a:xfrm>
          <a:prstGeom prst="rect">
            <a:avLst/>
          </a:prstGeom>
        </p:spPr>
      </p:pic>
      <p:sp>
        <p:nvSpPr>
          <p:cNvPr id="2" name="TextBox 1">
            <a:extLst>
              <a:ext uri="{FF2B5EF4-FFF2-40B4-BE49-F238E27FC236}">
                <a16:creationId xmlns:a16="http://schemas.microsoft.com/office/drawing/2014/main" id="{07612143-C217-8EB1-47BE-7A77CA84EF30}"/>
              </a:ext>
            </a:extLst>
          </p:cNvPr>
          <p:cNvSpPr txBox="1"/>
          <p:nvPr/>
        </p:nvSpPr>
        <p:spPr>
          <a:xfrm>
            <a:off x="6177280" y="939902"/>
            <a:ext cx="5730240"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Các nhà máy thủy điện</a:t>
            </a:r>
            <a:r>
              <a:rPr lang="en-US" sz="2800" b="1" dirty="0">
                <a:latin typeface="Cambria" panose="02040503050406030204" pitchFamily="18" charset="0"/>
                <a:ea typeface="Cambria" panose="02040503050406030204" pitchFamily="18" charset="0"/>
                <a:cs typeface="Arial" panose="020B0604020202020204" pitchFamily="34" charset="0"/>
              </a:rPr>
              <a:t>:</a:t>
            </a:r>
            <a:r>
              <a:rPr lang="vi-VN" sz="2800" b="1" dirty="0">
                <a:latin typeface="Cambria" panose="02040503050406030204" pitchFamily="18" charset="0"/>
                <a:ea typeface="Cambria" panose="02040503050406030204" pitchFamily="18" charset="0"/>
                <a:cs typeface="Arial" panose="020B0604020202020204" pitchFamily="34" charset="0"/>
              </a:rPr>
              <a:t> Y-a-ly; Sê san 3; Sê san 4 (ở tỉnh Kon Tum).</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5" name="Rectangle 4">
            <a:extLst>
              <a:ext uri="{FF2B5EF4-FFF2-40B4-BE49-F238E27FC236}">
                <a16:creationId xmlns:a16="http://schemas.microsoft.com/office/drawing/2014/main" id="{BBC01B5D-F80C-8CE4-0817-E4635CE0524F}"/>
              </a:ext>
            </a:extLst>
          </p:cNvPr>
          <p:cNvSpPr/>
          <p:nvPr/>
        </p:nvSpPr>
        <p:spPr>
          <a:xfrm>
            <a:off x="1950720" y="1960880"/>
            <a:ext cx="894080" cy="57912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983B2BD-4F08-280C-E1AB-3E6A7CBFE544}"/>
              </a:ext>
            </a:extLst>
          </p:cNvPr>
          <p:cNvSpPr txBox="1"/>
          <p:nvPr/>
        </p:nvSpPr>
        <p:spPr>
          <a:xfrm>
            <a:off x="6207760" y="2524862"/>
            <a:ext cx="5740400"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Các nhà máy thủy điện</a:t>
            </a:r>
            <a:r>
              <a:rPr lang="en-US" sz="2800" b="1" dirty="0">
                <a:latin typeface="Cambria" panose="02040503050406030204" pitchFamily="18" charset="0"/>
                <a:ea typeface="Cambria" panose="02040503050406030204" pitchFamily="18" charset="0"/>
                <a:cs typeface="Arial" panose="020B0604020202020204" pitchFamily="34" charset="0"/>
              </a:rPr>
              <a:t>:</a:t>
            </a:r>
            <a:r>
              <a:rPr lang="vi-VN" sz="2800" b="1" dirty="0">
                <a:latin typeface="Cambria" panose="02040503050406030204" pitchFamily="18" charset="0"/>
                <a:ea typeface="Cambria" panose="02040503050406030204" pitchFamily="18" charset="0"/>
                <a:cs typeface="Arial" panose="020B0604020202020204" pitchFamily="34" charset="0"/>
              </a:rPr>
              <a:t> Srê Pôk 3 và Buôn Kuốp (ở tỉnh Đăk Lăk).</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8" name="Rectangle 7">
            <a:extLst>
              <a:ext uri="{FF2B5EF4-FFF2-40B4-BE49-F238E27FC236}">
                <a16:creationId xmlns:a16="http://schemas.microsoft.com/office/drawing/2014/main" id="{F60FA6EF-64D7-3DF6-E796-9472A1AB7DF4}"/>
              </a:ext>
            </a:extLst>
          </p:cNvPr>
          <p:cNvSpPr/>
          <p:nvPr/>
        </p:nvSpPr>
        <p:spPr>
          <a:xfrm>
            <a:off x="2164080" y="4003040"/>
            <a:ext cx="1188720" cy="57912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4FD3715-8470-043F-7F63-0A065F385742}"/>
              </a:ext>
            </a:extLst>
          </p:cNvPr>
          <p:cNvSpPr txBox="1"/>
          <p:nvPr/>
        </p:nvSpPr>
        <p:spPr>
          <a:xfrm>
            <a:off x="6146800" y="4125459"/>
            <a:ext cx="5740400" cy="1532334"/>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Các nhà máy thủy điện</a:t>
            </a:r>
            <a:r>
              <a:rPr lang="en-US" sz="2800" b="1" dirty="0">
                <a:latin typeface="Cambria" panose="02040503050406030204" pitchFamily="18" charset="0"/>
                <a:ea typeface="Cambria" panose="02040503050406030204" pitchFamily="18" charset="0"/>
                <a:cs typeface="Arial" panose="020B0604020202020204" pitchFamily="34" charset="0"/>
              </a:rPr>
              <a:t>:</a:t>
            </a:r>
            <a:r>
              <a:rPr lang="vi-VN" sz="2800" b="1" dirty="0">
                <a:latin typeface="Cambria" panose="02040503050406030204" pitchFamily="18" charset="0"/>
                <a:ea typeface="Cambria" panose="02040503050406030204" pitchFamily="18" charset="0"/>
                <a:cs typeface="Arial" panose="020B0604020202020204" pitchFamily="34" charset="0"/>
              </a:rPr>
              <a:t> Đa Nhim; Đồng Nai 2, Đồng Nai 3; Đồng Nai 4; Đồng Nai 5 (ở tỉnh Lâm Đồng).</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10" name="Rectangle 9">
            <a:extLst>
              <a:ext uri="{FF2B5EF4-FFF2-40B4-BE49-F238E27FC236}">
                <a16:creationId xmlns:a16="http://schemas.microsoft.com/office/drawing/2014/main" id="{3A03658B-7A16-5D91-0D58-62565443AC46}"/>
              </a:ext>
            </a:extLst>
          </p:cNvPr>
          <p:cNvSpPr/>
          <p:nvPr/>
        </p:nvSpPr>
        <p:spPr>
          <a:xfrm>
            <a:off x="2113280" y="5201920"/>
            <a:ext cx="1717040" cy="57912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27831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900" decel="100000" fill="hold"/>
                                        <p:tgtEl>
                                          <p:spTgt spid="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900" decel="100000" fill="hold"/>
                                        <p:tgtEl>
                                          <p:spTgt spid="9"/>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Đến thăm công trình thuỷ điện Yaly hoành tráng ở Gia Lai - Vntrip.vn">
            <a:extLst>
              <a:ext uri="{FF2B5EF4-FFF2-40B4-BE49-F238E27FC236}">
                <a16:creationId xmlns:a16="http://schemas.microsoft.com/office/drawing/2014/main" id="{75E09DB3-DA29-481E-AF1A-60F543483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5680" y="578484"/>
            <a:ext cx="7483682" cy="46539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3ECA004-B610-9357-DCE6-1879716F49B8}"/>
              </a:ext>
            </a:extLst>
          </p:cNvPr>
          <p:cNvSpPr txBox="1"/>
          <p:nvPr/>
        </p:nvSpPr>
        <p:spPr>
          <a:xfrm>
            <a:off x="3204845" y="5477521"/>
            <a:ext cx="5969635"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r>
              <a:rPr lang="es-E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Nhà</a:t>
            </a:r>
            <a:r>
              <a:rPr lang="es-E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s-E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máy</a:t>
            </a:r>
            <a:r>
              <a:rPr lang="es-E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s-E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thuỷ</a:t>
            </a:r>
            <a:r>
              <a:rPr lang="es-E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s-E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điện</a:t>
            </a:r>
            <a:r>
              <a:rPr lang="es-E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Y-a-</a:t>
            </a:r>
            <a:r>
              <a:rPr lang="es-E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ly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6594406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ECA004-B610-9357-DCE6-1879716F49B8}"/>
              </a:ext>
            </a:extLst>
          </p:cNvPr>
          <p:cNvSpPr txBox="1"/>
          <p:nvPr/>
        </p:nvSpPr>
        <p:spPr>
          <a:xfrm>
            <a:off x="3296285" y="5416561"/>
            <a:ext cx="6406515"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máy</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thuỷ</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điện</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600" b="1" dirty="0">
                <a:latin typeface="Cambria" panose="02040503050406030204" pitchFamily="18" charset="0"/>
                <a:ea typeface="Cambria" panose="02040503050406030204" pitchFamily="18" charset="0"/>
                <a:cs typeface="Arial" panose="020B0604020202020204" pitchFamily="34" charset="0"/>
              </a:rPr>
              <a:t>Srê Pôk 3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Nhà máy Thủy điện SrêPốk 3">
            <a:extLst>
              <a:ext uri="{FF2B5EF4-FFF2-40B4-BE49-F238E27FC236}">
                <a16:creationId xmlns:a16="http://schemas.microsoft.com/office/drawing/2014/main" id="{21FBE5D3-18A0-63FE-2FAB-601BA66D3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149" y="781368"/>
            <a:ext cx="8230649" cy="4237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8695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ECA004-B610-9357-DCE6-1879716F49B8}"/>
              </a:ext>
            </a:extLst>
          </p:cNvPr>
          <p:cNvSpPr txBox="1"/>
          <p:nvPr/>
        </p:nvSpPr>
        <p:spPr>
          <a:xfrm>
            <a:off x="2889885" y="5325121"/>
            <a:ext cx="6873875"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máy</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thuỷ</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điện</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600" b="1" dirty="0">
                <a:latin typeface="Cambria" panose="02040503050406030204" pitchFamily="18" charset="0"/>
                <a:ea typeface="Cambria" panose="02040503050406030204" pitchFamily="18" charset="0"/>
                <a:cs typeface="Arial" panose="020B0604020202020204" pitchFamily="34" charset="0"/>
              </a:rPr>
              <a:t>Buôn Kuốp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074" name="Picture 2" descr="Công ty CP Thủy điện Đa Nhim - Hàm Thuận - Đa Mi: 20 năm tiến về phía trước">
            <a:extLst>
              <a:ext uri="{FF2B5EF4-FFF2-40B4-BE49-F238E27FC236}">
                <a16:creationId xmlns:a16="http://schemas.microsoft.com/office/drawing/2014/main" id="{B5BBEE90-F849-DA9E-BDEB-13FE9A716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480" y="515938"/>
            <a:ext cx="8006079" cy="450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7384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ECA004-B610-9357-DCE6-1879716F49B8}"/>
              </a:ext>
            </a:extLst>
          </p:cNvPr>
          <p:cNvSpPr txBox="1"/>
          <p:nvPr/>
        </p:nvSpPr>
        <p:spPr>
          <a:xfrm>
            <a:off x="2889885" y="5325121"/>
            <a:ext cx="6406515"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máy</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thuỷ</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điện</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Đa</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Nhim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076" name="Picture 4" descr="Thủy điện Buôn Kuốp đảm bảo cung cấp nước cho hạ du trong mùa cạn - TỔNG CÔNG  TY PHÁT ĐIỆN 3">
            <a:extLst>
              <a:ext uri="{FF2B5EF4-FFF2-40B4-BE49-F238E27FC236}">
                <a16:creationId xmlns:a16="http://schemas.microsoft.com/office/drawing/2014/main" id="{27365860-7C3C-E651-358D-C3B22EE59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214" y="403543"/>
            <a:ext cx="7291705" cy="4565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3199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7B5CC4-43E9-37D2-2062-39A4CB18E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1731DBF4-2D88-492B-5915-44A8F7F6377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8AF60196-61B2-CF33-772B-E110D64B6128}"/>
              </a:ext>
            </a:extLst>
          </p:cNvPr>
          <p:cNvSpPr txBox="1"/>
          <p:nvPr/>
        </p:nvSpPr>
        <p:spPr>
          <a:xfrm>
            <a:off x="798830" y="583191"/>
            <a:ext cx="9107170" cy="1464231"/>
          </a:xfrm>
          <a:prstGeom prst="wedgeRoundRectCallout">
            <a:avLst>
              <a:gd name="adj1" fmla="val -41609"/>
              <a:gd name="adj2" fmla="val 103725"/>
              <a:gd name="adj3" fmla="val 16667"/>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defTabSz="914400"/>
            <a:r>
              <a:rPr lang="vi-VN" sz="4000" b="1" dirty="0">
                <a:solidFill>
                  <a:prstClr val="black"/>
                </a:solidFill>
                <a:ea typeface="Roboto" panose="02000000000000000000" pitchFamily="2" charset="0"/>
                <a:cs typeface="Arial" panose="020B0604020202020204" pitchFamily="34" charset="0"/>
              </a:rPr>
              <a:t>Giải thích vì sao vùng Tây Nguyên có nhiều nhà máy thuỷ điện.</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D84764CF-99F2-1A41-47FD-E3B9CAC8ABC3}"/>
              </a:ext>
            </a:extLst>
          </p:cNvPr>
          <p:cNvSpPr txBox="1"/>
          <p:nvPr/>
        </p:nvSpPr>
        <p:spPr>
          <a:xfrm>
            <a:off x="2915920" y="2557725"/>
            <a:ext cx="6807199" cy="3915966"/>
          </a:xfrm>
          <a:prstGeom prst="wedgeRoundRectCallout">
            <a:avLst>
              <a:gd name="adj1" fmla="val 61426"/>
              <a:gd name="adj2" fmla="val -23284"/>
              <a:gd name="adj3" fmla="val 16667"/>
            </a:avLst>
          </a:prstGeom>
          <a:solidFill>
            <a:schemeClr val="accent6">
              <a:lumMod val="20000"/>
              <a:lumOff val="80000"/>
            </a:schemeClr>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defTabSz="914400"/>
            <a:r>
              <a:rPr lang="vi-VN" sz="3200" b="1" dirty="0">
                <a:solidFill>
                  <a:prstClr val="black"/>
                </a:solidFill>
                <a:ea typeface="Roboto" panose="02000000000000000000" pitchFamily="2" charset="0"/>
                <a:cs typeface="Arial" panose="020B0604020202020204" pitchFamily="34" charset="0"/>
              </a:rPr>
              <a:t>Do sông ngòi ở vùng Tây Nguyên chảy qua nhiều bậc địa hình có độ dốc lớn nên có khả năng phát triển thuỷ điện. Nhiều nhà máy thuỷ điện đã được xây dựng, cung cấp điện cho sinh hoạt và sản xuất.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918287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900" decel="100000" fill="hold"/>
                                        <p:tgtEl>
                                          <p:spTgt spid="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4048124" y="3764494"/>
            <a:ext cx="4626931" cy="3093506"/>
          </a:xfrm>
          <a:prstGeom prst="rect">
            <a:avLst/>
          </a:prstGeom>
          <a:effectLst>
            <a:outerShdw blurRad="63500" sx="102000" sy="102000" algn="ctr" rotWithShape="0">
              <a:prstClr val="black">
                <a:alpha val="40000"/>
              </a:prstClr>
            </a:outerShdw>
          </a:effectLst>
        </p:spPr>
      </p:pic>
      <p:sp>
        <p:nvSpPr>
          <p:cNvPr id="2" name="Rectangle: Rounded Corners 44">
            <a:extLst>
              <a:ext uri="{FF2B5EF4-FFF2-40B4-BE49-F238E27FC236}">
                <a16:creationId xmlns:a16="http://schemas.microsoft.com/office/drawing/2014/main" id="{2A974BA6-8769-813A-0D63-5462713C9C97}"/>
              </a:ext>
            </a:extLst>
          </p:cNvPr>
          <p:cNvSpPr/>
          <p:nvPr/>
        </p:nvSpPr>
        <p:spPr>
          <a:xfrm>
            <a:off x="933450" y="295275"/>
            <a:ext cx="10725150" cy="3124200"/>
          </a:xfrm>
          <a:custGeom>
            <a:avLst/>
            <a:gdLst>
              <a:gd name="connsiteX0" fmla="*/ 0 w 9172575"/>
              <a:gd name="connsiteY0" fmla="*/ 431453 h 2857500"/>
              <a:gd name="connsiteX1" fmla="*/ 900623 w 9172575"/>
              <a:gd name="connsiteY1" fmla="*/ 0 h 2857500"/>
              <a:gd name="connsiteX2" fmla="*/ 8271951 w 9172575"/>
              <a:gd name="connsiteY2" fmla="*/ 0 h 2857500"/>
              <a:gd name="connsiteX3" fmla="*/ 9172575 w 9172575"/>
              <a:gd name="connsiteY3" fmla="*/ 431453 h 2857500"/>
              <a:gd name="connsiteX4" fmla="*/ 9172575 w 9172575"/>
              <a:gd name="connsiteY4" fmla="*/ 2426046 h 2857500"/>
              <a:gd name="connsiteX5" fmla="*/ 8271951 w 9172575"/>
              <a:gd name="connsiteY5" fmla="*/ 2857500 h 2857500"/>
              <a:gd name="connsiteX6" fmla="*/ 900623 w 9172575"/>
              <a:gd name="connsiteY6" fmla="*/ 2857500 h 2857500"/>
              <a:gd name="connsiteX7" fmla="*/ 0 w 9172575"/>
              <a:gd name="connsiteY7" fmla="*/ 2426046 h 2857500"/>
              <a:gd name="connsiteX8" fmla="*/ 0 w 9172575"/>
              <a:gd name="connsiteY8" fmla="*/ 431453 h 2857500"/>
              <a:gd name="connsiteX0" fmla="*/ 0 w 9172575"/>
              <a:gd name="connsiteY0" fmla="*/ 431453 h 2857500"/>
              <a:gd name="connsiteX1" fmla="*/ 900623 w 9172575"/>
              <a:gd name="connsiteY1" fmla="*/ 0 h 2857500"/>
              <a:gd name="connsiteX2" fmla="*/ 8271951 w 9172575"/>
              <a:gd name="connsiteY2" fmla="*/ 0 h 2857500"/>
              <a:gd name="connsiteX3" fmla="*/ 9172575 w 9172575"/>
              <a:gd name="connsiteY3" fmla="*/ 431453 h 2857500"/>
              <a:gd name="connsiteX4" fmla="*/ 9172575 w 9172575"/>
              <a:gd name="connsiteY4" fmla="*/ 2426046 h 2857500"/>
              <a:gd name="connsiteX5" fmla="*/ 8271951 w 9172575"/>
              <a:gd name="connsiteY5" fmla="*/ 2857500 h 2857500"/>
              <a:gd name="connsiteX6" fmla="*/ 900623 w 9172575"/>
              <a:gd name="connsiteY6" fmla="*/ 2857500 h 2857500"/>
              <a:gd name="connsiteX7" fmla="*/ 0 w 9172575"/>
              <a:gd name="connsiteY7" fmla="*/ 2426046 h 2857500"/>
              <a:gd name="connsiteX8" fmla="*/ 0 w 9172575"/>
              <a:gd name="connsiteY8" fmla="*/ 431453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2575" h="2857500" fill="none" extrusionOk="0">
                <a:moveTo>
                  <a:pt x="0" y="431453"/>
                </a:moveTo>
                <a:cubicBezTo>
                  <a:pt x="-41518" y="237790"/>
                  <a:pt x="419037" y="108428"/>
                  <a:pt x="900623" y="0"/>
                </a:cubicBezTo>
                <a:cubicBezTo>
                  <a:pt x="3602124" y="149251"/>
                  <a:pt x="6608729" y="378891"/>
                  <a:pt x="8271951" y="0"/>
                </a:cubicBezTo>
                <a:cubicBezTo>
                  <a:pt x="8783028" y="22715"/>
                  <a:pt x="9192830" y="209818"/>
                  <a:pt x="9172575" y="431453"/>
                </a:cubicBezTo>
                <a:cubicBezTo>
                  <a:pt x="9051276" y="1404348"/>
                  <a:pt x="9092535" y="2063772"/>
                  <a:pt x="9172575" y="2426046"/>
                </a:cubicBezTo>
                <a:cubicBezTo>
                  <a:pt x="9230996" y="2712513"/>
                  <a:pt x="8633460" y="2798614"/>
                  <a:pt x="8271951" y="2857500"/>
                </a:cubicBezTo>
                <a:cubicBezTo>
                  <a:pt x="7400219" y="2816734"/>
                  <a:pt x="4349215" y="3366703"/>
                  <a:pt x="900623" y="2857500"/>
                </a:cubicBezTo>
                <a:cubicBezTo>
                  <a:pt x="314136" y="2872445"/>
                  <a:pt x="1219" y="2615411"/>
                  <a:pt x="0" y="2426046"/>
                </a:cubicBezTo>
                <a:cubicBezTo>
                  <a:pt x="-20090" y="1490695"/>
                  <a:pt x="-6038" y="827826"/>
                  <a:pt x="0" y="431453"/>
                </a:cubicBezTo>
                <a:close/>
              </a:path>
              <a:path w="9172575" h="2857500" stroke="0" extrusionOk="0">
                <a:moveTo>
                  <a:pt x="0" y="431453"/>
                </a:moveTo>
                <a:cubicBezTo>
                  <a:pt x="38326" y="263733"/>
                  <a:pt x="381376" y="56857"/>
                  <a:pt x="900623" y="0"/>
                </a:cubicBezTo>
                <a:cubicBezTo>
                  <a:pt x="2147606" y="70915"/>
                  <a:pt x="6793505" y="60578"/>
                  <a:pt x="8271951" y="0"/>
                </a:cubicBezTo>
                <a:cubicBezTo>
                  <a:pt x="8816347" y="-10014"/>
                  <a:pt x="9134591" y="214611"/>
                  <a:pt x="9172575" y="431453"/>
                </a:cubicBezTo>
                <a:cubicBezTo>
                  <a:pt x="9261442" y="1099367"/>
                  <a:pt x="9052189" y="2133244"/>
                  <a:pt x="9172575" y="2426046"/>
                </a:cubicBezTo>
                <a:cubicBezTo>
                  <a:pt x="9208281" y="2657459"/>
                  <a:pt x="8740304" y="2945837"/>
                  <a:pt x="8271951" y="2857500"/>
                </a:cubicBezTo>
                <a:cubicBezTo>
                  <a:pt x="5444671" y="2833603"/>
                  <a:pt x="3950732" y="2930078"/>
                  <a:pt x="900623" y="2857500"/>
                </a:cubicBezTo>
                <a:cubicBezTo>
                  <a:pt x="353375" y="2892051"/>
                  <a:pt x="-29293" y="2625674"/>
                  <a:pt x="0" y="2426046"/>
                </a:cubicBezTo>
                <a:cubicBezTo>
                  <a:pt x="-153755" y="2017314"/>
                  <a:pt x="-11152" y="1123611"/>
                  <a:pt x="0" y="431453"/>
                </a:cubicBezTo>
                <a:close/>
              </a:path>
              <a:path w="9172575" h="2857500" fill="none" stroke="0" extrusionOk="0">
                <a:moveTo>
                  <a:pt x="0" y="431453"/>
                </a:moveTo>
                <a:cubicBezTo>
                  <a:pt x="35013" y="260164"/>
                  <a:pt x="404280" y="123992"/>
                  <a:pt x="900623" y="0"/>
                </a:cubicBezTo>
                <a:cubicBezTo>
                  <a:pt x="3772182" y="391084"/>
                  <a:pt x="6526032" y="61408"/>
                  <a:pt x="8271951" y="0"/>
                </a:cubicBezTo>
                <a:cubicBezTo>
                  <a:pt x="8807449" y="6068"/>
                  <a:pt x="9193682" y="174113"/>
                  <a:pt x="9172575" y="431453"/>
                </a:cubicBezTo>
                <a:cubicBezTo>
                  <a:pt x="9095303" y="1322012"/>
                  <a:pt x="9087191" y="1990211"/>
                  <a:pt x="9172575" y="2426046"/>
                </a:cubicBezTo>
                <a:cubicBezTo>
                  <a:pt x="9271010" y="2690327"/>
                  <a:pt x="8670345" y="2869700"/>
                  <a:pt x="8271951" y="2857500"/>
                </a:cubicBezTo>
                <a:cubicBezTo>
                  <a:pt x="6981658" y="3201923"/>
                  <a:pt x="4314168" y="2598798"/>
                  <a:pt x="900623" y="2857500"/>
                </a:cubicBezTo>
                <a:cubicBezTo>
                  <a:pt x="338012" y="2867813"/>
                  <a:pt x="-3836" y="2621659"/>
                  <a:pt x="0" y="2426046"/>
                </a:cubicBezTo>
                <a:cubicBezTo>
                  <a:pt x="-12598" y="1492639"/>
                  <a:pt x="26452" y="794337"/>
                  <a:pt x="0" y="43145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150" h="3124200" fill="none" extrusionOk="0">
                        <a:moveTo>
                          <a:pt x="0" y="471721"/>
                        </a:moveTo>
                        <a:cubicBezTo>
                          <a:pt x="-57401" y="278213"/>
                          <a:pt x="495794" y="171818"/>
                          <a:pt x="1053064" y="0"/>
                        </a:cubicBezTo>
                        <a:cubicBezTo>
                          <a:pt x="4092244" y="307974"/>
                          <a:pt x="7811440" y="564626"/>
                          <a:pt x="9672083" y="0"/>
                        </a:cubicBezTo>
                        <a:cubicBezTo>
                          <a:pt x="10275288" y="39048"/>
                          <a:pt x="10767875" y="254536"/>
                          <a:pt x="10725150" y="471721"/>
                        </a:cubicBezTo>
                        <a:cubicBezTo>
                          <a:pt x="10559931" y="1586921"/>
                          <a:pt x="10562221" y="2269890"/>
                          <a:pt x="10725150" y="2652476"/>
                        </a:cubicBezTo>
                        <a:cubicBezTo>
                          <a:pt x="10836861" y="3011089"/>
                          <a:pt x="10036309" y="3024801"/>
                          <a:pt x="9672083" y="3124200"/>
                        </a:cubicBezTo>
                        <a:cubicBezTo>
                          <a:pt x="8733606" y="3163378"/>
                          <a:pt x="5323570" y="4175798"/>
                          <a:pt x="1053064" y="3124200"/>
                        </a:cubicBezTo>
                        <a:cubicBezTo>
                          <a:pt x="361153" y="3142179"/>
                          <a:pt x="1951" y="2820987"/>
                          <a:pt x="0" y="2652476"/>
                        </a:cubicBezTo>
                        <a:cubicBezTo>
                          <a:pt x="-22400" y="1689268"/>
                          <a:pt x="-3098" y="936249"/>
                          <a:pt x="0" y="471721"/>
                        </a:cubicBezTo>
                        <a:close/>
                      </a:path>
                      <a:path w="10725150" h="3124200" stroke="0" extrusionOk="0">
                        <a:moveTo>
                          <a:pt x="0" y="471721"/>
                        </a:moveTo>
                        <a:cubicBezTo>
                          <a:pt x="35883" y="333262"/>
                          <a:pt x="429598" y="77055"/>
                          <a:pt x="1053064" y="0"/>
                        </a:cubicBezTo>
                        <a:cubicBezTo>
                          <a:pt x="2839346" y="104927"/>
                          <a:pt x="8059066" y="158905"/>
                          <a:pt x="9672083" y="0"/>
                        </a:cubicBezTo>
                        <a:cubicBezTo>
                          <a:pt x="10283151" y="-15840"/>
                          <a:pt x="10654366" y="251783"/>
                          <a:pt x="10725150" y="471721"/>
                        </a:cubicBezTo>
                        <a:cubicBezTo>
                          <a:pt x="10843479" y="1190486"/>
                          <a:pt x="10555218" y="2371109"/>
                          <a:pt x="10725150" y="2652476"/>
                        </a:cubicBezTo>
                        <a:cubicBezTo>
                          <a:pt x="10738983" y="2894667"/>
                          <a:pt x="10250191" y="3316983"/>
                          <a:pt x="9672083" y="3124200"/>
                        </a:cubicBezTo>
                        <a:cubicBezTo>
                          <a:pt x="6340439" y="3276500"/>
                          <a:pt x="4464013" y="3259881"/>
                          <a:pt x="1053064" y="3124200"/>
                        </a:cubicBezTo>
                        <a:cubicBezTo>
                          <a:pt x="423797" y="3184151"/>
                          <a:pt x="-31627" y="2857980"/>
                          <a:pt x="0" y="2652476"/>
                        </a:cubicBezTo>
                        <a:cubicBezTo>
                          <a:pt x="-152477" y="2223121"/>
                          <a:pt x="-64224" y="1303449"/>
                          <a:pt x="0" y="471721"/>
                        </a:cubicBezTo>
                        <a:close/>
                      </a:path>
                      <a:path w="10725150" h="3124200" fill="none" stroke="0" extrusionOk="0">
                        <a:moveTo>
                          <a:pt x="0" y="471721"/>
                        </a:moveTo>
                        <a:cubicBezTo>
                          <a:pt x="68345" y="325306"/>
                          <a:pt x="526830" y="66082"/>
                          <a:pt x="1053064" y="0"/>
                        </a:cubicBezTo>
                        <a:cubicBezTo>
                          <a:pt x="4431054" y="358023"/>
                          <a:pt x="7909208" y="62226"/>
                          <a:pt x="9672083" y="0"/>
                        </a:cubicBezTo>
                        <a:cubicBezTo>
                          <a:pt x="10300528" y="9247"/>
                          <a:pt x="10700555" y="165515"/>
                          <a:pt x="10725150" y="471721"/>
                        </a:cubicBezTo>
                        <a:cubicBezTo>
                          <a:pt x="10582580" y="1418548"/>
                          <a:pt x="10646530" y="2236446"/>
                          <a:pt x="10725150" y="2652476"/>
                        </a:cubicBezTo>
                        <a:cubicBezTo>
                          <a:pt x="10865689" y="2911790"/>
                          <a:pt x="10225722" y="3157934"/>
                          <a:pt x="9672083" y="3124200"/>
                        </a:cubicBezTo>
                        <a:cubicBezTo>
                          <a:pt x="7807759" y="3509330"/>
                          <a:pt x="4995536" y="2618860"/>
                          <a:pt x="1053064" y="3124200"/>
                        </a:cubicBezTo>
                        <a:cubicBezTo>
                          <a:pt x="386102" y="3141317"/>
                          <a:pt x="-12588" y="2842843"/>
                          <a:pt x="0" y="2652476"/>
                        </a:cubicBezTo>
                        <a:cubicBezTo>
                          <a:pt x="40514" y="1637946"/>
                          <a:pt x="4331" y="890088"/>
                          <a:pt x="0" y="471721"/>
                        </a:cubicBezTo>
                        <a:close/>
                      </a:path>
                      <a:path w="10725150" h="3124200" fill="none" stroke="0" extrusionOk="0">
                        <a:moveTo>
                          <a:pt x="0" y="471721"/>
                        </a:moveTo>
                        <a:cubicBezTo>
                          <a:pt x="98" y="279564"/>
                          <a:pt x="486543" y="166174"/>
                          <a:pt x="1053064" y="0"/>
                        </a:cubicBezTo>
                        <a:cubicBezTo>
                          <a:pt x="4255527" y="287148"/>
                          <a:pt x="8057034" y="393085"/>
                          <a:pt x="9672083" y="0"/>
                        </a:cubicBezTo>
                        <a:cubicBezTo>
                          <a:pt x="10273803" y="24146"/>
                          <a:pt x="10750396" y="222522"/>
                          <a:pt x="10725150" y="471721"/>
                        </a:cubicBezTo>
                        <a:cubicBezTo>
                          <a:pt x="10624964" y="1488041"/>
                          <a:pt x="10625848" y="2222846"/>
                          <a:pt x="10725150" y="2652476"/>
                        </a:cubicBezTo>
                        <a:cubicBezTo>
                          <a:pt x="10870319" y="2980184"/>
                          <a:pt x="10047064" y="3118118"/>
                          <a:pt x="9672083" y="3124200"/>
                        </a:cubicBezTo>
                        <a:cubicBezTo>
                          <a:pt x="8285017" y="3479711"/>
                          <a:pt x="5157461" y="3595835"/>
                          <a:pt x="1053064" y="3124200"/>
                        </a:cubicBezTo>
                        <a:cubicBezTo>
                          <a:pt x="355135" y="3155143"/>
                          <a:pt x="-14364" y="2841818"/>
                          <a:pt x="0" y="2652476"/>
                        </a:cubicBezTo>
                        <a:cubicBezTo>
                          <a:pt x="-8880" y="1650176"/>
                          <a:pt x="34470" y="930636"/>
                          <a:pt x="0" y="4717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1C5186E-8D95-019E-C9FF-44846C196699}"/>
              </a:ext>
            </a:extLst>
          </p:cNvPr>
          <p:cNvSpPr txBox="1"/>
          <p:nvPr/>
        </p:nvSpPr>
        <p:spPr>
          <a:xfrm>
            <a:off x="1304925" y="671978"/>
            <a:ext cx="9953625"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3399"/>
                </a:solidFill>
                <a:effectLst/>
                <a:uLnTx/>
                <a:uFillTx/>
                <a:latin typeface="Arial" panose="020B0604020202020204" pitchFamily="34" charset="0"/>
                <a:ea typeface="+mn-ea"/>
                <a:cs typeface="+mn-cs"/>
              </a:rPr>
              <a:t>Ngoài vai trò cung cấp điện cho sinh hoạt sản xuất, các nhà máy thủy điện ở Tây Nguyên góp phần điều tiết nguồn nước giữa mùa lũ và mùa cạn, hạn chế lũ lụt cung cấp nước vào mùa khô.</a:t>
            </a:r>
            <a:endParaRPr kumimoji="0" lang="en-US" sz="3600" b="1" i="0" u="none" strike="noStrike" kern="1200" cap="none" spc="0" normalizeH="0" baseline="0" noProof="0" dirty="0">
              <a:ln>
                <a:noFill/>
              </a:ln>
              <a:solidFill>
                <a:srgbClr val="003399"/>
              </a:solidFill>
              <a:effectLst/>
              <a:uLnTx/>
              <a:uFillTx/>
              <a:latin typeface="Calibri"/>
              <a:ea typeface="+mn-ea"/>
              <a:cs typeface="+mn-cs"/>
            </a:endParaRPr>
          </a:p>
        </p:txBody>
      </p:sp>
    </p:spTree>
    <p:extLst>
      <p:ext uri="{BB962C8B-B14F-4D97-AF65-F5344CB8AC3E}">
        <p14:creationId xmlns:p14="http://schemas.microsoft.com/office/powerpoint/2010/main" val="28015513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D3CBB67C-FB55-E0C6-57DD-84F1563A0D12}"/>
              </a:ext>
            </a:extLst>
          </p:cNvPr>
          <p:cNvSpPr/>
          <p:nvPr/>
        </p:nvSpPr>
        <p:spPr>
          <a:xfrm>
            <a:off x="1280617" y="113244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3" name="Picture 2">
            <a:extLst>
              <a:ext uri="{FF2B5EF4-FFF2-40B4-BE49-F238E27FC236}">
                <a16:creationId xmlns:a16="http://schemas.microsoft.com/office/drawing/2014/main" id="{C25BD769-C970-4385-7732-7A6893D108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391" y="549613"/>
            <a:ext cx="1920723" cy="1920723"/>
          </a:xfrm>
          <a:prstGeom prst="rect">
            <a:avLst/>
          </a:prstGeom>
        </p:spPr>
      </p:pic>
      <p:pic>
        <p:nvPicPr>
          <p:cNvPr id="4" name="Picture 3">
            <a:extLst>
              <a:ext uri="{FF2B5EF4-FFF2-40B4-BE49-F238E27FC236}">
                <a16:creationId xmlns:a16="http://schemas.microsoft.com/office/drawing/2014/main" id="{620F4B0E-441C-D3C1-90C6-50793C36C748}"/>
              </a:ext>
            </a:extLst>
          </p:cNvPr>
          <p:cNvPicPr>
            <a:picLocks noChangeAspect="1"/>
          </p:cNvPicPr>
          <p:nvPr/>
        </p:nvPicPr>
        <p:blipFill>
          <a:blip r:embed="rId3"/>
          <a:stretch>
            <a:fillRect/>
          </a:stretch>
        </p:blipFill>
        <p:spPr>
          <a:xfrm>
            <a:off x="1617701" y="929506"/>
            <a:ext cx="9364268" cy="3078747"/>
          </a:xfrm>
          <a:prstGeom prst="rect">
            <a:avLst/>
          </a:prstGeom>
        </p:spPr>
      </p:pic>
    </p:spTree>
    <p:extLst>
      <p:ext uri="{BB962C8B-B14F-4D97-AF65-F5344CB8AC3E}">
        <p14:creationId xmlns:p14="http://schemas.microsoft.com/office/powerpoint/2010/main" val="42559017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A309706-BFD8-8C3E-D4F7-E0BCDE2B4184}"/>
              </a:ext>
            </a:extLst>
          </p:cNvPr>
          <p:cNvSpPr txBox="1"/>
          <p:nvPr/>
        </p:nvSpPr>
        <p:spPr>
          <a:xfrm>
            <a:off x="589280" y="254646"/>
            <a:ext cx="10958219"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Chọn ý ở cột A sao cho phù hợp với ý ở cột B và ghi kết quả vào vở.</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2064CC29-CC4E-D297-85C6-EFE8077896D6}"/>
              </a:ext>
            </a:extLst>
          </p:cNvPr>
          <p:cNvPicPr>
            <a:picLocks noChangeAspect="1"/>
          </p:cNvPicPr>
          <p:nvPr/>
        </p:nvPicPr>
        <p:blipFill>
          <a:blip r:embed="rId2"/>
          <a:stretch>
            <a:fillRect/>
          </a:stretch>
        </p:blipFill>
        <p:spPr>
          <a:xfrm>
            <a:off x="1049654" y="2068512"/>
            <a:ext cx="9893419" cy="3367088"/>
          </a:xfrm>
          <a:prstGeom prst="rect">
            <a:avLst/>
          </a:prstGeom>
        </p:spPr>
      </p:pic>
      <p:cxnSp>
        <p:nvCxnSpPr>
          <p:cNvPr id="8" name="Straight Connector 7">
            <a:extLst>
              <a:ext uri="{FF2B5EF4-FFF2-40B4-BE49-F238E27FC236}">
                <a16:creationId xmlns:a16="http://schemas.microsoft.com/office/drawing/2014/main" id="{C35E00F0-4C75-C6F0-18EC-C5A89CA9B250}"/>
              </a:ext>
            </a:extLst>
          </p:cNvPr>
          <p:cNvCxnSpPr>
            <a:cxnSpLocks/>
          </p:cNvCxnSpPr>
          <p:nvPr/>
        </p:nvCxnSpPr>
        <p:spPr>
          <a:xfrm>
            <a:off x="4338320" y="3484880"/>
            <a:ext cx="1615440" cy="16357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9161A16-B729-AEF0-65E1-5AAD68B44B1F}"/>
              </a:ext>
            </a:extLst>
          </p:cNvPr>
          <p:cNvCxnSpPr>
            <a:cxnSpLocks/>
          </p:cNvCxnSpPr>
          <p:nvPr/>
        </p:nvCxnSpPr>
        <p:spPr>
          <a:xfrm flipV="1">
            <a:off x="3789680" y="3180080"/>
            <a:ext cx="2214880" cy="985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01DBA38-B011-17A5-1EF6-F2477B4440F2}"/>
              </a:ext>
            </a:extLst>
          </p:cNvPr>
          <p:cNvCxnSpPr>
            <a:cxnSpLocks/>
          </p:cNvCxnSpPr>
          <p:nvPr/>
        </p:nvCxnSpPr>
        <p:spPr>
          <a:xfrm flipV="1">
            <a:off x="4277360" y="4124960"/>
            <a:ext cx="1818640" cy="975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6553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027F19-D270-4F77-01C4-30776BD0DA9D}"/>
              </a:ext>
            </a:extLst>
          </p:cNvPr>
          <p:cNvSpPr/>
          <p:nvPr/>
        </p:nvSpPr>
        <p:spPr>
          <a:xfrm>
            <a:off x="2672080" y="1051166"/>
            <a:ext cx="8351520"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等线"/>
              <a:ea typeface="微软雅黑"/>
            </a:endParaRPr>
          </a:p>
        </p:txBody>
      </p:sp>
      <p:pic>
        <p:nvPicPr>
          <p:cNvPr id="10" name="Picture 9">
            <a:extLst>
              <a:ext uri="{FF2B5EF4-FFF2-40B4-BE49-F238E27FC236}">
                <a16:creationId xmlns:a16="http://schemas.microsoft.com/office/drawing/2014/main" id="{4790E9FA-90CC-A75F-1610-ED4F7086D6B7}"/>
              </a:ext>
            </a:extLst>
          </p:cNvPr>
          <p:cNvPicPr>
            <a:picLocks noChangeAspect="1"/>
          </p:cNvPicPr>
          <p:nvPr/>
        </p:nvPicPr>
        <p:blipFill>
          <a:blip r:embed="rId2"/>
          <a:stretch>
            <a:fillRect/>
          </a:stretch>
        </p:blipFill>
        <p:spPr>
          <a:xfrm>
            <a:off x="2385560" y="940696"/>
            <a:ext cx="8974090" cy="2761727"/>
          </a:xfrm>
          <a:prstGeom prst="rect">
            <a:avLst/>
          </a:prstGeom>
        </p:spPr>
      </p:pic>
    </p:spTree>
    <p:extLst>
      <p:ext uri="{BB962C8B-B14F-4D97-AF65-F5344CB8AC3E}">
        <p14:creationId xmlns:p14="http://schemas.microsoft.com/office/powerpoint/2010/main" val="34337351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D3CBB67C-FB55-E0C6-57DD-84F1563A0D12}"/>
              </a:ext>
            </a:extLst>
          </p:cNvPr>
          <p:cNvSpPr/>
          <p:nvPr/>
        </p:nvSpPr>
        <p:spPr>
          <a:xfrm>
            <a:off x="1280617" y="113244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3" name="Picture 2">
            <a:extLst>
              <a:ext uri="{FF2B5EF4-FFF2-40B4-BE49-F238E27FC236}">
                <a16:creationId xmlns:a16="http://schemas.microsoft.com/office/drawing/2014/main" id="{C25BD769-C970-4385-7732-7A6893D108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391" y="549613"/>
            <a:ext cx="1920723" cy="1920723"/>
          </a:xfrm>
          <a:prstGeom prst="rect">
            <a:avLst/>
          </a:prstGeom>
        </p:spPr>
      </p:pic>
      <p:pic>
        <p:nvPicPr>
          <p:cNvPr id="5" name="Picture 4">
            <a:extLst>
              <a:ext uri="{FF2B5EF4-FFF2-40B4-BE49-F238E27FC236}">
                <a16:creationId xmlns:a16="http://schemas.microsoft.com/office/drawing/2014/main" id="{D0512990-4270-E265-CE02-0456F1F0F0E2}"/>
              </a:ext>
            </a:extLst>
          </p:cNvPr>
          <p:cNvPicPr>
            <a:picLocks noChangeAspect="1"/>
          </p:cNvPicPr>
          <p:nvPr/>
        </p:nvPicPr>
        <p:blipFill>
          <a:blip r:embed="rId3"/>
          <a:stretch>
            <a:fillRect/>
          </a:stretch>
        </p:blipFill>
        <p:spPr>
          <a:xfrm>
            <a:off x="3482608" y="1170731"/>
            <a:ext cx="5541744" cy="1883827"/>
          </a:xfrm>
          <a:prstGeom prst="rect">
            <a:avLst/>
          </a:prstGeom>
        </p:spPr>
      </p:pic>
    </p:spTree>
    <p:extLst>
      <p:ext uri="{BB962C8B-B14F-4D97-AF65-F5344CB8AC3E}">
        <p14:creationId xmlns:p14="http://schemas.microsoft.com/office/powerpoint/2010/main" val="12365229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A309706-BFD8-8C3E-D4F7-E0BCDE2B4184}"/>
              </a:ext>
            </a:extLst>
          </p:cNvPr>
          <p:cNvSpPr txBox="1"/>
          <p:nvPr/>
        </p:nvSpPr>
        <p:spPr>
          <a:xfrm>
            <a:off x="406400" y="244486"/>
            <a:ext cx="11318240" cy="119181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a:r>
              <a:rPr lang="vi-VN" sz="3200" b="1" dirty="0">
                <a:solidFill>
                  <a:prstClr val="black"/>
                </a:solidFill>
                <a:latin typeface="Calibri" panose="020F0502020204030204" pitchFamily="34" charset="0"/>
                <a:ea typeface="Roboto" panose="02000000000000000000" pitchFamily="2" charset="0"/>
                <a:cs typeface="Calibri" panose="020F0502020204030204" pitchFamily="34" charset="0"/>
              </a:rPr>
              <a:t>Sưu tầm một số thông tin, hình ảnh về một sản phẩm của cây công nghiệp nổi tiếng ở vùng Tây Nguyên và chia sẻ với các bạn.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344A2E37-D9EA-E81C-84A0-EEA25A015BA1}"/>
              </a:ext>
            </a:extLst>
          </p:cNvPr>
          <p:cNvPicPr>
            <a:picLocks noChangeAspect="1"/>
          </p:cNvPicPr>
          <p:nvPr/>
        </p:nvPicPr>
        <p:blipFill>
          <a:blip r:embed="rId2"/>
          <a:stretch>
            <a:fillRect/>
          </a:stretch>
        </p:blipFill>
        <p:spPr>
          <a:xfrm>
            <a:off x="1556385" y="1735772"/>
            <a:ext cx="8896350" cy="4524375"/>
          </a:xfrm>
          <a:prstGeom prst="rect">
            <a:avLst/>
          </a:prstGeom>
        </p:spPr>
      </p:pic>
    </p:spTree>
    <p:extLst>
      <p:ext uri="{BB962C8B-B14F-4D97-AF65-F5344CB8AC3E}">
        <p14:creationId xmlns:p14="http://schemas.microsoft.com/office/powerpoint/2010/main" val="2797067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3609974" y="3334881"/>
            <a:ext cx="5141281" cy="3437394"/>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03B13142-04D7-B4E2-CC5F-547A4E1F2D63}"/>
              </a:ext>
            </a:extLst>
          </p:cNvPr>
          <p:cNvPicPr>
            <a:picLocks noChangeAspect="1"/>
          </p:cNvPicPr>
          <p:nvPr/>
        </p:nvPicPr>
        <p:blipFill>
          <a:blip r:embed="rId3"/>
          <a:stretch>
            <a:fillRect/>
          </a:stretch>
        </p:blipFill>
        <p:spPr>
          <a:xfrm>
            <a:off x="4572000" y="-131928"/>
            <a:ext cx="6196949" cy="1734070"/>
          </a:xfrm>
          <a:prstGeom prst="rect">
            <a:avLst/>
          </a:prstGeom>
        </p:spPr>
      </p:pic>
      <p:sp>
        <p:nvSpPr>
          <p:cNvPr id="7" name="TextBox 6">
            <a:extLst>
              <a:ext uri="{FF2B5EF4-FFF2-40B4-BE49-F238E27FC236}">
                <a16:creationId xmlns:a16="http://schemas.microsoft.com/office/drawing/2014/main" id="{7365BAF6-3522-C047-2E20-F3D53F50B5E7}"/>
              </a:ext>
            </a:extLst>
          </p:cNvPr>
          <p:cNvSpPr txBox="1"/>
          <p:nvPr/>
        </p:nvSpPr>
        <p:spPr>
          <a:xfrm>
            <a:off x="2343784" y="1717686"/>
            <a:ext cx="7762876" cy="1464231"/>
          </a:xfrm>
          <a:prstGeom prst="roundRect">
            <a:avLst/>
          </a:prstGeom>
          <a:solidFill>
            <a:schemeClr val="bg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Ôn</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lại</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bài</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đã</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học</a:t>
            </a:r>
            <a:endPar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Chuẩn</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bị</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bài</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22</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27037147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9C6F88-F182-830A-CC51-E3921BAA7F81}"/>
              </a:ext>
            </a:extLst>
          </p:cNvPr>
          <p:cNvPicPr>
            <a:picLocks noChangeAspect="1"/>
          </p:cNvPicPr>
          <p:nvPr/>
        </p:nvPicPr>
        <p:blipFill>
          <a:blip r:embed="rId3"/>
          <a:stretch>
            <a:fillRect/>
          </a:stretch>
        </p:blipFill>
        <p:spPr>
          <a:xfrm>
            <a:off x="1299282" y="668223"/>
            <a:ext cx="10053175" cy="4102964"/>
          </a:xfrm>
          <a:prstGeom prst="rect">
            <a:avLst/>
          </a:prstGeom>
        </p:spPr>
      </p:pic>
    </p:spTree>
    <p:extLst>
      <p:ext uri="{BB962C8B-B14F-4D97-AF65-F5344CB8AC3E}">
        <p14:creationId xmlns:p14="http://schemas.microsoft.com/office/powerpoint/2010/main" val="11205472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Voi Con Ở Bản Đôn">
            <a:hlinkClick r:id="" action="ppaction://media"/>
            <a:extLst>
              <a:ext uri="{FF2B5EF4-FFF2-40B4-BE49-F238E27FC236}">
                <a16:creationId xmlns:a16="http://schemas.microsoft.com/office/drawing/2014/main" id="{E6428F3C-E585-D4BC-45EA-5DC858DB60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675532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D3CBB67C-FB55-E0C6-57DD-84F1563A0D12}"/>
              </a:ext>
            </a:extLst>
          </p:cNvPr>
          <p:cNvSpPr/>
          <p:nvPr/>
        </p:nvSpPr>
        <p:spPr>
          <a:xfrm>
            <a:off x="1280617" y="113244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等线"/>
              <a:ea typeface="微软雅黑"/>
            </a:endParaRPr>
          </a:p>
        </p:txBody>
      </p:sp>
      <p:pic>
        <p:nvPicPr>
          <p:cNvPr id="3" name="Picture 2">
            <a:extLst>
              <a:ext uri="{FF2B5EF4-FFF2-40B4-BE49-F238E27FC236}">
                <a16:creationId xmlns:a16="http://schemas.microsoft.com/office/drawing/2014/main" id="{C25BD769-C970-4385-7732-7A6893D108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391" y="549613"/>
            <a:ext cx="1920723" cy="1920723"/>
          </a:xfrm>
          <a:prstGeom prst="rect">
            <a:avLst/>
          </a:prstGeom>
        </p:spPr>
      </p:pic>
      <p:pic>
        <p:nvPicPr>
          <p:cNvPr id="5" name="Picture 4">
            <a:extLst>
              <a:ext uri="{FF2B5EF4-FFF2-40B4-BE49-F238E27FC236}">
                <a16:creationId xmlns:a16="http://schemas.microsoft.com/office/drawing/2014/main" id="{EFEE131A-4B8D-3DE5-E835-7CD73EF050AD}"/>
              </a:ext>
            </a:extLst>
          </p:cNvPr>
          <p:cNvPicPr>
            <a:picLocks noChangeAspect="1"/>
          </p:cNvPicPr>
          <p:nvPr/>
        </p:nvPicPr>
        <p:blipFill>
          <a:blip r:embed="rId3"/>
          <a:stretch>
            <a:fillRect/>
          </a:stretch>
        </p:blipFill>
        <p:spPr>
          <a:xfrm>
            <a:off x="1984511" y="944506"/>
            <a:ext cx="8590008" cy="2761727"/>
          </a:xfrm>
          <a:prstGeom prst="rect">
            <a:avLst/>
          </a:prstGeom>
        </p:spPr>
      </p:pic>
    </p:spTree>
    <p:extLst>
      <p:ext uri="{BB962C8B-B14F-4D97-AF65-F5344CB8AC3E}">
        <p14:creationId xmlns:p14="http://schemas.microsoft.com/office/powerpoint/2010/main" val="4249709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0294" y="0"/>
            <a:ext cx="9892213" cy="6074261"/>
          </a:xfrm>
          <a:prstGeom prst="rect">
            <a:avLst/>
          </a:prstGeom>
        </p:spPr>
      </p:pic>
      <p:sp>
        <p:nvSpPr>
          <p:cNvPr id="7" name="文本框 44">
            <a:extLst>
              <a:ext uri="{FF2B5EF4-FFF2-40B4-BE49-F238E27FC236}">
                <a16:creationId xmlns:a16="http://schemas.microsoft.com/office/drawing/2014/main" id="{3EAE2371-99B8-45C1-ADF7-35A171FA807A}"/>
              </a:ext>
            </a:extLst>
          </p:cNvPr>
          <p:cNvSpPr txBox="1"/>
          <p:nvPr/>
        </p:nvSpPr>
        <p:spPr>
          <a:xfrm>
            <a:off x="2824481" y="2337918"/>
            <a:ext cx="6969760" cy="2585323"/>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1: </a:t>
            </a:r>
          </a:p>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Tìm</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hiểu</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về</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chăn</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nuôi</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gia</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súc</a:t>
            </a:r>
            <a:endParaRPr kumimoji="0" lang="zh-CN" altLang="en-US"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 name="Picture 3" descr="A cartoon of two kids standing on a buffalo&#10;&#10;Description automatically generated">
            <a:extLst>
              <a:ext uri="{FF2B5EF4-FFF2-40B4-BE49-F238E27FC236}">
                <a16:creationId xmlns:a16="http://schemas.microsoft.com/office/drawing/2014/main" id="{26EF13D9-0FC6-185F-E586-F0C7E5A4CB9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3657600"/>
            <a:ext cx="3200400" cy="3200400"/>
          </a:xfrm>
          <a:prstGeom prst="rect">
            <a:avLst/>
          </a:prstGeom>
        </p:spPr>
      </p:pic>
    </p:spTree>
    <p:extLst>
      <p:ext uri="{BB962C8B-B14F-4D97-AF65-F5344CB8AC3E}">
        <p14:creationId xmlns:p14="http://schemas.microsoft.com/office/powerpoint/2010/main" val="41819971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1A309706-BFD8-8C3E-D4F7-E0BCDE2B4184}"/>
              </a:ext>
            </a:extLst>
          </p:cNvPr>
          <p:cNvSpPr txBox="1"/>
          <p:nvPr/>
        </p:nvSpPr>
        <p:spPr>
          <a:xfrm>
            <a:off x="589280" y="254646"/>
            <a:ext cx="10958219" cy="119181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algn="ctr"/>
            <a:r>
              <a:rPr lang="vi-VN" sz="3200" b="1" dirty="0">
                <a:latin typeface="Calibri" panose="020F0502020204030204" pitchFamily="34" charset="0"/>
                <a:ea typeface="Roboto" panose="02000000000000000000" pitchFamily="2" charset="0"/>
                <a:cs typeface="Calibri" panose="020F0502020204030204" pitchFamily="34" charset="0"/>
              </a:rPr>
              <a:t>Xác định trên lược đồ những nơi nuôi nhiều trâu, bò và lợn ở vùng Tây Nguyên.</a:t>
            </a:r>
            <a:endParaRPr lang="en-US" sz="3200" b="1" dirty="0">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376EE6F2-B52B-DA18-B470-A7D4656F535E}"/>
              </a:ext>
            </a:extLst>
          </p:cNvPr>
          <p:cNvPicPr>
            <a:picLocks noChangeAspect="1"/>
          </p:cNvPicPr>
          <p:nvPr/>
        </p:nvPicPr>
        <p:blipFill>
          <a:blip r:embed="rId2"/>
          <a:stretch>
            <a:fillRect/>
          </a:stretch>
        </p:blipFill>
        <p:spPr>
          <a:xfrm>
            <a:off x="4033520" y="1636097"/>
            <a:ext cx="3983037" cy="4874875"/>
          </a:xfrm>
          <a:prstGeom prst="rect">
            <a:avLst/>
          </a:prstGeom>
        </p:spPr>
      </p:pic>
    </p:spTree>
    <p:extLst>
      <p:ext uri="{BB962C8B-B14F-4D97-AF65-F5344CB8AC3E}">
        <p14:creationId xmlns:p14="http://schemas.microsoft.com/office/powerpoint/2010/main" val="4122454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193040"/>
            <a:ext cx="11612880" cy="63601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76EE6F2-B52B-DA18-B470-A7D4656F535E}"/>
              </a:ext>
            </a:extLst>
          </p:cNvPr>
          <p:cNvPicPr>
            <a:picLocks noChangeAspect="1"/>
          </p:cNvPicPr>
          <p:nvPr/>
        </p:nvPicPr>
        <p:blipFill>
          <a:blip r:embed="rId3"/>
          <a:stretch>
            <a:fillRect/>
          </a:stretch>
        </p:blipFill>
        <p:spPr>
          <a:xfrm>
            <a:off x="731520" y="406737"/>
            <a:ext cx="5039360" cy="6167718"/>
          </a:xfrm>
          <a:prstGeom prst="rect">
            <a:avLst/>
          </a:prstGeom>
        </p:spPr>
      </p:pic>
      <p:sp>
        <p:nvSpPr>
          <p:cNvPr id="2" name="TextBox 1">
            <a:extLst>
              <a:ext uri="{FF2B5EF4-FFF2-40B4-BE49-F238E27FC236}">
                <a16:creationId xmlns:a16="http://schemas.microsoft.com/office/drawing/2014/main" id="{67781A78-538C-2842-1224-F308C2112DEC}"/>
              </a:ext>
            </a:extLst>
          </p:cNvPr>
          <p:cNvSpPr txBox="1"/>
          <p:nvPr/>
        </p:nvSpPr>
        <p:spPr>
          <a:xfrm>
            <a:off x="5984239" y="939902"/>
            <a:ext cx="5612765"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Địa phương nuôi nhiều trâu: Gia Lai, Đ</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a:t>
            </a:r>
            <a:r>
              <a:rPr lang="en-US" sz="2800" b="1" dirty="0">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L</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 Kon Tum.</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5" name="Oval 4">
            <a:extLst>
              <a:ext uri="{FF2B5EF4-FFF2-40B4-BE49-F238E27FC236}">
                <a16:creationId xmlns:a16="http://schemas.microsoft.com/office/drawing/2014/main" id="{381AA587-3439-802E-61CD-E5C4A1EAAEAE}"/>
              </a:ext>
            </a:extLst>
          </p:cNvPr>
          <p:cNvSpPr/>
          <p:nvPr/>
        </p:nvSpPr>
        <p:spPr>
          <a:xfrm>
            <a:off x="2722880" y="1696720"/>
            <a:ext cx="274320" cy="294640"/>
          </a:xfrm>
          <a:prstGeom prst="ellipse">
            <a:avLst/>
          </a:prstGeom>
          <a:noFill/>
          <a:ln w="3810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F45A9B-7900-0F56-D824-771697346223}"/>
              </a:ext>
            </a:extLst>
          </p:cNvPr>
          <p:cNvSpPr/>
          <p:nvPr/>
        </p:nvSpPr>
        <p:spPr>
          <a:xfrm>
            <a:off x="2702560" y="2489200"/>
            <a:ext cx="304800" cy="345440"/>
          </a:xfrm>
          <a:prstGeom prst="ellipse">
            <a:avLst/>
          </a:prstGeom>
          <a:noFill/>
          <a:ln w="3810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616A114-8175-34BF-DB6B-D8ABD9A7445A}"/>
              </a:ext>
            </a:extLst>
          </p:cNvPr>
          <p:cNvSpPr/>
          <p:nvPr/>
        </p:nvSpPr>
        <p:spPr>
          <a:xfrm>
            <a:off x="3058160" y="4511040"/>
            <a:ext cx="304800" cy="345440"/>
          </a:xfrm>
          <a:prstGeom prst="ellipse">
            <a:avLst/>
          </a:prstGeom>
          <a:noFill/>
          <a:ln w="3810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392C03-1C4B-8804-FC28-4AFCAC827A18}"/>
              </a:ext>
            </a:extLst>
          </p:cNvPr>
          <p:cNvSpPr txBox="1"/>
          <p:nvPr/>
        </p:nvSpPr>
        <p:spPr>
          <a:xfrm>
            <a:off x="5933439" y="2656942"/>
            <a:ext cx="5913121"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Địa phương nuôi nhiều bò: Gia Lai, Đ</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a:t>
            </a:r>
            <a:r>
              <a:rPr lang="en-US" sz="2800" b="1" dirty="0">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L</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 Kon Tum, Lâm Đồng.</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10" name="Oval 9">
            <a:extLst>
              <a:ext uri="{FF2B5EF4-FFF2-40B4-BE49-F238E27FC236}">
                <a16:creationId xmlns:a16="http://schemas.microsoft.com/office/drawing/2014/main" id="{80E9CE16-CFE4-6E12-C42A-A07B569B18DB}"/>
              </a:ext>
            </a:extLst>
          </p:cNvPr>
          <p:cNvSpPr/>
          <p:nvPr/>
        </p:nvSpPr>
        <p:spPr>
          <a:xfrm>
            <a:off x="2245360" y="168656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47458FC-995C-7DF1-D5F4-A7A32FF841A1}"/>
              </a:ext>
            </a:extLst>
          </p:cNvPr>
          <p:cNvSpPr/>
          <p:nvPr/>
        </p:nvSpPr>
        <p:spPr>
          <a:xfrm>
            <a:off x="3139440" y="208280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4F00DEA-A29C-25D0-CCAE-653059FAD752}"/>
              </a:ext>
            </a:extLst>
          </p:cNvPr>
          <p:cNvSpPr/>
          <p:nvPr/>
        </p:nvSpPr>
        <p:spPr>
          <a:xfrm>
            <a:off x="2529840" y="344424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3F89DBB-D3AE-F5D8-8012-C2B56CFBE3F1}"/>
              </a:ext>
            </a:extLst>
          </p:cNvPr>
          <p:cNvSpPr/>
          <p:nvPr/>
        </p:nvSpPr>
        <p:spPr>
          <a:xfrm>
            <a:off x="3200400" y="344424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0FED784-7702-657D-3C99-324AA956F8F5}"/>
              </a:ext>
            </a:extLst>
          </p:cNvPr>
          <p:cNvSpPr/>
          <p:nvPr/>
        </p:nvSpPr>
        <p:spPr>
          <a:xfrm>
            <a:off x="3180080" y="539496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49AA4AA-B4BA-C9ED-406E-00119EB460C8}"/>
              </a:ext>
            </a:extLst>
          </p:cNvPr>
          <p:cNvSpPr/>
          <p:nvPr/>
        </p:nvSpPr>
        <p:spPr>
          <a:xfrm>
            <a:off x="2763520" y="593344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8147CAE-83D5-60EF-7968-6848D08EE7BA}"/>
              </a:ext>
            </a:extLst>
          </p:cNvPr>
          <p:cNvSpPr txBox="1"/>
          <p:nvPr/>
        </p:nvSpPr>
        <p:spPr>
          <a:xfrm>
            <a:off x="5882639" y="4302862"/>
            <a:ext cx="5913121"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Địa phương nuôi nhiều lợn: Đ</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a:t>
            </a:r>
            <a:r>
              <a:rPr lang="en-US" sz="2800" b="1" dirty="0">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L</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 Gia Lai, Lâm Đồng.</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17" name="Oval 16">
            <a:extLst>
              <a:ext uri="{FF2B5EF4-FFF2-40B4-BE49-F238E27FC236}">
                <a16:creationId xmlns:a16="http://schemas.microsoft.com/office/drawing/2014/main" id="{F36248CA-0AE1-2BB6-0DD1-A0B2B2670DEC}"/>
              </a:ext>
            </a:extLst>
          </p:cNvPr>
          <p:cNvSpPr/>
          <p:nvPr/>
        </p:nvSpPr>
        <p:spPr>
          <a:xfrm>
            <a:off x="2438400" y="3007360"/>
            <a:ext cx="345440" cy="34544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CAD5488-2EF7-C345-8677-A356FEF8722E}"/>
              </a:ext>
            </a:extLst>
          </p:cNvPr>
          <p:cNvSpPr/>
          <p:nvPr/>
        </p:nvSpPr>
        <p:spPr>
          <a:xfrm>
            <a:off x="3383280" y="4084320"/>
            <a:ext cx="345440" cy="34544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E8FB958-8484-546D-CC54-107964811988}"/>
              </a:ext>
            </a:extLst>
          </p:cNvPr>
          <p:cNvSpPr/>
          <p:nvPr/>
        </p:nvSpPr>
        <p:spPr>
          <a:xfrm>
            <a:off x="2641600" y="4053840"/>
            <a:ext cx="345440" cy="34544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3546FBC-DADF-A608-3A4A-F49FDFE925BA}"/>
              </a:ext>
            </a:extLst>
          </p:cNvPr>
          <p:cNvSpPr/>
          <p:nvPr/>
        </p:nvSpPr>
        <p:spPr>
          <a:xfrm>
            <a:off x="3088640" y="5648960"/>
            <a:ext cx="345440" cy="34544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37722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900" decel="100000" fill="hold"/>
                                        <p:tgtEl>
                                          <p:spTgt spid="9"/>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00"/>
                                        <p:tgtEl>
                                          <p:spTgt spid="13"/>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down)">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2"/>
                                        </p:tgtEl>
                                      </p:cBhvr>
                                    </p:animEffect>
                                    <p:set>
                                      <p:cBhvr>
                                        <p:cTn id="71" dur="1" fill="hold">
                                          <p:stCondLst>
                                            <p:cond delay="499"/>
                                          </p:stCondLst>
                                        </p:cTn>
                                        <p:tgtEl>
                                          <p:spTgt spid="12"/>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5"/>
                                        </p:tgtEl>
                                      </p:cBhvr>
                                    </p:animEffect>
                                    <p:set>
                                      <p:cBhvr>
                                        <p:cTn id="80" dur="1" fill="hold">
                                          <p:stCondLst>
                                            <p:cond delay="499"/>
                                          </p:stCondLst>
                                        </p:cTn>
                                        <p:tgtEl>
                                          <p:spTgt spid="1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37" presetClass="entr" presetSubtype="0"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1000"/>
                                        <p:tgtEl>
                                          <p:spTgt spid="16"/>
                                        </p:tgtEl>
                                      </p:cBhvr>
                                    </p:animEffect>
                                    <p:anim calcmode="lin" valueType="num">
                                      <p:cBhvr>
                                        <p:cTn id="86" dur="1000" fill="hold"/>
                                        <p:tgtEl>
                                          <p:spTgt spid="16"/>
                                        </p:tgtEl>
                                        <p:attrNameLst>
                                          <p:attrName>ppt_x</p:attrName>
                                        </p:attrNameLst>
                                      </p:cBhvr>
                                      <p:tavLst>
                                        <p:tav tm="0">
                                          <p:val>
                                            <p:strVal val="#ppt_x"/>
                                          </p:val>
                                        </p:tav>
                                        <p:tav tm="100000">
                                          <p:val>
                                            <p:strVal val="#ppt_x"/>
                                          </p:val>
                                        </p:tav>
                                      </p:tavLst>
                                    </p:anim>
                                    <p:anim calcmode="lin" valueType="num">
                                      <p:cBhvr>
                                        <p:cTn id="87" dur="900" decel="100000" fill="hold"/>
                                        <p:tgtEl>
                                          <p:spTgt spid="16"/>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wipe(down)">
                                      <p:cBhvr>
                                        <p:cTn id="93" dur="500"/>
                                        <p:tgtEl>
                                          <p:spTgt spid="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wipe(down)">
                                      <p:cBhvr>
                                        <p:cTn id="96" dur="500"/>
                                        <p:tgtEl>
                                          <p:spTgt spid="1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wipe(down)">
                                      <p:cBhvr>
                                        <p:cTn id="99" dur="500"/>
                                        <p:tgtEl>
                                          <p:spTgt spid="19"/>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wipe(down)">
                                      <p:cBhvr>
                                        <p:cTn id="10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7" grpId="0" animBg="1"/>
      <p:bldP spid="7" grpId="1" animBg="1"/>
      <p:bldP spid="8" grpId="0" animBg="1"/>
      <p:bldP spid="8" grpId="1" animBg="1"/>
      <p:bldP spid="9" grpId="0"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7B5CC4-43E9-37D2-2062-39A4CB18E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1731DBF4-2D88-492B-5915-44A8F7F6377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8AF60196-61B2-CF33-772B-E110D64B6128}"/>
              </a:ext>
            </a:extLst>
          </p:cNvPr>
          <p:cNvSpPr txBox="1"/>
          <p:nvPr/>
        </p:nvSpPr>
        <p:spPr>
          <a:xfrm>
            <a:off x="1753870" y="959111"/>
            <a:ext cx="7440929" cy="1464231"/>
          </a:xfrm>
          <a:prstGeom prst="wedgeRoundRectCallout">
            <a:avLst>
              <a:gd name="adj1" fmla="val -50079"/>
              <a:gd name="adj2" fmla="val 87821"/>
              <a:gd name="adj3" fmla="val 16667"/>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defTabSz="914400"/>
            <a:r>
              <a:rPr lang="vi-VN" sz="4000" b="1" dirty="0">
                <a:solidFill>
                  <a:prstClr val="black"/>
                </a:solidFill>
                <a:ea typeface="Roboto" panose="02000000000000000000" pitchFamily="2" charset="0"/>
                <a:cs typeface="Arial" panose="020B0604020202020204" pitchFamily="34" charset="0"/>
              </a:rPr>
              <a:t>Vì sao Tây Nguyên có thể phát triển chăn nuôi trâu, bò.</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D84764CF-99F2-1A41-47FD-E3B9CAC8ABC3}"/>
              </a:ext>
            </a:extLst>
          </p:cNvPr>
          <p:cNvSpPr txBox="1"/>
          <p:nvPr/>
        </p:nvSpPr>
        <p:spPr>
          <a:xfrm>
            <a:off x="2804160" y="3523242"/>
            <a:ext cx="6807199" cy="2553891"/>
          </a:xfrm>
          <a:prstGeom prst="wedgeRoundRectCallout">
            <a:avLst>
              <a:gd name="adj1" fmla="val 61127"/>
              <a:gd name="adj2" fmla="val -27435"/>
              <a:gd name="adj3" fmla="val 16667"/>
            </a:avLst>
          </a:prstGeom>
          <a:solidFill>
            <a:schemeClr val="accent6">
              <a:lumMod val="20000"/>
              <a:lumOff val="80000"/>
            </a:schemeClr>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defTabSz="914400"/>
            <a:r>
              <a:rPr lang="vi-VN" sz="3600" b="1" dirty="0">
                <a:solidFill>
                  <a:prstClr val="black"/>
                </a:solidFill>
                <a:ea typeface="Roboto" panose="02000000000000000000" pitchFamily="2" charset="0"/>
                <a:cs typeface="Arial" panose="020B0604020202020204" pitchFamily="34" charset="0"/>
              </a:rPr>
              <a:t>Tây Nguyên có nhiều đồng cỏ tự nhiên và khí hậu thuận lợi thích hợp cho việc chăn nuôi trâu, bò.</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215539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900" decel="100000" fill="hold"/>
                                        <p:tgtEl>
                                          <p:spTgt spid="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0294" y="0"/>
            <a:ext cx="9892213" cy="6074261"/>
          </a:xfrm>
          <a:prstGeom prst="rect">
            <a:avLst/>
          </a:prstGeom>
        </p:spPr>
      </p:pic>
      <p:sp>
        <p:nvSpPr>
          <p:cNvPr id="7" name="文本框 44">
            <a:extLst>
              <a:ext uri="{FF2B5EF4-FFF2-40B4-BE49-F238E27FC236}">
                <a16:creationId xmlns:a16="http://schemas.microsoft.com/office/drawing/2014/main" id="{3EAE2371-99B8-45C1-ADF7-35A171FA807A}"/>
              </a:ext>
            </a:extLst>
          </p:cNvPr>
          <p:cNvSpPr txBox="1"/>
          <p:nvPr/>
        </p:nvSpPr>
        <p:spPr>
          <a:xfrm>
            <a:off x="2824481" y="2337918"/>
            <a:ext cx="6969760" cy="258532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2:</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Tìm</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hiểu</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về</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phát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triển</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thủy</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điện</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endParaRPr kumimoji="0" lang="zh-CN" altLang="en-US"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Tree>
    <p:extLst>
      <p:ext uri="{BB962C8B-B14F-4D97-AF65-F5344CB8AC3E}">
        <p14:creationId xmlns:p14="http://schemas.microsoft.com/office/powerpoint/2010/main" val="12984109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632</TotalTime>
  <Words>454</Words>
  <Application>Microsoft Office PowerPoint</Application>
  <PresentationFormat>Widescreen</PresentationFormat>
  <Paragraphs>32</Paragraphs>
  <Slides>23</Slides>
  <Notes>4</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23</vt:i4>
      </vt:variant>
    </vt:vector>
  </HeadingPairs>
  <TitlesOfParts>
    <vt:vector size="38" baseType="lpstr">
      <vt:lpstr>微软雅黑</vt:lpstr>
      <vt:lpstr>Arial</vt:lpstr>
      <vt:lpstr>Calibri</vt:lpstr>
      <vt:lpstr>Calibri Light</vt:lpstr>
      <vt:lpstr>Cambria</vt:lpstr>
      <vt:lpstr>等线</vt:lpstr>
      <vt:lpstr>iCiel Altus</vt:lpstr>
      <vt:lpstr>inpin heiti</vt:lpstr>
      <vt:lpstr>Roboto</vt:lpstr>
      <vt:lpstr>Times New Roman</vt:lpstr>
      <vt:lpstr>印品黑体</vt:lpstr>
      <vt:lpstr>思源黑体 CN Medium</vt:lpstr>
      <vt:lpstr>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HD SX TN tt</dc:title>
  <dc:subject>Dia ly 4</dc:subject>
  <dc:creator>KTUTS</dc:creator>
  <cp:keywords>HaNa</cp:keywords>
  <cp:lastModifiedBy>Admin</cp:lastModifiedBy>
  <cp:revision>86</cp:revision>
  <dcterms:created xsi:type="dcterms:W3CDTF">2017-08-13T08:52:00Z</dcterms:created>
  <dcterms:modified xsi:type="dcterms:W3CDTF">2024-03-05T07:47:09Z</dcterms:modified>
</cp:coreProperties>
</file>