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39"/>
  </p:notesMasterIdLst>
  <p:sldIdLst>
    <p:sldId id="7121" r:id="rId4"/>
    <p:sldId id="425" r:id="rId5"/>
    <p:sldId id="327" r:id="rId6"/>
    <p:sldId id="430" r:id="rId7"/>
    <p:sldId id="432" r:id="rId8"/>
    <p:sldId id="433" r:id="rId9"/>
    <p:sldId id="434" r:id="rId10"/>
    <p:sldId id="435" r:id="rId11"/>
    <p:sldId id="436" r:id="rId12"/>
    <p:sldId id="7123" r:id="rId13"/>
    <p:sldId id="7129" r:id="rId14"/>
    <p:sldId id="7130" r:id="rId15"/>
    <p:sldId id="7133" r:id="rId16"/>
    <p:sldId id="7144" r:id="rId17"/>
    <p:sldId id="7143" r:id="rId18"/>
    <p:sldId id="7145" r:id="rId19"/>
    <p:sldId id="7146" r:id="rId20"/>
    <p:sldId id="7135" r:id="rId21"/>
    <p:sldId id="7141" r:id="rId22"/>
    <p:sldId id="7147" r:id="rId23"/>
    <p:sldId id="7148" r:id="rId24"/>
    <p:sldId id="7149" r:id="rId25"/>
    <p:sldId id="7140" r:id="rId26"/>
    <p:sldId id="7150" r:id="rId27"/>
    <p:sldId id="7151" r:id="rId28"/>
    <p:sldId id="7136" r:id="rId29"/>
    <p:sldId id="7152" r:id="rId30"/>
    <p:sldId id="7139" r:id="rId31"/>
    <p:sldId id="7153" r:id="rId32"/>
    <p:sldId id="7154" r:id="rId33"/>
    <p:sldId id="7155" r:id="rId34"/>
    <p:sldId id="7156" r:id="rId35"/>
    <p:sldId id="7157" r:id="rId36"/>
    <p:sldId id="7158" r:id="rId37"/>
    <p:sldId id="7116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90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C21A53-096A-4D61-B943-5D583359496E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0E0C6E-E073-494E-ADF7-5C6EB91A3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397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Măng</a:t>
            </a:r>
            <a:r>
              <a:rPr lang="en-US" dirty="0"/>
              <a:t> Non </a:t>
            </a:r>
            <a:r>
              <a:rPr lang="en-US" dirty="0" err="1"/>
              <a:t>chúc</a:t>
            </a:r>
            <a:r>
              <a:rPr lang="en-US" dirty="0"/>
              <a:t>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năm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 An </a:t>
            </a:r>
            <a:r>
              <a:rPr lang="en-US" dirty="0" err="1"/>
              <a:t>Khang</a:t>
            </a:r>
            <a:r>
              <a:rPr lang="en-US" dirty="0"/>
              <a:t> – </a:t>
            </a:r>
            <a:r>
              <a:rPr lang="en-US" dirty="0" err="1"/>
              <a:t>Thịnh</a:t>
            </a:r>
            <a:r>
              <a:rPr lang="en-US" dirty="0"/>
              <a:t> </a:t>
            </a:r>
            <a:r>
              <a:rPr lang="en-US" dirty="0" err="1"/>
              <a:t>Vượng</a:t>
            </a:r>
            <a:r>
              <a:rPr lang="en-US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30484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4241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7729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0302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2071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7666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1191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9088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1746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5301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458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Hướng</a:t>
            </a:r>
            <a:r>
              <a:rPr lang="en-US" b="1" dirty="0"/>
              <a:t> </a:t>
            </a:r>
            <a:r>
              <a:rPr lang="en-US" b="1" dirty="0" err="1"/>
              <a:t>dẫn</a:t>
            </a:r>
            <a:r>
              <a:rPr lang="en-US" b="1" dirty="0"/>
              <a:t>: </a:t>
            </a:r>
            <a:r>
              <a:rPr lang="en-US" b="1" dirty="0" err="1"/>
              <a:t>Thầy</a:t>
            </a:r>
            <a:r>
              <a:rPr lang="en-US" b="1" dirty="0"/>
              <a:t>/</a:t>
            </a:r>
            <a:r>
              <a:rPr lang="en-US" b="1" dirty="0" err="1"/>
              <a:t>Cô</a:t>
            </a:r>
            <a:r>
              <a:rPr lang="en-US" b="1" dirty="0"/>
              <a:t> </a:t>
            </a:r>
            <a:r>
              <a:rPr lang="en-US" b="1" dirty="0" err="1"/>
              <a:t>kích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biểu</a:t>
            </a:r>
            <a:r>
              <a:rPr lang="en-US" b="1" dirty="0"/>
              <a:t> </a:t>
            </a:r>
            <a:r>
              <a:rPr lang="en-US" b="1" dirty="0" err="1"/>
              <a:t>tượng</a:t>
            </a:r>
            <a:r>
              <a:rPr lang="en-US" b="1" dirty="0"/>
              <a:t> bao </a:t>
            </a:r>
            <a:r>
              <a:rPr lang="en-US" b="1" dirty="0" err="1"/>
              <a:t>lì</a:t>
            </a:r>
            <a:r>
              <a:rPr lang="en-US" b="1" dirty="0"/>
              <a:t> </a:t>
            </a:r>
            <a:r>
              <a:rPr lang="en-US" b="1" dirty="0" err="1"/>
              <a:t>xì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.</a:t>
            </a:r>
          </a:p>
          <a:p>
            <a:r>
              <a:rPr lang="en-US" b="1" dirty="0"/>
              <a:t>Sau </a:t>
            </a:r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thực</a:t>
            </a:r>
            <a:r>
              <a:rPr lang="en-US" b="1" dirty="0"/>
              <a:t> </a:t>
            </a:r>
            <a:r>
              <a:rPr lang="en-US" b="1" dirty="0" err="1"/>
              <a:t>hiện</a:t>
            </a:r>
            <a:r>
              <a:rPr lang="en-US" b="1" dirty="0"/>
              <a:t> </a:t>
            </a:r>
            <a:r>
              <a:rPr lang="en-US" b="1" dirty="0" err="1"/>
              <a:t>xong</a:t>
            </a:r>
            <a:r>
              <a:rPr lang="en-US" b="1" dirty="0"/>
              <a:t> </a:t>
            </a:r>
            <a:r>
              <a:rPr lang="en-US" b="1" dirty="0" err="1"/>
              <a:t>gói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 </a:t>
            </a:r>
            <a:r>
              <a:rPr lang="en-US" b="1" dirty="0" err="1"/>
              <a:t>của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lì</a:t>
            </a:r>
            <a:r>
              <a:rPr lang="en-US" b="1" dirty="0"/>
              <a:t> </a:t>
            </a:r>
            <a:r>
              <a:rPr lang="en-US" b="1" dirty="0" err="1"/>
              <a:t>xì</a:t>
            </a:r>
            <a:r>
              <a:rPr lang="en-US" b="1" dirty="0"/>
              <a:t>, </a:t>
            </a:r>
            <a:r>
              <a:rPr lang="en-US" b="1" dirty="0" err="1"/>
              <a:t>bấm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số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mất</a:t>
            </a:r>
            <a:r>
              <a:rPr lang="en-US" b="1" dirty="0"/>
              <a:t> </a:t>
            </a:r>
            <a:r>
              <a:rPr lang="en-US" b="1" dirty="0" err="1"/>
              <a:t>bì</a:t>
            </a:r>
            <a:r>
              <a:rPr lang="en-US" b="1" dirty="0"/>
              <a:t> </a:t>
            </a:r>
            <a:r>
              <a:rPr lang="en-US" b="1" dirty="0" err="1"/>
              <a:t>lì</a:t>
            </a:r>
            <a:r>
              <a:rPr lang="en-US" b="1" dirty="0"/>
              <a:t> </a:t>
            </a:r>
            <a:r>
              <a:rPr lang="en-US" b="1" dirty="0" err="1"/>
              <a:t>xì</a:t>
            </a:r>
            <a:r>
              <a:rPr lang="en-US" b="1" dirty="0"/>
              <a:t> </a:t>
            </a:r>
            <a:r>
              <a:rPr lang="en-US" b="1" dirty="0" err="1"/>
              <a:t>của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vừa</a:t>
            </a:r>
            <a:r>
              <a:rPr lang="en-US" b="1" dirty="0"/>
              <a:t> </a:t>
            </a:r>
            <a:r>
              <a:rPr lang="en-US" b="1" dirty="0" err="1"/>
              <a:t>thực</a:t>
            </a:r>
            <a:r>
              <a:rPr lang="en-US" b="1" dirty="0"/>
              <a:t> </a:t>
            </a:r>
            <a:r>
              <a:rPr lang="en-US" b="1" dirty="0" err="1"/>
              <a:t>hiện</a:t>
            </a:r>
            <a:r>
              <a:rPr lang="en-US" b="1" dirty="0"/>
              <a:t> </a:t>
            </a:r>
            <a:r>
              <a:rPr lang="en-US" b="1" dirty="0" err="1"/>
              <a:t>xong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một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màu</a:t>
            </a:r>
            <a:r>
              <a:rPr lang="en-US" b="1" dirty="0"/>
              <a:t> </a:t>
            </a:r>
            <a:r>
              <a:rPr lang="en-US" b="1" dirty="0" err="1"/>
              <a:t>khác</a:t>
            </a:r>
            <a:r>
              <a:rPr lang="en-US" b="1" dirty="0"/>
              <a:t>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66170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86159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4228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69662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25941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17924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31622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08273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7058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7145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nút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(next)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chạy</a:t>
            </a:r>
            <a:r>
              <a:rPr lang="en-US" b="1" dirty="0"/>
              <a:t> </a:t>
            </a:r>
            <a:r>
              <a:rPr lang="en-US" b="1" dirty="0" err="1"/>
              <a:t>đáp</a:t>
            </a:r>
            <a:r>
              <a:rPr lang="en-US" b="1" dirty="0"/>
              <a:t> </a:t>
            </a:r>
            <a:r>
              <a:rPr lang="en-US" b="1" dirty="0" err="1"/>
              <a:t>án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hoàn</a:t>
            </a:r>
            <a:r>
              <a:rPr lang="en-US" b="1" dirty="0"/>
              <a:t> </a:t>
            </a:r>
            <a:r>
              <a:rPr lang="en-US" b="1" dirty="0" err="1"/>
              <a:t>thành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 </a:t>
            </a:r>
            <a:r>
              <a:rPr lang="en-US" b="1" dirty="0" err="1"/>
              <a:t>cho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kết</a:t>
            </a:r>
            <a:r>
              <a:rPr lang="en-US" b="1" dirty="0"/>
              <a:t> </a:t>
            </a:r>
            <a:r>
              <a:rPr lang="en-US" b="1" dirty="0" err="1"/>
              <a:t>thúc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nhận</a:t>
            </a:r>
            <a:r>
              <a:rPr lang="en-US" b="1" dirty="0"/>
              <a:t> </a:t>
            </a:r>
            <a:r>
              <a:rPr lang="en-US" b="1" dirty="0" err="1"/>
              <a:t>quà</a:t>
            </a:r>
            <a:r>
              <a:rPr lang="en-US" b="1" dirty="0"/>
              <a:t>. </a:t>
            </a: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biểu</a:t>
            </a:r>
            <a:r>
              <a:rPr lang="en-US" b="1" dirty="0"/>
              <a:t> </a:t>
            </a:r>
            <a:r>
              <a:rPr lang="en-US" b="1" dirty="0" err="1"/>
              <a:t>tượng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góc</a:t>
            </a:r>
            <a:r>
              <a:rPr lang="en-US" b="1" dirty="0"/>
              <a:t> </a:t>
            </a:r>
            <a:r>
              <a:rPr lang="en-US" b="1" dirty="0" err="1"/>
              <a:t>phải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quay </a:t>
            </a:r>
            <a:r>
              <a:rPr lang="en-US" b="1" dirty="0" err="1"/>
              <a:t>lại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chính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tục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lì</a:t>
            </a:r>
            <a:r>
              <a:rPr lang="en-US" b="1" dirty="0"/>
              <a:t> </a:t>
            </a:r>
            <a:r>
              <a:rPr lang="en-US" b="1"/>
              <a:t>xì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theo.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38034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nút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(next)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chạy</a:t>
            </a:r>
            <a:r>
              <a:rPr lang="en-US" b="1" dirty="0"/>
              <a:t> </a:t>
            </a:r>
            <a:r>
              <a:rPr lang="en-US" b="1" dirty="0" err="1"/>
              <a:t>đáp</a:t>
            </a:r>
            <a:r>
              <a:rPr lang="en-US" b="1" dirty="0"/>
              <a:t> </a:t>
            </a:r>
            <a:r>
              <a:rPr lang="en-US" b="1" dirty="0" err="1"/>
              <a:t>án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hoàn</a:t>
            </a:r>
            <a:r>
              <a:rPr lang="en-US" b="1" dirty="0"/>
              <a:t> </a:t>
            </a:r>
            <a:r>
              <a:rPr lang="en-US" b="1" dirty="0" err="1"/>
              <a:t>thành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 </a:t>
            </a:r>
            <a:r>
              <a:rPr lang="en-US" b="1" dirty="0" err="1"/>
              <a:t>cho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kết</a:t>
            </a:r>
            <a:r>
              <a:rPr lang="en-US" b="1" dirty="0"/>
              <a:t> </a:t>
            </a:r>
            <a:r>
              <a:rPr lang="en-US" b="1" dirty="0" err="1"/>
              <a:t>thúc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nhận</a:t>
            </a:r>
            <a:r>
              <a:rPr lang="en-US" b="1" dirty="0"/>
              <a:t> </a:t>
            </a:r>
            <a:r>
              <a:rPr lang="en-US" b="1" dirty="0" err="1"/>
              <a:t>quà</a:t>
            </a:r>
            <a:r>
              <a:rPr lang="en-US" b="1" dirty="0"/>
              <a:t>. </a:t>
            </a: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biểu</a:t>
            </a:r>
            <a:r>
              <a:rPr lang="en-US" b="1" dirty="0"/>
              <a:t> </a:t>
            </a:r>
            <a:r>
              <a:rPr lang="en-US" b="1" dirty="0" err="1"/>
              <a:t>tượng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góc</a:t>
            </a:r>
            <a:r>
              <a:rPr lang="en-US" b="1" dirty="0"/>
              <a:t> </a:t>
            </a:r>
            <a:r>
              <a:rPr lang="en-US" b="1" dirty="0" err="1"/>
              <a:t>phải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quay </a:t>
            </a:r>
            <a:r>
              <a:rPr lang="en-US" b="1" dirty="0" err="1"/>
              <a:t>lại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chính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tục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theo.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76643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nút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(next)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chạy</a:t>
            </a:r>
            <a:r>
              <a:rPr lang="en-US" b="1" dirty="0"/>
              <a:t> </a:t>
            </a:r>
            <a:r>
              <a:rPr lang="en-US" b="1" dirty="0" err="1"/>
              <a:t>đáp</a:t>
            </a:r>
            <a:r>
              <a:rPr lang="en-US" b="1" dirty="0"/>
              <a:t> </a:t>
            </a:r>
            <a:r>
              <a:rPr lang="en-US" b="1" dirty="0" err="1"/>
              <a:t>án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hoàn</a:t>
            </a:r>
            <a:r>
              <a:rPr lang="en-US" b="1" dirty="0"/>
              <a:t> </a:t>
            </a:r>
            <a:r>
              <a:rPr lang="en-US" b="1" dirty="0" err="1"/>
              <a:t>thành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 </a:t>
            </a:r>
            <a:r>
              <a:rPr lang="en-US" b="1" dirty="0" err="1"/>
              <a:t>cho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kết</a:t>
            </a:r>
            <a:r>
              <a:rPr lang="en-US" b="1" dirty="0"/>
              <a:t> </a:t>
            </a:r>
            <a:r>
              <a:rPr lang="en-US" b="1" dirty="0" err="1"/>
              <a:t>thúc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nhận</a:t>
            </a:r>
            <a:r>
              <a:rPr lang="en-US" b="1" dirty="0"/>
              <a:t> </a:t>
            </a:r>
            <a:r>
              <a:rPr lang="en-US" b="1" dirty="0" err="1"/>
              <a:t>quà</a:t>
            </a:r>
            <a:r>
              <a:rPr lang="en-US" b="1" dirty="0"/>
              <a:t>. </a:t>
            </a: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biểu</a:t>
            </a:r>
            <a:r>
              <a:rPr lang="en-US" b="1" dirty="0"/>
              <a:t> </a:t>
            </a:r>
            <a:r>
              <a:rPr lang="en-US" b="1" dirty="0" err="1"/>
              <a:t>tượng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góc</a:t>
            </a:r>
            <a:r>
              <a:rPr lang="en-US" b="1" dirty="0"/>
              <a:t> </a:t>
            </a:r>
            <a:r>
              <a:rPr lang="en-US" b="1" dirty="0" err="1"/>
              <a:t>phải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quay </a:t>
            </a:r>
            <a:r>
              <a:rPr lang="en-US" b="1" dirty="0" err="1"/>
              <a:t>lại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chính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tục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theo.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122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nút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(next)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chạy</a:t>
            </a:r>
            <a:r>
              <a:rPr lang="en-US" b="1" dirty="0"/>
              <a:t> </a:t>
            </a:r>
            <a:r>
              <a:rPr lang="en-US" b="1" dirty="0" err="1"/>
              <a:t>đáp</a:t>
            </a:r>
            <a:r>
              <a:rPr lang="en-US" b="1" dirty="0"/>
              <a:t> </a:t>
            </a:r>
            <a:r>
              <a:rPr lang="en-US" b="1" dirty="0" err="1"/>
              <a:t>án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hoàn</a:t>
            </a:r>
            <a:r>
              <a:rPr lang="en-US" b="1" dirty="0"/>
              <a:t> </a:t>
            </a:r>
            <a:r>
              <a:rPr lang="en-US" b="1" dirty="0" err="1"/>
              <a:t>thành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 </a:t>
            </a:r>
            <a:r>
              <a:rPr lang="en-US" b="1" dirty="0" err="1"/>
              <a:t>cho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kết</a:t>
            </a:r>
            <a:r>
              <a:rPr lang="en-US" b="1" dirty="0"/>
              <a:t> </a:t>
            </a:r>
            <a:r>
              <a:rPr lang="en-US" b="1" dirty="0" err="1"/>
              <a:t>thúc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nhận</a:t>
            </a:r>
            <a:r>
              <a:rPr lang="en-US" b="1" dirty="0"/>
              <a:t> </a:t>
            </a:r>
            <a:r>
              <a:rPr lang="en-US" b="1" dirty="0" err="1"/>
              <a:t>quà</a:t>
            </a:r>
            <a:r>
              <a:rPr lang="en-US" b="1" dirty="0"/>
              <a:t>. </a:t>
            </a: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biểu</a:t>
            </a:r>
            <a:r>
              <a:rPr lang="en-US" b="1" dirty="0"/>
              <a:t> </a:t>
            </a:r>
            <a:r>
              <a:rPr lang="en-US" b="1" dirty="0" err="1"/>
              <a:t>tượng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góc</a:t>
            </a:r>
            <a:r>
              <a:rPr lang="en-US" b="1" dirty="0"/>
              <a:t> </a:t>
            </a:r>
            <a:r>
              <a:rPr lang="en-US" b="1" dirty="0" err="1"/>
              <a:t>phải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quay </a:t>
            </a:r>
            <a:r>
              <a:rPr lang="en-US" b="1" dirty="0" err="1"/>
              <a:t>lại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chính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tục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theo.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14470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Măng</a:t>
            </a:r>
            <a:r>
              <a:rPr lang="en-US" b="1" dirty="0"/>
              <a:t> Non </a:t>
            </a:r>
            <a:r>
              <a:rPr lang="en-US" b="1" dirty="0" err="1"/>
              <a:t>chúc</a:t>
            </a:r>
            <a:r>
              <a:rPr lang="en-US" b="1" dirty="0"/>
              <a:t> </a:t>
            </a:r>
            <a:r>
              <a:rPr lang="en-US" b="1" dirty="0" err="1"/>
              <a:t>Thầy</a:t>
            </a:r>
            <a:r>
              <a:rPr lang="en-US" b="1" dirty="0"/>
              <a:t> </a:t>
            </a:r>
            <a:r>
              <a:rPr lang="en-US" b="1" dirty="0" err="1"/>
              <a:t>Cô</a:t>
            </a:r>
            <a:r>
              <a:rPr lang="en-US" b="1" dirty="0"/>
              <a:t> </a:t>
            </a:r>
            <a:r>
              <a:rPr lang="en-US" b="1" dirty="0" err="1"/>
              <a:t>giáo</a:t>
            </a:r>
            <a:r>
              <a:rPr lang="en-US" b="1" dirty="0"/>
              <a:t> </a:t>
            </a:r>
            <a:r>
              <a:rPr lang="en-US" b="1" dirty="0" err="1"/>
              <a:t>một</a:t>
            </a:r>
            <a:r>
              <a:rPr lang="en-US" b="1" dirty="0"/>
              <a:t> </a:t>
            </a:r>
            <a:r>
              <a:rPr lang="en-US" b="1" dirty="0" err="1"/>
              <a:t>năm</a:t>
            </a:r>
            <a:r>
              <a:rPr lang="en-US" b="1" dirty="0"/>
              <a:t> </a:t>
            </a:r>
            <a:r>
              <a:rPr lang="en-US" b="1" dirty="0" err="1"/>
              <a:t>mới</a:t>
            </a:r>
            <a:r>
              <a:rPr lang="en-US" b="1" dirty="0"/>
              <a:t> An </a:t>
            </a:r>
            <a:r>
              <a:rPr lang="en-US" b="1" dirty="0" err="1"/>
              <a:t>Khang</a:t>
            </a:r>
            <a:r>
              <a:rPr lang="en-US" b="1" dirty="0"/>
              <a:t> – </a:t>
            </a:r>
            <a:r>
              <a:rPr lang="en-US" b="1" dirty="0" err="1"/>
              <a:t>Thịnh</a:t>
            </a:r>
            <a:r>
              <a:rPr lang="en-US" b="1" dirty="0"/>
              <a:t> </a:t>
            </a:r>
            <a:r>
              <a:rPr lang="en-US" b="1" dirty="0" err="1"/>
              <a:t>Vượng</a:t>
            </a:r>
            <a:r>
              <a:rPr lang="en-US" b="1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70527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81141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2997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2DD10-8DC8-4E10-A3AB-9069FE72E9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486D0B-B151-49B4-B0DF-F77992138A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EFA267-4648-4E64-9917-04D28279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29C30B-E657-4F64-9E38-961EFE65E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349C-0220-45B6-B664-9EFFBF480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153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97383-E895-421F-B7F2-AD9AFECD6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500454-BB92-40B2-8F44-3157320224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F59F7-E0C2-4206-97AB-290C4B93F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F44D0-843B-4513-A7BE-E83C0FC8E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66615D-6052-486A-80FF-0EDCCEEB6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930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EA8266-6C73-4117-8354-F1688BD06C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EFDAE5-F2D8-40AF-9DD7-A57FC7A0F1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005065-544D-42E6-BDEE-B05E9446DE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782513-DCF1-4B76-946B-D56864610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D1382-7D17-48F0-974F-55673847F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2443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26CE4-BF96-4336-B9EA-DE48DF43F5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A0328F-2A48-455E-BD72-E8B5567F1E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C80DF0-9C51-4D5D-9CDC-E7730E72C5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4E70E-614C-470A-AA65-64F52DFC7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BE6454-CDC3-4705-BD45-643248A36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5470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AB478-B70F-44E6-A79A-C043B2DDB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674D57-864F-48AD-9ADE-31FE326A4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711010-1806-483E-902D-0D0338E818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D4BFC2-4D6A-40B4-B564-9B8206549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5EBE7-8469-4AB7-8290-F491F62AD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9070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33B41-0EB7-4531-84C4-AC5C313D5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DC5828-8816-4705-8734-CE59A3DADA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BA9D2C-FDD4-4257-BC61-F47C349525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65C1B4-FF95-4962-810F-B9B1528F6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2F034-89FD-4D09-929A-B175F2788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168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472D6-54FC-41A0-BB77-1A6DD5744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167978-7D07-4316-826A-5052DB63D1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6A7DEC-CD42-4301-A227-69F42B252F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33331F-43CD-4929-814A-EC6C0F4529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49DEB6-07CA-4956-B567-11B6125DA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A7F2C4-B3EC-4CE5-B365-2EB902FE4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3299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70320-D8EF-4EAE-B668-412F89F09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5A2095-61CE-46F5-A554-9108A8A659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378DE8-10E4-4C7B-8107-D8040B95E6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DE2689-CAA7-4487-AA8F-A7C7878936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7039E3-310A-4AA7-8D6D-BACC63668F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20EE0E-54BA-4F89-B23D-B3CFF00798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A1B466-BF5C-4F33-9CDB-AE71ECA02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7CEA0D-4F1B-4E22-883D-6FB5ADE86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5950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C1D43-2C1A-4B05-8EAE-1FBE8B8A6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9081DC-BF52-4208-9252-0BA4496794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329B49-3FB4-4F0A-98F0-9811896F8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AD12E1-5A48-41E7-9D64-B8DB593C5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1111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2D1323-867A-4262-966B-EE163E5976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CBFBFF-6510-49AA-B3A6-A5FCB1055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4B2167-870B-4687-8BC8-3EBBF5FF8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301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21226-E666-47D9-8F4A-6AA47D6A9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98A292-E8E6-4A82-8A60-79D0EA55C0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E2AC72-5543-4B30-A6AE-6B5188D135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875C06-1BD1-4A99-BB20-BAB78F3D21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DA6CBE-1652-48B6-B630-29654CB2D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1B0E06-C7BE-4E9C-B4D6-723E87ECB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31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73CB5-19BD-40D9-A4EA-7D3AE2C56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F916E-079E-49C3-9F0C-1CB2E0CD8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8975EB-DB39-4B6D-92D8-6B4856B305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2E9B95-E786-4CF7-AD69-606998D42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5364E0-B276-401D-A5DC-844D3DDF1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6323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8E58D-7D67-45BE-9A4B-653AC8366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45BF9A-7611-48FF-927A-F6C4F3BE3B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587648-8C35-4C2E-B48A-50201467B3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066BD1-536F-429D-80C3-BEDF616AB1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5C620C-E144-4A72-99BE-59977C6C4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04469E-42C7-4573-8375-C04784454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1323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2964F-F6FB-4138-8C62-0D8DF8C60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898DBA-E0C7-488B-98B5-02B8DFCFB9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496870-98BC-4A82-B535-14CEB56CCE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B19707-D234-4E7E-9589-2456E893B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3929F2-A8E0-4949-A145-BD6D1CC0E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1851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540ACA-75A3-488C-A8A0-D5AB00A411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770B24-2821-4B2C-BF57-6613334AE2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6B79F2-F600-45DD-AA41-6F2EDA3BA5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575A54-AA13-4A3A-A9A9-C675F0067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A1C3D4-FEE5-4962-AD0B-B60FDEE72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0868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6026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2DD10-8DC8-4E10-A3AB-9069FE72E9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486D0B-B151-49B4-B0DF-F77992138A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EFA267-4648-4E64-9917-04D28279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29C30B-E657-4F64-9E38-961EFE65E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349C-0220-45B6-B664-9EFFBF480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7895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73CB5-19BD-40D9-A4EA-7D3AE2C56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F916E-079E-49C3-9F0C-1CB2E0CD8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8975EB-DB39-4B6D-92D8-6B4856B305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2E9B95-E786-4CF7-AD69-606998D42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5364E0-B276-401D-A5DC-844D3DDF1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0258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0FAD1-454F-4E39-B540-33B876ECB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C4699-1971-4D2C-8205-D6EF6FE644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DA43EA-1709-47DF-97E4-7958653980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F51B0E-BD42-479A-ABD4-F956242C6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6C0787-51D7-4953-9415-93A862652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5117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56189-06AC-4368-93E6-A009570C1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AD1CC2-2F33-4025-BD2E-A39543ADFB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024394-9AC0-43FF-B7DC-839FCCDF52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C9BFBE-96D7-4392-8383-0EA979F8D3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EDD50C-8223-4FE7-812C-C7AA1FCFF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837E06-F0E2-4546-A597-3A0AE7428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9368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2CF1E-4040-46B6-A72B-112C4C930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17561F-FC87-42FD-B034-5888383A4F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652CF9-46C4-499E-890D-8CE0E46CF4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56D317-22E7-43FD-9E6F-07C9B86446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768016-779C-4B05-BB0D-114FFACF6B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AE2980-D7B6-4052-BE72-CCFF30D305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59DEDC-8E70-4D59-B966-DDC82203F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6472B2-1344-4D35-A445-DF0D7FBAC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1464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23336-E784-42B6-AA3A-3C9352BD4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04D8CA-AF32-4891-9195-592AAB7865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34772-15E1-427E-92AC-7A82DA05C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2AA356-3895-4BD4-8FB9-6457CF228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134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0FAD1-454F-4E39-B540-33B876ECB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C4699-1971-4D2C-8205-D6EF6FE644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DA43EA-1709-47DF-97E4-7958653980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F51B0E-BD42-479A-ABD4-F956242C6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6C0787-51D7-4953-9415-93A862652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3365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C090E4-24E8-469A-8D66-4B571975C7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285BC8-7C13-41D5-A3B3-BD27D7E22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8F07D3-FD68-4CC5-8288-489AD8C09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7169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D5199-A003-410E-9CBB-1AB583182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B421A-A829-4347-8676-43B2951FA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CAA718-17F9-406E-AEC1-203F4C73F1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3AEF36-4C10-4B44-B1C4-F64BE335B8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B76A9D-D7DA-4344-B186-C7624AE66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02B82C-81A8-41BD-90FC-E85E2B06C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6066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EB3E8-F48F-41D4-8430-36A00A3C9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B5342C-F8E4-4A72-912E-4A05C1088A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677818-B04A-4C79-AF06-619EE19D98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3A943D-6E75-4239-A596-579970F141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F7C638-416D-4191-B8CC-43427944B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1A6A4E-2EC8-45CB-9090-1364165A5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3817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97383-E895-421F-B7F2-AD9AFECD6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500454-BB92-40B2-8F44-3157320224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F59F7-E0C2-4206-97AB-290C4B93F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F44D0-843B-4513-A7BE-E83C0FC8E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66615D-6052-486A-80FF-0EDCCEEB6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1319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EA8266-6C73-4117-8354-F1688BD06C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EFDAE5-F2D8-40AF-9DD7-A57FC7A0F1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005065-544D-42E6-BDEE-B05E9446DE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782513-DCF1-4B76-946B-D56864610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D1382-7D17-48F0-974F-55673847F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066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56189-06AC-4368-93E6-A009570C1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AD1CC2-2F33-4025-BD2E-A39543ADFB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024394-9AC0-43FF-B7DC-839FCCDF52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C9BFBE-96D7-4392-8383-0EA979F8D3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EDD50C-8223-4FE7-812C-C7AA1FCFF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837E06-F0E2-4546-A597-3A0AE7428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420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2CF1E-4040-46B6-A72B-112C4C930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17561F-FC87-42FD-B034-5888383A4F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652CF9-46C4-499E-890D-8CE0E46CF4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56D317-22E7-43FD-9E6F-07C9B86446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768016-779C-4B05-BB0D-114FFACF6B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AE2980-D7B6-4052-BE72-CCFF30D305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59DEDC-8E70-4D59-B966-DDC82203F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6472B2-1344-4D35-A445-DF0D7FBAC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701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23336-E784-42B6-AA3A-3C9352BD4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04D8CA-AF32-4891-9195-592AAB7865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34772-15E1-427E-92AC-7A82DA05C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2AA356-3895-4BD4-8FB9-6457CF228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621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C090E4-24E8-469A-8D66-4B571975C7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285BC8-7C13-41D5-A3B3-BD27D7E22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8F07D3-FD68-4CC5-8288-489AD8C09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26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D5199-A003-410E-9CBB-1AB583182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B421A-A829-4347-8676-43B2951FA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CAA718-17F9-406E-AEC1-203F4C73F1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3AEF36-4C10-4B44-B1C4-F64BE335B8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B76A9D-D7DA-4344-B186-C7624AE66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02B82C-81A8-41BD-90FC-E85E2B06C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463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EB3E8-F48F-41D4-8430-36A00A3C9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B5342C-F8E4-4A72-912E-4A05C1088A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677818-B04A-4C79-AF06-619EE19D98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3A943D-6E75-4239-A596-579970F141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F7C638-416D-4191-B8CC-43427944B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1A6A4E-2EC8-45CB-9090-1364165A5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706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935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9427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5673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6.wdp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7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microsoft.com/office/2007/relationships/hdphoto" Target="../media/hdphoto8.wdp"/><Relationship Id="rId10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6.wdp"/><Relationship Id="rId10" Type="http://schemas.microsoft.com/office/2007/relationships/hdphoto" Target="../media/hdphoto9.wdp"/><Relationship Id="rId4" Type="http://schemas.openxmlformats.org/officeDocument/2006/relationships/image" Target="../media/image28.png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6.wdp"/><Relationship Id="rId10" Type="http://schemas.microsoft.com/office/2007/relationships/hdphoto" Target="../media/hdphoto9.wdp"/><Relationship Id="rId4" Type="http://schemas.openxmlformats.org/officeDocument/2006/relationships/image" Target="../media/image28.png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6.wdp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7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microsoft.com/office/2007/relationships/hdphoto" Target="../media/hdphoto8.wdp"/><Relationship Id="rId10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6.wdp"/><Relationship Id="rId10" Type="http://schemas.microsoft.com/office/2007/relationships/hdphoto" Target="../media/hdphoto10.wdp"/><Relationship Id="rId4" Type="http://schemas.openxmlformats.org/officeDocument/2006/relationships/image" Target="../media/image28.png"/><Relationship Id="rId9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8.png"/><Relationship Id="rId10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1.wdp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6.wdp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7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microsoft.com/office/2007/relationships/hdphoto" Target="../media/hdphoto8.wdp"/><Relationship Id="rId10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microsoft.com/office/2007/relationships/hdphoto" Target="../media/hdphoto6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12" Type="http://schemas.microsoft.com/office/2007/relationships/hdphoto" Target="../media/hdphoto9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38.png"/><Relationship Id="rId5" Type="http://schemas.openxmlformats.org/officeDocument/2006/relationships/image" Target="../media/image28.png"/><Relationship Id="rId10" Type="http://schemas.openxmlformats.org/officeDocument/2006/relationships/image" Target="../media/image42.png"/><Relationship Id="rId4" Type="http://schemas.openxmlformats.org/officeDocument/2006/relationships/image" Target="../media/image40.png"/><Relationship Id="rId9" Type="http://schemas.microsoft.com/office/2007/relationships/hdphoto" Target="../media/hdphoto7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12" Type="http://schemas.microsoft.com/office/2007/relationships/hdphoto" Target="../media/hdphoto9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38.png"/><Relationship Id="rId5" Type="http://schemas.openxmlformats.org/officeDocument/2006/relationships/image" Target="../media/image28.png"/><Relationship Id="rId10" Type="http://schemas.openxmlformats.org/officeDocument/2006/relationships/image" Target="../media/image42.png"/><Relationship Id="rId4" Type="http://schemas.openxmlformats.org/officeDocument/2006/relationships/image" Target="../media/image40.png"/><Relationship Id="rId9" Type="http://schemas.microsoft.com/office/2007/relationships/hdphoto" Target="../media/hdphoto7.wdp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6.wdp"/><Relationship Id="rId4" Type="http://schemas.openxmlformats.org/officeDocument/2006/relationships/image" Target="../media/image28.png"/><Relationship Id="rId9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9.png"/><Relationship Id="rId5" Type="http://schemas.microsoft.com/office/2007/relationships/hdphoto" Target="../media/hdphoto6.wdp"/><Relationship Id="rId4" Type="http://schemas.openxmlformats.org/officeDocument/2006/relationships/image" Target="../media/image28.png"/><Relationship Id="rId9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6.wdp"/><Relationship Id="rId4" Type="http://schemas.openxmlformats.org/officeDocument/2006/relationships/image" Target="../media/image28.png"/><Relationship Id="rId9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6.wdp"/><Relationship Id="rId4" Type="http://schemas.openxmlformats.org/officeDocument/2006/relationships/image" Target="../media/image28.png"/><Relationship Id="rId9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.png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12" Type="http://schemas.openxmlformats.org/officeDocument/2006/relationships/slide" Target="slide8.xml"/><Relationship Id="rId2" Type="http://schemas.openxmlformats.org/officeDocument/2006/relationships/image" Target="../media/image6.png"/><Relationship Id="rId16" Type="http://schemas.openxmlformats.org/officeDocument/2006/relationships/slide" Target="slide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.png"/><Relationship Id="rId11" Type="http://schemas.microsoft.com/office/2007/relationships/hdphoto" Target="../media/hdphoto2.wdp"/><Relationship Id="rId5" Type="http://schemas.openxmlformats.org/officeDocument/2006/relationships/image" Target="../media/image11.png"/><Relationship Id="rId15" Type="http://schemas.openxmlformats.org/officeDocument/2006/relationships/slide" Target="slide5.xml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slide" Target="slide6.xml"/><Relationship Id="rId1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6.wdp"/><Relationship Id="rId4" Type="http://schemas.openxmlformats.org/officeDocument/2006/relationships/image" Target="../media/image28.png"/><Relationship Id="rId9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6.wdp"/><Relationship Id="rId4" Type="http://schemas.openxmlformats.org/officeDocument/2006/relationships/image" Target="../media/image28.png"/><Relationship Id="rId9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54.png"/><Relationship Id="rId3" Type="http://schemas.openxmlformats.org/officeDocument/2006/relationships/audio" Target="../media/audio2.wav"/><Relationship Id="rId7" Type="http://schemas.microsoft.com/office/2007/relationships/hdphoto" Target="../media/hdphoto6.wdp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26.xml"/><Relationship Id="rId16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52.png"/><Relationship Id="rId5" Type="http://schemas.openxmlformats.org/officeDocument/2006/relationships/image" Target="../media/image27.png"/><Relationship Id="rId15" Type="http://schemas.openxmlformats.org/officeDocument/2006/relationships/image" Target="../media/image56.png"/><Relationship Id="rId10" Type="http://schemas.microsoft.com/office/2007/relationships/hdphoto" Target="../media/hdphoto7.wdp"/><Relationship Id="rId4" Type="http://schemas.openxmlformats.org/officeDocument/2006/relationships/audio" Target="../media/audio3.wav"/><Relationship Id="rId9" Type="http://schemas.openxmlformats.org/officeDocument/2006/relationships/image" Target="../media/image30.png"/><Relationship Id="rId1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54.png"/><Relationship Id="rId3" Type="http://schemas.openxmlformats.org/officeDocument/2006/relationships/audio" Target="../media/audio2.wav"/><Relationship Id="rId7" Type="http://schemas.microsoft.com/office/2007/relationships/hdphoto" Target="../media/hdphoto6.wdp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27.xml"/><Relationship Id="rId16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52.png"/><Relationship Id="rId5" Type="http://schemas.openxmlformats.org/officeDocument/2006/relationships/image" Target="../media/image27.png"/><Relationship Id="rId15" Type="http://schemas.openxmlformats.org/officeDocument/2006/relationships/image" Target="../media/image56.png"/><Relationship Id="rId10" Type="http://schemas.microsoft.com/office/2007/relationships/hdphoto" Target="../media/hdphoto7.wdp"/><Relationship Id="rId4" Type="http://schemas.openxmlformats.org/officeDocument/2006/relationships/audio" Target="../media/audio3.wav"/><Relationship Id="rId9" Type="http://schemas.openxmlformats.org/officeDocument/2006/relationships/image" Target="../media/image30.png"/><Relationship Id="rId1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30.png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12" Type="http://schemas.microsoft.com/office/2007/relationships/hdphoto" Target="../media/hdphoto11.wdp"/><Relationship Id="rId17" Type="http://schemas.microsoft.com/office/2007/relationships/hdphoto" Target="../media/hdphoto6.wdp"/><Relationship Id="rId2" Type="http://schemas.openxmlformats.org/officeDocument/2006/relationships/audio" Target="../media/media5.mp3"/><Relationship Id="rId16" Type="http://schemas.openxmlformats.org/officeDocument/2006/relationships/image" Target="../media/image28.png"/><Relationship Id="rId1" Type="http://schemas.microsoft.com/office/2007/relationships/media" Target="../media/media5.mp3"/><Relationship Id="rId6" Type="http://schemas.openxmlformats.org/officeDocument/2006/relationships/image" Target="../media/image40.png"/><Relationship Id="rId11" Type="http://schemas.openxmlformats.org/officeDocument/2006/relationships/image" Target="../media/image60.png"/><Relationship Id="rId5" Type="http://schemas.openxmlformats.org/officeDocument/2006/relationships/image" Target="../media/image27.png"/><Relationship Id="rId15" Type="http://schemas.openxmlformats.org/officeDocument/2006/relationships/image" Target="../media/image61.png"/><Relationship Id="rId10" Type="http://schemas.openxmlformats.org/officeDocument/2006/relationships/image" Target="../media/image59.png"/><Relationship Id="rId19" Type="http://schemas.openxmlformats.org/officeDocument/2006/relationships/image" Target="../media/image62.png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58.png"/><Relationship Id="rId14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1.wdp"/><Relationship Id="rId3" Type="http://schemas.openxmlformats.org/officeDocument/2006/relationships/image" Target="../media/image15.png"/><Relationship Id="rId7" Type="http://schemas.openxmlformats.org/officeDocument/2006/relationships/image" Target="../media/image14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5.xml"/><Relationship Id="rId11" Type="http://schemas.openxmlformats.org/officeDocument/2006/relationships/slide" Target="slide8.xml"/><Relationship Id="rId5" Type="http://schemas.microsoft.com/office/2007/relationships/hdphoto" Target="../media/hdphoto3.wdp"/><Relationship Id="rId10" Type="http://schemas.openxmlformats.org/officeDocument/2006/relationships/slide" Target="slide7.xml"/><Relationship Id="rId4" Type="http://schemas.openxmlformats.org/officeDocument/2006/relationships/image" Target="../media/image16.png"/><Relationship Id="rId9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4.wdp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11" Type="http://schemas.openxmlformats.org/officeDocument/2006/relationships/image" Target="../media/image16.png"/><Relationship Id="rId5" Type="http://schemas.openxmlformats.org/officeDocument/2006/relationships/image" Target="../media/image17.jpeg"/><Relationship Id="rId10" Type="http://schemas.openxmlformats.org/officeDocument/2006/relationships/slide" Target="slide4.xml"/><Relationship Id="rId4" Type="http://schemas.openxmlformats.org/officeDocument/2006/relationships/notesSlide" Target="../notesSlides/notesSlide3.xml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4.png"/><Relationship Id="rId12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4.xml"/><Relationship Id="rId11" Type="http://schemas.microsoft.com/office/2007/relationships/hdphoto" Target="../media/hdphoto3.wdp"/><Relationship Id="rId5" Type="http://schemas.openxmlformats.org/officeDocument/2006/relationships/image" Target="../media/image17.jpe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5.wdp"/><Relationship Id="rId12" Type="http://schemas.microsoft.com/office/2007/relationships/hdphoto" Target="../media/hdphoto3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0.png"/><Relationship Id="rId11" Type="http://schemas.openxmlformats.org/officeDocument/2006/relationships/image" Target="../media/image16.png"/><Relationship Id="rId5" Type="http://schemas.openxmlformats.org/officeDocument/2006/relationships/image" Target="../media/image17.jpeg"/><Relationship Id="rId10" Type="http://schemas.microsoft.com/office/2007/relationships/hdphoto" Target="../media/hdphoto2.wdp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13.xml"/><Relationship Id="rId7" Type="http://schemas.microsoft.com/office/2007/relationships/hdphoto" Target="../media/hdphoto2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png"/><Relationship Id="rId11" Type="http://schemas.openxmlformats.org/officeDocument/2006/relationships/image" Target="../media/image10.png"/><Relationship Id="rId5" Type="http://schemas.openxmlformats.org/officeDocument/2006/relationships/image" Target="../media/image17.jpeg"/><Relationship Id="rId10" Type="http://schemas.microsoft.com/office/2007/relationships/hdphoto" Target="../media/hdphoto3.wdp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oy&#10;&#10;Description automatically generated">
            <a:extLst>
              <a:ext uri="{FF2B5EF4-FFF2-40B4-BE49-F238E27FC236}">
                <a16:creationId xmlns:a16="http://schemas.microsoft.com/office/drawing/2014/main" id="{E33516E0-D079-4DA3-BD42-D5F4682D7C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3" b="3342"/>
          <a:stretch/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F75CCF-607D-5358-D1B1-D651E2D93F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0850" y="2585745"/>
            <a:ext cx="693784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1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44E50F8-CEBF-4742-BFAB-935010025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pic>
        <p:nvPicPr>
          <p:cNvPr id="6" name="Picture 5" descr="A ladybug on a wooden post&#10;&#10;Description automatically generated with low confidence">
            <a:extLst>
              <a:ext uri="{FF2B5EF4-FFF2-40B4-BE49-F238E27FC236}">
                <a16:creationId xmlns:a16="http://schemas.microsoft.com/office/drawing/2014/main" id="{B2775A7C-D59F-4270-A199-7A0791D658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83" y="1689100"/>
            <a:ext cx="3627609" cy="5210882"/>
          </a:xfrm>
          <a:prstGeom prst="rect">
            <a:avLst/>
          </a:prstGeom>
        </p:spPr>
      </p:pic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DDB1A49-0314-425F-BE95-7D5B31F826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93"/>
          <a:stretch/>
        </p:blipFill>
        <p:spPr>
          <a:xfrm>
            <a:off x="3876675" y="-104775"/>
            <a:ext cx="8391525" cy="64288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B47A94-32B6-455E-AACF-3F7175547F38}"/>
              </a:ext>
            </a:extLst>
          </p:cNvPr>
          <p:cNvSpPr txBox="1"/>
          <p:nvPr/>
        </p:nvSpPr>
        <p:spPr>
          <a:xfrm>
            <a:off x="6096000" y="3026270"/>
            <a:ext cx="2452099" cy="1103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C37DDC-75A1-8C72-77E9-88659F2D91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041" y="2482504"/>
            <a:ext cx="3304318" cy="21215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1ED1BA-BA9A-E9DB-8794-45DB74B4E4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3769" y="2413855"/>
            <a:ext cx="6565961" cy="370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53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C93758-43E8-6F59-AF30-F4E0906C51EC}"/>
              </a:ext>
            </a:extLst>
          </p:cNvPr>
          <p:cNvSpPr txBox="1"/>
          <p:nvPr/>
        </p:nvSpPr>
        <p:spPr>
          <a:xfrm>
            <a:off x="1085850" y="438150"/>
            <a:ext cx="103155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 trạng ngữ của mỗi câu dưới đây và cho biết chúng bổ sung thông tin gì cho câu.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8A5E6B-5B2B-2DA3-37F6-454A872EB9E6}"/>
              </a:ext>
            </a:extLst>
          </p:cNvPr>
          <p:cNvSpPr txBox="1"/>
          <p:nvPr/>
        </p:nvSpPr>
        <p:spPr>
          <a:xfrm>
            <a:off x="981076" y="1638300"/>
            <a:ext cx="10534650" cy="4433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 latinLnBrk="0">
              <a:lnSpc>
                <a:spcPct val="150000"/>
              </a:lnSpc>
            </a:pPr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Nhờ chuyến đi cùng bố, cậu bé hiểu được lí do bố cậu yêu quý và kính trọng thầy giáo cũ của mình.</a:t>
            </a:r>
          </a:p>
          <a:p>
            <a:pPr algn="just" rtl="0" latinLnBrk="0">
              <a:lnSpc>
                <a:spcPct val="150000"/>
              </a:lnSpc>
            </a:pPr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Vì đã cống hiến đời mình cho Tổ quốc, các liệt sĩ được nhân dân đời đời ghi ơn.</a:t>
            </a:r>
          </a:p>
          <a:p>
            <a:pPr algn="just" rtl="0" latinLnBrk="0">
              <a:lnSpc>
                <a:spcPct val="150000"/>
              </a:lnSpc>
            </a:pPr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Để ghi nhớ công ơn của các thương binh, liệt sĩ, trường em đã tổ chức hoạt động đền ơn, đáp nghĩa.</a:t>
            </a:r>
          </a:p>
        </p:txBody>
      </p:sp>
    </p:spTree>
    <p:extLst>
      <p:ext uri="{BB962C8B-B14F-4D97-AF65-F5344CB8AC3E}">
        <p14:creationId xmlns:p14="http://schemas.microsoft.com/office/powerpoint/2010/main" val="206576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nature, ice&#10;&#10;Description automatically generated">
            <a:extLst>
              <a:ext uri="{FF2B5EF4-FFF2-40B4-BE49-F238E27FC236}">
                <a16:creationId xmlns:a16="http://schemas.microsoft.com/office/drawing/2014/main" id="{497E6ED7-7442-4AE1-9536-8D0E9DE843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" t="2974" r="1955" b="3156"/>
          <a:stretch/>
        </p:blipFill>
        <p:spPr>
          <a:xfrm>
            <a:off x="0" y="0"/>
            <a:ext cx="12201396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16F28B-365E-44CD-A4AF-98748F1A69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098" y="83166"/>
            <a:ext cx="6157181" cy="66436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698893-1F1A-4E8F-9B09-07AB78F80FF0}"/>
              </a:ext>
            </a:extLst>
          </p:cNvPr>
          <p:cNvSpPr txBox="1"/>
          <p:nvPr/>
        </p:nvSpPr>
        <p:spPr>
          <a:xfrm>
            <a:off x="3754598" y="3294161"/>
            <a:ext cx="5352182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008000"/>
                </a:solidFill>
                <a:latin typeface="Calibri" panose="020F0502020204030204"/>
              </a:rPr>
              <a:t>THẢO LUẬN NHÓM 4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786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5A9388C-4653-4001-BD52-680B2D6EE3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65035AC-C838-4D38-A01D-AAB01DAC63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17" y="0"/>
            <a:ext cx="6700417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EBB32C-6B33-4022-9F2C-81B1CF9571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458" y="801992"/>
            <a:ext cx="4025632" cy="603504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35ACE5A-8FE7-4C58-9B4A-92516BEF1C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2" y="238696"/>
            <a:ext cx="942741" cy="8854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B232F4-812B-4E2C-86EF-ABBBB0A4AB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311" y="2089043"/>
            <a:ext cx="5486400" cy="5486400"/>
          </a:xfrm>
          <a:prstGeom prst="rect">
            <a:avLst/>
          </a:prstGeom>
        </p:spPr>
      </p:pic>
      <p:pic>
        <p:nvPicPr>
          <p:cNvPr id="15" name="图片 7">
            <a:extLst>
              <a:ext uri="{FF2B5EF4-FFF2-40B4-BE49-F238E27FC236}">
                <a16:creationId xmlns:a16="http://schemas.microsoft.com/office/drawing/2014/main" id="{76009CDB-37B8-4840-89D9-083E7F3CE5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91255" y="822960"/>
            <a:ext cx="4025632" cy="603504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50037AA4-922B-41B4-A474-EF2593FFA97D}"/>
              </a:ext>
            </a:extLst>
          </p:cNvPr>
          <p:cNvGrpSpPr/>
          <p:nvPr/>
        </p:nvGrpSpPr>
        <p:grpSpPr>
          <a:xfrm>
            <a:off x="-69137" y="5307706"/>
            <a:ext cx="12319193" cy="1552604"/>
            <a:chOff x="-69137" y="5307706"/>
            <a:chExt cx="12319193" cy="1552604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9275CD72-1BE0-495B-A530-5B236FB7F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9137" y="5307706"/>
              <a:ext cx="7164622" cy="155260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2970C02A-1003-45BE-BEBC-E23579EE27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85434" y="5307706"/>
              <a:ext cx="7164622" cy="1552604"/>
            </a:xfrm>
            <a:prstGeom prst="rect">
              <a:avLst/>
            </a:prstGeom>
          </p:spPr>
        </p:pic>
      </p:grpSp>
      <p:pic>
        <p:nvPicPr>
          <p:cNvPr id="16" name="图片 20">
            <a:extLst>
              <a:ext uri="{FF2B5EF4-FFF2-40B4-BE49-F238E27FC236}">
                <a16:creationId xmlns:a16="http://schemas.microsoft.com/office/drawing/2014/main" id="{B88D72FA-954C-4A8F-A7EF-01CC092645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40027" y="238696"/>
            <a:ext cx="942741" cy="88546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2B10163-320E-4478-9D96-353DC2CA4E40}"/>
              </a:ext>
            </a:extLst>
          </p:cNvPr>
          <p:cNvGrpSpPr/>
          <p:nvPr/>
        </p:nvGrpSpPr>
        <p:grpSpPr>
          <a:xfrm>
            <a:off x="2262743" y="344425"/>
            <a:ext cx="3525777" cy="2194560"/>
            <a:chOff x="2505035" y="311649"/>
            <a:chExt cx="3525777" cy="2194560"/>
          </a:xfrm>
        </p:grpSpPr>
        <p:pic>
          <p:nvPicPr>
            <p:cNvPr id="19" name="Picture 18" descr="A picture containing text, cup&#10;&#10;Description automatically generated">
              <a:extLst>
                <a:ext uri="{FF2B5EF4-FFF2-40B4-BE49-F238E27FC236}">
                  <a16:creationId xmlns:a16="http://schemas.microsoft.com/office/drawing/2014/main" id="{9BB5298E-04C1-4128-BD33-6E82F98CE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5035" y="311649"/>
              <a:ext cx="3525777" cy="219456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15A75F8-8C5F-4631-AEFB-0A1F258BCF24}"/>
                </a:ext>
              </a:extLst>
            </p:cNvPr>
            <p:cNvSpPr txBox="1"/>
            <p:nvPr/>
          </p:nvSpPr>
          <p:spPr>
            <a:xfrm>
              <a:off x="3363172" y="800991"/>
              <a:ext cx="20191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bày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58ED2EC-DBFE-4725-9817-508854E325EC}"/>
              </a:ext>
            </a:extLst>
          </p:cNvPr>
          <p:cNvGrpSpPr/>
          <p:nvPr/>
        </p:nvGrpSpPr>
        <p:grpSpPr>
          <a:xfrm>
            <a:off x="6407757" y="618745"/>
            <a:ext cx="2743201" cy="1920240"/>
            <a:chOff x="6225410" y="585969"/>
            <a:chExt cx="2743201" cy="1920240"/>
          </a:xfrm>
        </p:grpSpPr>
        <p:pic>
          <p:nvPicPr>
            <p:cNvPr id="1026" name="Picture 2" descr="Red Speech Bubble with Double Edge transparent PNG - StickPNG">
              <a:extLst>
                <a:ext uri="{FF2B5EF4-FFF2-40B4-BE49-F238E27FC236}">
                  <a16:creationId xmlns:a16="http://schemas.microsoft.com/office/drawing/2014/main" id="{162A0472-31C0-408A-9C26-A697903980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5410" y="585969"/>
              <a:ext cx="2743201" cy="1920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E2921C3-72A9-4B98-BF34-BFF8FD855B49}"/>
                </a:ext>
              </a:extLst>
            </p:cNvPr>
            <p:cNvSpPr txBox="1"/>
            <p:nvPr/>
          </p:nvSpPr>
          <p:spPr>
            <a:xfrm>
              <a:off x="6610396" y="899758"/>
              <a:ext cx="19732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xét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668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C93758-43E8-6F59-AF30-F4E0906C51EC}"/>
              </a:ext>
            </a:extLst>
          </p:cNvPr>
          <p:cNvSpPr txBox="1"/>
          <p:nvPr/>
        </p:nvSpPr>
        <p:spPr>
          <a:xfrm>
            <a:off x="1085850" y="438150"/>
            <a:ext cx="10315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CHỮA BÀI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8A5E6B-5B2B-2DA3-37F6-454A872EB9E6}"/>
              </a:ext>
            </a:extLst>
          </p:cNvPr>
          <p:cNvSpPr txBox="1"/>
          <p:nvPr/>
        </p:nvSpPr>
        <p:spPr>
          <a:xfrm>
            <a:off x="952501" y="1200150"/>
            <a:ext cx="10534650" cy="2771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Nhờ chuyến đi cùng bố, cậu bé hiểu được lí do bố cậu yêu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quý và kính trọng thầy giáo cũ của mình.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FDC1084-91AD-151A-5ACF-22217552E0B4}"/>
              </a:ext>
            </a:extLst>
          </p:cNvPr>
          <p:cNvCxnSpPr/>
          <p:nvPr/>
        </p:nvCxnSpPr>
        <p:spPr>
          <a:xfrm>
            <a:off x="1504950" y="2428875"/>
            <a:ext cx="38576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4503933-393D-C37A-CFB4-B35D31190BF4}"/>
              </a:ext>
            </a:extLst>
          </p:cNvPr>
          <p:cNvSpPr txBox="1"/>
          <p:nvPr/>
        </p:nvSpPr>
        <p:spPr>
          <a:xfrm>
            <a:off x="2752725" y="2447925"/>
            <a:ext cx="1619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TN</a:t>
            </a:r>
          </a:p>
        </p:txBody>
      </p:sp>
      <p:pic>
        <p:nvPicPr>
          <p:cNvPr id="12" name="Picture 4" descr="Hình ảnh Mũi Tên Chỉ đường PNG Miễn Phí Tải Về - Lovepik">
            <a:extLst>
              <a:ext uri="{FF2B5EF4-FFF2-40B4-BE49-F238E27FC236}">
                <a16:creationId xmlns:a16="http://schemas.microsoft.com/office/drawing/2014/main" id="{B103D0F7-D971-BE98-DEC3-3BD3F4146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897" y="2578224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60F5558-89AF-7813-6FB1-EA06039F9787}"/>
              </a:ext>
            </a:extLst>
          </p:cNvPr>
          <p:cNvSpPr txBox="1"/>
          <p:nvPr/>
        </p:nvSpPr>
        <p:spPr>
          <a:xfrm>
            <a:off x="4471959" y="2508334"/>
            <a:ext cx="7062816" cy="851297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bổ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sung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thông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tin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nguyên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sự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việc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“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do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bố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cậu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yêu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quý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kính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trọng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thầy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giáo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cũ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221507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8A5E6B-5B2B-2DA3-37F6-454A872EB9E6}"/>
              </a:ext>
            </a:extLst>
          </p:cNvPr>
          <p:cNvSpPr txBox="1"/>
          <p:nvPr/>
        </p:nvSpPr>
        <p:spPr>
          <a:xfrm>
            <a:off x="933451" y="-85725"/>
            <a:ext cx="10534650" cy="2771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300000"/>
              </a:lnSpc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Vì đã cống hiến đời mình cho Tổ quốc, các liệt sĩ được nhân dân đời đời ghi ơn.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FDC1084-91AD-151A-5ACF-22217552E0B4}"/>
              </a:ext>
            </a:extLst>
          </p:cNvPr>
          <p:cNvCxnSpPr>
            <a:cxnSpLocks/>
          </p:cNvCxnSpPr>
          <p:nvPr/>
        </p:nvCxnSpPr>
        <p:spPr>
          <a:xfrm>
            <a:off x="1485900" y="1143000"/>
            <a:ext cx="68770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4503933-393D-C37A-CFB4-B35D31190BF4}"/>
              </a:ext>
            </a:extLst>
          </p:cNvPr>
          <p:cNvSpPr txBox="1"/>
          <p:nvPr/>
        </p:nvSpPr>
        <p:spPr>
          <a:xfrm>
            <a:off x="3571875" y="1162050"/>
            <a:ext cx="1619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TN</a:t>
            </a:r>
          </a:p>
        </p:txBody>
      </p:sp>
      <p:pic>
        <p:nvPicPr>
          <p:cNvPr id="12" name="Picture 4" descr="Hình ảnh Mũi Tên Chỉ đường PNG Miễn Phí Tải Về - Lovepik">
            <a:extLst>
              <a:ext uri="{FF2B5EF4-FFF2-40B4-BE49-F238E27FC236}">
                <a16:creationId xmlns:a16="http://schemas.microsoft.com/office/drawing/2014/main" id="{B103D0F7-D971-BE98-DEC3-3BD3F4146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347" y="1292349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60F5558-89AF-7813-6FB1-EA06039F9787}"/>
              </a:ext>
            </a:extLst>
          </p:cNvPr>
          <p:cNvSpPr txBox="1"/>
          <p:nvPr/>
        </p:nvSpPr>
        <p:spPr>
          <a:xfrm>
            <a:off x="5486400" y="1222459"/>
            <a:ext cx="6029325" cy="132802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bổ sung thông tin về nguyên nhân của sự việc “các liệt sĩ được nhân dân đời đời ghi ơn”.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FF3DEF3-AAE0-7DDE-CA57-865682831F0E}"/>
              </a:ext>
            </a:extLst>
          </p:cNvPr>
          <p:cNvSpPr txBox="1"/>
          <p:nvPr/>
        </p:nvSpPr>
        <p:spPr>
          <a:xfrm>
            <a:off x="895351" y="2638425"/>
            <a:ext cx="10534650" cy="2771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300000"/>
              </a:lnSpc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Để ghi nhớ công ơn của các thương binh, liệt sĩ, trường em đã tổ chức hoạt động đền ơn, đáp nghĩa.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4602E15-44F3-05BD-588A-63D007D1AC7C}"/>
              </a:ext>
            </a:extLst>
          </p:cNvPr>
          <p:cNvCxnSpPr>
            <a:cxnSpLocks/>
          </p:cNvCxnSpPr>
          <p:nvPr/>
        </p:nvCxnSpPr>
        <p:spPr>
          <a:xfrm>
            <a:off x="1447800" y="3867150"/>
            <a:ext cx="84486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7B7D189-5D3F-1C8D-CB8B-19F68434C224}"/>
              </a:ext>
            </a:extLst>
          </p:cNvPr>
          <p:cNvSpPr txBox="1"/>
          <p:nvPr/>
        </p:nvSpPr>
        <p:spPr>
          <a:xfrm>
            <a:off x="3533775" y="3886200"/>
            <a:ext cx="1619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TN</a:t>
            </a:r>
          </a:p>
        </p:txBody>
      </p:sp>
      <p:pic>
        <p:nvPicPr>
          <p:cNvPr id="24" name="Picture 4" descr="Hình ảnh Mũi Tên Chỉ đường PNG Miễn Phí Tải Về - Lovepik">
            <a:extLst>
              <a:ext uri="{FF2B5EF4-FFF2-40B4-BE49-F238E27FC236}">
                <a16:creationId xmlns:a16="http://schemas.microsoft.com/office/drawing/2014/main" id="{2D9829D1-4EB4-F02F-E2F5-0BACC7606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47" y="4016499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53819FB-F511-7E8A-C76F-F2295D94D78B}"/>
              </a:ext>
            </a:extLst>
          </p:cNvPr>
          <p:cNvSpPr txBox="1"/>
          <p:nvPr/>
        </p:nvSpPr>
        <p:spPr>
          <a:xfrm>
            <a:off x="5410200" y="3746584"/>
            <a:ext cx="6029325" cy="132802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bổ sung thông tin về mục đích của hoạt động ‘trường em đã tổ chức hoạt động đền ơn đáp nghĩa”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94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9" grpId="0"/>
      <p:bldP spid="21" grpId="0"/>
      <p:bldP spid="23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C93758-43E8-6F59-AF30-F4E0906C51EC}"/>
              </a:ext>
            </a:extLst>
          </p:cNvPr>
          <p:cNvSpPr txBox="1"/>
          <p:nvPr/>
        </p:nvSpPr>
        <p:spPr>
          <a:xfrm>
            <a:off x="1085850" y="438150"/>
            <a:ext cx="10315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 câu hỏi cho mỗi trạng ngữ vừa tìm được ở bài tập 1.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E56EEEF-229D-0C5B-0BB3-8C2B77D6E681}"/>
              </a:ext>
            </a:extLst>
          </p:cNvPr>
          <p:cNvSpPr/>
          <p:nvPr/>
        </p:nvSpPr>
        <p:spPr>
          <a:xfrm>
            <a:off x="1085850" y="1914525"/>
            <a:ext cx="10353675" cy="1209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Mẫu: Nhờ đâu cậu bé hiểu được lí do bố cậu yêu quý và kính trọng thầy giáo cũ của mình?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93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5A9388C-4653-4001-BD52-680B2D6EE3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65035AC-C838-4D38-A01D-AAB01DAC63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17" y="0"/>
            <a:ext cx="6700417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EBB32C-6B33-4022-9F2C-81B1CF9571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458" y="801992"/>
            <a:ext cx="4025632" cy="603504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35ACE5A-8FE7-4C58-9B4A-92516BEF1C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2" y="238696"/>
            <a:ext cx="942741" cy="8854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B232F4-812B-4E2C-86EF-ABBBB0A4AB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311" y="2089043"/>
            <a:ext cx="5486400" cy="5486400"/>
          </a:xfrm>
          <a:prstGeom prst="rect">
            <a:avLst/>
          </a:prstGeom>
        </p:spPr>
      </p:pic>
      <p:pic>
        <p:nvPicPr>
          <p:cNvPr id="15" name="图片 7">
            <a:extLst>
              <a:ext uri="{FF2B5EF4-FFF2-40B4-BE49-F238E27FC236}">
                <a16:creationId xmlns:a16="http://schemas.microsoft.com/office/drawing/2014/main" id="{76009CDB-37B8-4840-89D9-083E7F3CE5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91255" y="822960"/>
            <a:ext cx="4025632" cy="603504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50037AA4-922B-41B4-A474-EF2593FFA97D}"/>
              </a:ext>
            </a:extLst>
          </p:cNvPr>
          <p:cNvGrpSpPr/>
          <p:nvPr/>
        </p:nvGrpSpPr>
        <p:grpSpPr>
          <a:xfrm>
            <a:off x="-69137" y="5307706"/>
            <a:ext cx="12319193" cy="1552604"/>
            <a:chOff x="-69137" y="5307706"/>
            <a:chExt cx="12319193" cy="1552604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9275CD72-1BE0-495B-A530-5B236FB7F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9137" y="5307706"/>
              <a:ext cx="7164622" cy="155260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2970C02A-1003-45BE-BEBC-E23579EE27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85434" y="5307706"/>
              <a:ext cx="7164622" cy="1552604"/>
            </a:xfrm>
            <a:prstGeom prst="rect">
              <a:avLst/>
            </a:prstGeom>
          </p:spPr>
        </p:pic>
      </p:grpSp>
      <p:pic>
        <p:nvPicPr>
          <p:cNvPr id="16" name="图片 20">
            <a:extLst>
              <a:ext uri="{FF2B5EF4-FFF2-40B4-BE49-F238E27FC236}">
                <a16:creationId xmlns:a16="http://schemas.microsoft.com/office/drawing/2014/main" id="{B88D72FA-954C-4A8F-A7EF-01CC092645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40027" y="238696"/>
            <a:ext cx="942741" cy="88546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2B10163-320E-4478-9D96-353DC2CA4E40}"/>
              </a:ext>
            </a:extLst>
          </p:cNvPr>
          <p:cNvGrpSpPr/>
          <p:nvPr/>
        </p:nvGrpSpPr>
        <p:grpSpPr>
          <a:xfrm>
            <a:off x="2262743" y="344425"/>
            <a:ext cx="3525777" cy="2194560"/>
            <a:chOff x="2505035" y="311649"/>
            <a:chExt cx="3525777" cy="2194560"/>
          </a:xfrm>
        </p:grpSpPr>
        <p:pic>
          <p:nvPicPr>
            <p:cNvPr id="19" name="Picture 18" descr="A picture containing text, cup&#10;&#10;Description automatically generated">
              <a:extLst>
                <a:ext uri="{FF2B5EF4-FFF2-40B4-BE49-F238E27FC236}">
                  <a16:creationId xmlns:a16="http://schemas.microsoft.com/office/drawing/2014/main" id="{9BB5298E-04C1-4128-BD33-6E82F98CE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5035" y="311649"/>
              <a:ext cx="3525777" cy="219456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15A75F8-8C5F-4631-AEFB-0A1F258BCF24}"/>
                </a:ext>
              </a:extLst>
            </p:cNvPr>
            <p:cNvSpPr txBox="1"/>
            <p:nvPr/>
          </p:nvSpPr>
          <p:spPr>
            <a:xfrm>
              <a:off x="3363172" y="800991"/>
              <a:ext cx="20191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bày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58ED2EC-DBFE-4725-9817-508854E325EC}"/>
              </a:ext>
            </a:extLst>
          </p:cNvPr>
          <p:cNvGrpSpPr/>
          <p:nvPr/>
        </p:nvGrpSpPr>
        <p:grpSpPr>
          <a:xfrm>
            <a:off x="6407757" y="618745"/>
            <a:ext cx="2743201" cy="1920240"/>
            <a:chOff x="6225410" y="585969"/>
            <a:chExt cx="2743201" cy="1920240"/>
          </a:xfrm>
        </p:grpSpPr>
        <p:pic>
          <p:nvPicPr>
            <p:cNvPr id="1026" name="Picture 2" descr="Red Speech Bubble with Double Edge transparent PNG - StickPNG">
              <a:extLst>
                <a:ext uri="{FF2B5EF4-FFF2-40B4-BE49-F238E27FC236}">
                  <a16:creationId xmlns:a16="http://schemas.microsoft.com/office/drawing/2014/main" id="{162A0472-31C0-408A-9C26-A697903980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5410" y="585969"/>
              <a:ext cx="2743201" cy="1920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E2921C3-72A9-4B98-BF34-BFF8FD855B49}"/>
                </a:ext>
              </a:extLst>
            </p:cNvPr>
            <p:cNvSpPr txBox="1"/>
            <p:nvPr/>
          </p:nvSpPr>
          <p:spPr>
            <a:xfrm>
              <a:off x="6610396" y="899758"/>
              <a:ext cx="19732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xét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175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154" y="-4715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1" y="-231007"/>
            <a:ext cx="7555510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74975" y="5380597"/>
            <a:ext cx="12504061" cy="1296815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2050" name="Picture 2" descr="Hình ảnh Ánh Nắng Mặt Trời PNG Miễn Phí Tải Về - Lovepik">
            <a:extLst>
              <a:ext uri="{FF2B5EF4-FFF2-40B4-BE49-F238E27FC236}">
                <a16:creationId xmlns:a16="http://schemas.microsoft.com/office/drawing/2014/main" id="{4B935CAA-8400-49CB-9608-9EE61C7221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832" b="88168" l="17907" r="81628">
                        <a14:foregroundMark x1="23605" y1="18830" x2="34767" y2="31807"/>
                        <a14:foregroundMark x1="45930" y1="11959" x2="50814" y2="33333"/>
                        <a14:foregroundMark x1="64070" y1="15776" x2="57791" y2="31043"/>
                        <a14:foregroundMark x1="66163" y1="37150" x2="77326" y2="42494"/>
                        <a14:foregroundMark x1="18721" y1="33333" x2="19419" y2="70738"/>
                        <a14:foregroundMark x1="30581" y1="62341" x2="57791" y2="75318"/>
                        <a14:foregroundMark x1="36163" y1="79898" x2="43140" y2="68448"/>
                        <a14:foregroundMark x1="50116" y1="76845" x2="52907" y2="88168"/>
                        <a14:foregroundMark x1="61977" y1="63104" x2="71744" y2="76845"/>
                        <a14:foregroundMark x1="63372" y1="50127" x2="79419" y2="600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45" t="3922" r="10186" b="3920"/>
          <a:stretch/>
        </p:blipFill>
        <p:spPr bwMode="auto">
          <a:xfrm>
            <a:off x="-200532" y="251084"/>
            <a:ext cx="2091215" cy="221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A241CE-CDC2-42BE-94B7-D1B3CACFB80A}"/>
              </a:ext>
            </a:extLst>
          </p:cNvPr>
          <p:cNvSpPr txBox="1"/>
          <p:nvPr/>
        </p:nvSpPr>
        <p:spPr>
          <a:xfrm>
            <a:off x="1631382" y="1737796"/>
            <a:ext cx="96081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Vì sao các liệt sĩ được nhân dân đời đời ghi ơn?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8DF166-56C0-D7C5-A68D-31B4E082DC00}"/>
              </a:ext>
            </a:extLst>
          </p:cNvPr>
          <p:cNvSpPr txBox="1"/>
          <p:nvPr/>
        </p:nvSpPr>
        <p:spPr>
          <a:xfrm>
            <a:off x="1085850" y="438150"/>
            <a:ext cx="103155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CHỮA BÀI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AE42CB-70AE-F70F-2830-AB53CC169E52}"/>
              </a:ext>
            </a:extLst>
          </p:cNvPr>
          <p:cNvSpPr txBox="1"/>
          <p:nvPr/>
        </p:nvSpPr>
        <p:spPr>
          <a:xfrm>
            <a:off x="1650432" y="3518971"/>
            <a:ext cx="96081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Trường em đã tổ chức hoạt động đền ơn, đáp nghĩa để làm gì?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11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17" y="0"/>
            <a:ext cx="6700417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A21B882-D870-499E-9151-CBD74668C1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626" y="3600450"/>
            <a:ext cx="2172926" cy="325755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0" y="-2310"/>
            <a:ext cx="3162300" cy="2270581"/>
          </a:xfrm>
          <a:prstGeom prst="rect">
            <a:avLst/>
          </a:prstGeom>
          <a:blipFill dpi="0" rotWithShape="1">
            <a:blip r:embed="rId8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11" name="Picture 10" descr="A picture containing text, doll, toy&#10;&#10;Description automatically generated">
            <a:extLst>
              <a:ext uri="{FF2B5EF4-FFF2-40B4-BE49-F238E27FC236}">
                <a16:creationId xmlns:a16="http://schemas.microsoft.com/office/drawing/2014/main" id="{64C28EC9-A019-4081-8286-454AB66555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90" y="3756542"/>
            <a:ext cx="3721749" cy="310145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47F0B33-4842-112F-95D8-EA220BAE2C71}"/>
              </a:ext>
            </a:extLst>
          </p:cNvPr>
          <p:cNvSpPr/>
          <p:nvPr/>
        </p:nvSpPr>
        <p:spPr>
          <a:xfrm>
            <a:off x="1085850" y="314325"/>
            <a:ext cx="10353675" cy="3352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 ngữ chỉ nguyên nhân bổ sung thông tin về nguyên nhân của sự việc nêu trong câu; trả lời câu hỏi </a:t>
            </a:r>
            <a:r>
              <a:rPr lang="vi-VN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sao?, Nhờ ai?,...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 ngữ chỉ mục đích bổ sung thông tin về mục đích của hoạt động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trong câu; trả lời câu hỏi </a:t>
            </a:r>
            <a:r>
              <a:rPr lang="vi-VN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làm gì?, Nhằm mục đích gì?,...</a:t>
            </a:r>
          </a:p>
        </p:txBody>
      </p:sp>
    </p:spTree>
    <p:extLst>
      <p:ext uri="{BB962C8B-B14F-4D97-AF65-F5344CB8AC3E}">
        <p14:creationId xmlns:p14="http://schemas.microsoft.com/office/powerpoint/2010/main" val="189379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C0CB84-3692-4B8D-8616-6B566F1806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0" y="-25449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B81A85B-2F1D-4B68-952F-B0CD9CCA4211}"/>
              </a:ext>
            </a:extLst>
          </p:cNvPr>
          <p:cNvSpPr/>
          <p:nvPr/>
        </p:nvSpPr>
        <p:spPr>
          <a:xfrm>
            <a:off x="3743883" y="3869689"/>
            <a:ext cx="7376722" cy="2156773"/>
          </a:xfrm>
          <a:prstGeom prst="roundRect">
            <a:avLst/>
          </a:prstGeom>
          <a:solidFill>
            <a:schemeClr val="bg1">
              <a:alpha val="39000"/>
            </a:schemeClr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7E57B1A-19EF-4687-8984-D0DDF6D5623E}"/>
              </a:ext>
            </a:extLst>
          </p:cNvPr>
          <p:cNvSpPr txBox="1">
            <a:spLocks/>
          </p:cNvSpPr>
          <p:nvPr/>
        </p:nvSpPr>
        <p:spPr>
          <a:xfrm rot="18120539">
            <a:off x="8544168" y="3801179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9999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Hiền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BF5DDC-9967-4D94-8EBF-C7E14595F3D7}"/>
              </a:ext>
            </a:extLst>
          </p:cNvPr>
          <p:cNvSpPr txBox="1"/>
          <p:nvPr/>
        </p:nvSpPr>
        <p:spPr>
          <a:xfrm>
            <a:off x="3933189" y="3840687"/>
            <a:ext cx="7722152" cy="240065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0" i="0" u="none" strike="noStrike" kern="1200" cap="none" spc="0" normalizeH="0" baseline="0" noProof="0" dirty="0" err="1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Lì</a:t>
            </a:r>
            <a:r>
              <a:rPr kumimoji="0" lang="en-US" sz="15000" b="0" i="0" u="none" strike="noStrike" kern="1200" cap="none" spc="0" normalizeH="0" baseline="0" noProof="0" dirty="0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 </a:t>
            </a:r>
            <a:r>
              <a:rPr kumimoji="0" lang="en-US" sz="15000" b="0" i="0" u="none" strike="noStrike" kern="1200" cap="none" spc="0" normalizeH="0" baseline="0" noProof="0" dirty="0" err="1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xì</a:t>
            </a:r>
            <a:r>
              <a:rPr kumimoji="0" lang="en-US" sz="15000" b="0" i="0" u="none" strike="noStrike" kern="1200" cap="none" spc="0" normalizeH="0" baseline="0" noProof="0" dirty="0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 </a:t>
            </a:r>
            <a:r>
              <a:rPr kumimoji="0" lang="en-US" sz="15000" b="0" i="0" u="none" strike="noStrike" kern="1200" cap="none" spc="0" normalizeH="0" baseline="0" noProof="0" dirty="0" err="1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nhé</a:t>
            </a:r>
            <a:r>
              <a:rPr kumimoji="0" lang="en-US" sz="15000" b="0" i="0" u="none" strike="noStrike" kern="1200" cap="none" spc="0" normalizeH="0" baseline="0" noProof="0" dirty="0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!!!</a:t>
            </a:r>
            <a:endParaRPr kumimoji="0" lang="en-US" sz="15000" b="0" i="0" u="none" strike="noStrike" kern="1200" cap="none" spc="0" normalizeH="0" baseline="0" noProof="0" dirty="0">
              <a:ln>
                <a:noFill/>
              </a:ln>
              <a:solidFill>
                <a:srgbClr val="B21519"/>
              </a:solidFill>
              <a:effectLst>
                <a:outerShdw blurRad="12700" dist="38100" dir="2700000" algn="tl">
                  <a:prstClr val="black"/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UTM Ong Do Gia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1" name="Picture 10" descr="Shape, background pattern&#10;&#10;Description automatically generated">
            <a:extLst>
              <a:ext uri="{FF2B5EF4-FFF2-40B4-BE49-F238E27FC236}">
                <a16:creationId xmlns:a16="http://schemas.microsoft.com/office/drawing/2014/main" id="{15F831EC-C3D8-4051-AC93-5F4A09C9335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3" b="98586" l="9976" r="89984">
                        <a14:foregroundMark x1="29523" y1="8078" x2="30170" y2="29362"/>
                        <a14:foregroundMark x1="71607" y1="10460" x2="72900" y2="30331"/>
                        <a14:foregroundMark x1="72900" y1="30331" x2="72698" y2="31422"/>
                        <a14:foregroundMark x1="28393" y1="6341" x2="28554" y2="6341"/>
                        <a14:foregroundMark x1="28877" y1="2868" x2="28877" y2="323"/>
                        <a14:foregroundMark x1="27302" y1="93659" x2="28554" y2="9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38" r="50309" b="60609"/>
          <a:stretch/>
        </p:blipFill>
        <p:spPr>
          <a:xfrm>
            <a:off x="-1061968" y="2650352"/>
            <a:ext cx="5486982" cy="3741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E7B7B07-FED3-4180-AA70-CEE66BD2B6A3}"/>
              </a:ext>
            </a:extLst>
          </p:cNvPr>
          <p:cNvSpPr txBox="1"/>
          <p:nvPr/>
        </p:nvSpPr>
        <p:spPr>
          <a:xfrm>
            <a:off x="1276928" y="3525324"/>
            <a:ext cx="2010882" cy="175432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228600">
                    <a:prstClr val="black">
                      <a:alpha val="40000"/>
                    </a:prstClr>
                  </a:glow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7 Crocante" panose="02000000000000000000" pitchFamily="2" charset="0"/>
                <a:ea typeface="字魂43号-国潮手书" panose="00000500000000000000" charset="-122"/>
                <a:cs typeface="+mn-cs"/>
              </a:rPr>
              <a:t>Trò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228600">
                    <a:prstClr val="black">
                      <a:alpha val="40000"/>
                    </a:prstClr>
                  </a:glow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7 Crocante" panose="02000000000000000000" pitchFamily="2" charset="0"/>
                <a:ea typeface="字魂43号-国潮手书" panose="00000500000000000000" charset="-122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228600">
                    <a:prstClr val="black">
                      <a:alpha val="40000"/>
                    </a:prstClr>
                  </a:glow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7 Crocante" panose="02000000000000000000" pitchFamily="2" charset="0"/>
                <a:ea typeface="字魂43号-国潮手书" panose="00000500000000000000" charset="-122"/>
                <a:cs typeface="+mn-cs"/>
              </a:rPr>
              <a:t>chơi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blipFill dpi="0"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228600">
                  <a:prstClr val="black">
                    <a:alpha val="40000"/>
                  </a:prstClr>
                </a:glow>
                <a:outerShdw blurRad="12700" dist="38100" dir="2700000" algn="tl">
                  <a:prstClr val="black"/>
                </a:outerShdw>
              </a:effectLst>
              <a:uLnTx/>
              <a:uFillTx/>
              <a:latin typeface="#9Slide07 Crocante" panose="02000000000000000000" pitchFamily="2" charset="0"/>
              <a:ea typeface="+mn-ea"/>
              <a:cs typeface="+mn-cs"/>
            </a:endParaRP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F868D3D5-EDF1-46A5-9CA0-5C17E091C59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26624" y="12632676"/>
            <a:ext cx="3408569" cy="1981920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5A38BFB3-267D-4A1A-A0A3-D2CDB267658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38114" y="12818775"/>
            <a:ext cx="3088510" cy="1795821"/>
          </a:xfrm>
          <a:prstGeom prst="rect">
            <a:avLst/>
          </a:prstGeom>
        </p:spPr>
      </p:pic>
      <p:pic>
        <p:nvPicPr>
          <p:cNvPr id="16" name="图片 3">
            <a:extLst>
              <a:ext uri="{FF2B5EF4-FFF2-40B4-BE49-F238E27FC236}">
                <a16:creationId xmlns:a16="http://schemas.microsoft.com/office/drawing/2014/main" id="{0FD44485-BD25-4670-87E0-7B4B79A2C7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6606262" y="9932657"/>
            <a:ext cx="3812048" cy="3756009"/>
          </a:xfrm>
          <a:prstGeom prst="rect">
            <a:avLst/>
          </a:prstGeom>
        </p:spPr>
      </p:pic>
      <p:pic>
        <p:nvPicPr>
          <p:cNvPr id="17" name="图片 6">
            <a:extLst>
              <a:ext uri="{FF2B5EF4-FFF2-40B4-BE49-F238E27FC236}">
                <a16:creationId xmlns:a16="http://schemas.microsoft.com/office/drawing/2014/main" id="{BE1C80AA-B248-4404-96E2-FEDC280554E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14"/>
          <a:stretch/>
        </p:blipFill>
        <p:spPr>
          <a:xfrm>
            <a:off x="291157" y="10194269"/>
            <a:ext cx="7680535" cy="382751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408AA54-1A5B-4CF5-863B-87FA9C6E6E9A}"/>
              </a:ext>
            </a:extLst>
          </p:cNvPr>
          <p:cNvSpPr txBox="1"/>
          <p:nvPr/>
        </p:nvSpPr>
        <p:spPr>
          <a:xfrm>
            <a:off x="12553495" y="206557"/>
            <a:ext cx="152619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Măng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Non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kính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chúc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quý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Thầy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Cô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giáo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mới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Khang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–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Thịnh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Vượng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4" name="nhạc xuân">
            <a:hlinkClick r:id="" action="ppaction://media"/>
            <a:extLst>
              <a:ext uri="{FF2B5EF4-FFF2-40B4-BE49-F238E27FC236}">
                <a16:creationId xmlns:a16="http://schemas.microsoft.com/office/drawing/2014/main" id="{B92B25CE-E044-4B97-9B8D-E46435BB06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3240156" y="3869689"/>
            <a:ext cx="1065597" cy="106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1897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5 0.03449 L -1.68476 0.01319 " pathEditMode="relative" rAng="0" ptsTypes="AA">
                                      <p:cBhvr>
                                        <p:cTn id="8" dur="2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336" y="-106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3415" numSld="99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10" grpId="1"/>
      <p:bldP spid="12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C93758-43E8-6F59-AF30-F4E0906C51EC}"/>
              </a:ext>
            </a:extLst>
          </p:cNvPr>
          <p:cNvSpPr txBox="1"/>
          <p:nvPr/>
        </p:nvSpPr>
        <p:spPr>
          <a:xfrm>
            <a:off x="1085850" y="438150"/>
            <a:ext cx="10315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trạng ngữ của mỗi câu dưới đây và xếp vào nhóm thích hợp.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CF75B3-486C-3980-5727-BAA411E0DE72}"/>
              </a:ext>
            </a:extLst>
          </p:cNvPr>
          <p:cNvSpPr txBox="1"/>
          <p:nvPr/>
        </p:nvSpPr>
        <p:spPr>
          <a:xfrm>
            <a:off x="981076" y="1685925"/>
            <a:ext cx="105346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Nhờ nguồn nước trong lành, cánh đồng trở nên xanh mướt.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Để viết được bài văn hay, chúng ta cần đọc nhiều sách, truyện.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Nhằm giúp học sinh có trải nghiệm thực tế, nhà trường đã tổ chức nhiều hoạt động dã ngoại.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Vì có vẻ đẹp hùng vĩ và thơ mộng, Tây Bắc đã trở thành điểm đến của khách du lịch trong và ngoài nước.</a:t>
            </a:r>
            <a:endParaRPr lang="vi-VN" sz="280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7CC24E38-A0EF-4E82-B792-A3674618C623}"/>
              </a:ext>
            </a:extLst>
          </p:cNvPr>
          <p:cNvSpPr/>
          <p:nvPr/>
        </p:nvSpPr>
        <p:spPr>
          <a:xfrm>
            <a:off x="1390650" y="4667250"/>
            <a:ext cx="3743325" cy="1400175"/>
          </a:xfrm>
          <a:prstGeom prst="cloud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53F657CB-D074-E01A-D0D0-FE0B6A88E625}"/>
              </a:ext>
            </a:extLst>
          </p:cNvPr>
          <p:cNvSpPr/>
          <p:nvPr/>
        </p:nvSpPr>
        <p:spPr>
          <a:xfrm>
            <a:off x="6677025" y="4552950"/>
            <a:ext cx="3743325" cy="1400175"/>
          </a:xfrm>
          <a:prstGeom prst="cloud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mục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đích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30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nature, ice&#10;&#10;Description automatically generated">
            <a:extLst>
              <a:ext uri="{FF2B5EF4-FFF2-40B4-BE49-F238E27FC236}">
                <a16:creationId xmlns:a16="http://schemas.microsoft.com/office/drawing/2014/main" id="{497E6ED7-7442-4AE1-9536-8D0E9DE843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" t="2974" r="1955" b="3156"/>
          <a:stretch/>
        </p:blipFill>
        <p:spPr>
          <a:xfrm>
            <a:off x="0" y="0"/>
            <a:ext cx="12201396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16F28B-365E-44CD-A4AF-98748F1A69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098" y="83166"/>
            <a:ext cx="6157181" cy="66436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698893-1F1A-4E8F-9B09-07AB78F80FF0}"/>
              </a:ext>
            </a:extLst>
          </p:cNvPr>
          <p:cNvSpPr txBox="1"/>
          <p:nvPr/>
        </p:nvSpPr>
        <p:spPr>
          <a:xfrm>
            <a:off x="3754598" y="3294161"/>
            <a:ext cx="5352182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 LUẬN NHÓM 4</a:t>
            </a:r>
          </a:p>
        </p:txBody>
      </p:sp>
    </p:spTree>
    <p:extLst>
      <p:ext uri="{BB962C8B-B14F-4D97-AF65-F5344CB8AC3E}">
        <p14:creationId xmlns:p14="http://schemas.microsoft.com/office/powerpoint/2010/main" val="297283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5A9388C-4653-4001-BD52-680B2D6EE3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65035AC-C838-4D38-A01D-AAB01DAC63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17" y="0"/>
            <a:ext cx="6700417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EBB32C-6B33-4022-9F2C-81B1CF9571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458" y="801992"/>
            <a:ext cx="4025632" cy="603504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35ACE5A-8FE7-4C58-9B4A-92516BEF1C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2" y="238696"/>
            <a:ext cx="942741" cy="8854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B232F4-812B-4E2C-86EF-ABBBB0A4AB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311" y="2089043"/>
            <a:ext cx="5486400" cy="5486400"/>
          </a:xfrm>
          <a:prstGeom prst="rect">
            <a:avLst/>
          </a:prstGeom>
        </p:spPr>
      </p:pic>
      <p:pic>
        <p:nvPicPr>
          <p:cNvPr id="15" name="图片 7">
            <a:extLst>
              <a:ext uri="{FF2B5EF4-FFF2-40B4-BE49-F238E27FC236}">
                <a16:creationId xmlns:a16="http://schemas.microsoft.com/office/drawing/2014/main" id="{76009CDB-37B8-4840-89D9-083E7F3CE5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91255" y="822960"/>
            <a:ext cx="4025632" cy="603504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50037AA4-922B-41B4-A474-EF2593FFA97D}"/>
              </a:ext>
            </a:extLst>
          </p:cNvPr>
          <p:cNvGrpSpPr/>
          <p:nvPr/>
        </p:nvGrpSpPr>
        <p:grpSpPr>
          <a:xfrm>
            <a:off x="-69137" y="5307706"/>
            <a:ext cx="12319193" cy="1552604"/>
            <a:chOff x="-69137" y="5307706"/>
            <a:chExt cx="12319193" cy="1552604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9275CD72-1BE0-495B-A530-5B236FB7F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9137" y="5307706"/>
              <a:ext cx="7164622" cy="155260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2970C02A-1003-45BE-BEBC-E23579EE27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85434" y="5307706"/>
              <a:ext cx="7164622" cy="1552604"/>
            </a:xfrm>
            <a:prstGeom prst="rect">
              <a:avLst/>
            </a:prstGeom>
          </p:spPr>
        </p:pic>
      </p:grpSp>
      <p:pic>
        <p:nvPicPr>
          <p:cNvPr id="16" name="图片 20">
            <a:extLst>
              <a:ext uri="{FF2B5EF4-FFF2-40B4-BE49-F238E27FC236}">
                <a16:creationId xmlns:a16="http://schemas.microsoft.com/office/drawing/2014/main" id="{B88D72FA-954C-4A8F-A7EF-01CC092645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40027" y="238696"/>
            <a:ext cx="942741" cy="88546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2B10163-320E-4478-9D96-353DC2CA4E40}"/>
              </a:ext>
            </a:extLst>
          </p:cNvPr>
          <p:cNvGrpSpPr/>
          <p:nvPr/>
        </p:nvGrpSpPr>
        <p:grpSpPr>
          <a:xfrm>
            <a:off x="2262743" y="344425"/>
            <a:ext cx="3525777" cy="2194560"/>
            <a:chOff x="2505035" y="311649"/>
            <a:chExt cx="3525777" cy="2194560"/>
          </a:xfrm>
        </p:grpSpPr>
        <p:pic>
          <p:nvPicPr>
            <p:cNvPr id="19" name="Picture 18" descr="A picture containing text, cup&#10;&#10;Description automatically generated">
              <a:extLst>
                <a:ext uri="{FF2B5EF4-FFF2-40B4-BE49-F238E27FC236}">
                  <a16:creationId xmlns:a16="http://schemas.microsoft.com/office/drawing/2014/main" id="{9BB5298E-04C1-4128-BD33-6E82F98CE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5035" y="311649"/>
              <a:ext cx="3525777" cy="219456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15A75F8-8C5F-4631-AEFB-0A1F258BCF24}"/>
                </a:ext>
              </a:extLst>
            </p:cNvPr>
            <p:cNvSpPr txBox="1"/>
            <p:nvPr/>
          </p:nvSpPr>
          <p:spPr>
            <a:xfrm>
              <a:off x="3363172" y="800991"/>
              <a:ext cx="20191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bày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58ED2EC-DBFE-4725-9817-508854E325EC}"/>
              </a:ext>
            </a:extLst>
          </p:cNvPr>
          <p:cNvGrpSpPr/>
          <p:nvPr/>
        </p:nvGrpSpPr>
        <p:grpSpPr>
          <a:xfrm>
            <a:off x="6407757" y="618745"/>
            <a:ext cx="2743201" cy="1920240"/>
            <a:chOff x="6225410" y="585969"/>
            <a:chExt cx="2743201" cy="1920240"/>
          </a:xfrm>
        </p:grpSpPr>
        <p:pic>
          <p:nvPicPr>
            <p:cNvPr id="1026" name="Picture 2" descr="Red Speech Bubble with Double Edge transparent PNG - StickPNG">
              <a:extLst>
                <a:ext uri="{FF2B5EF4-FFF2-40B4-BE49-F238E27FC236}">
                  <a16:creationId xmlns:a16="http://schemas.microsoft.com/office/drawing/2014/main" id="{162A0472-31C0-408A-9C26-A697903980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5410" y="585969"/>
              <a:ext cx="2743201" cy="1920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E2921C3-72A9-4B98-BF34-BFF8FD855B49}"/>
                </a:ext>
              </a:extLst>
            </p:cNvPr>
            <p:cNvSpPr txBox="1"/>
            <p:nvPr/>
          </p:nvSpPr>
          <p:spPr>
            <a:xfrm>
              <a:off x="6610396" y="899758"/>
              <a:ext cx="19732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xét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456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17" y="0"/>
            <a:ext cx="6700417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A21B882-D870-499E-9151-CBD74668C1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626" y="3600450"/>
            <a:ext cx="2172926" cy="325755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0" y="-2310"/>
            <a:ext cx="3162300" cy="2270581"/>
          </a:xfrm>
          <a:prstGeom prst="rect">
            <a:avLst/>
          </a:prstGeom>
          <a:blipFill dpi="0" rotWithShape="1">
            <a:blip r:embed="rId8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E1A971-7BEE-4E0A-9B2C-0B8E98A9F4C9}"/>
              </a:ext>
            </a:extLst>
          </p:cNvPr>
          <p:cNvSpPr txBox="1"/>
          <p:nvPr/>
        </p:nvSpPr>
        <p:spPr>
          <a:xfrm>
            <a:off x="3680177" y="163525"/>
            <a:ext cx="5430218" cy="91940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800" b="1" dirty="0">
                <a:solidFill>
                  <a:srgbClr val="FF27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BÀI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F111D2FF-D7FF-4FBB-B9DD-B5BF7185BD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4" t="19138" r="20889" b="11353"/>
          <a:stretch/>
        </p:blipFill>
        <p:spPr>
          <a:xfrm>
            <a:off x="816544" y="1033979"/>
            <a:ext cx="1158494" cy="170829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6DDF560-749E-4B41-A532-C26054579FEA}"/>
              </a:ext>
            </a:extLst>
          </p:cNvPr>
          <p:cNvSpPr txBox="1"/>
          <p:nvPr/>
        </p:nvSpPr>
        <p:spPr>
          <a:xfrm>
            <a:off x="2068029" y="1258167"/>
            <a:ext cx="9095322" cy="125991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4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Nhờ nguồn nước trong lành, cánh đồng trở nên xanh mướt.</a:t>
            </a:r>
            <a:endParaRPr lang="vi-VN" sz="3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Picture 4" descr="Hình ảnh Mũi Tên Chỉ đường PNG Miễn Phí Tải Về - Lovepik">
            <a:extLst>
              <a:ext uri="{FF2B5EF4-FFF2-40B4-BE49-F238E27FC236}">
                <a16:creationId xmlns:a16="http://schemas.microsoft.com/office/drawing/2014/main" id="{67167DBA-58C0-48F2-93F7-1EF38FEB9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997" y="2787774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D808D15-3373-484B-AB1A-B5EFADCBDDC0}"/>
              </a:ext>
            </a:extLst>
          </p:cNvPr>
          <p:cNvSpPr txBox="1"/>
          <p:nvPr/>
        </p:nvSpPr>
        <p:spPr>
          <a:xfrm>
            <a:off x="2605059" y="2717884"/>
            <a:ext cx="9095322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4" name="Picture 23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12E119A6-1966-40CC-938E-7E51F3BFCCA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4" t="19138" r="20889" b="11353"/>
          <a:stretch/>
        </p:blipFill>
        <p:spPr>
          <a:xfrm>
            <a:off x="734351" y="3600450"/>
            <a:ext cx="1158494" cy="170829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1FF4DEB-A510-4874-8043-BF5F1EC0CE99}"/>
              </a:ext>
            </a:extLst>
          </p:cNvPr>
          <p:cNvSpPr txBox="1"/>
          <p:nvPr/>
        </p:nvSpPr>
        <p:spPr>
          <a:xfrm>
            <a:off x="1975038" y="3900250"/>
            <a:ext cx="9095322" cy="125991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Để viết được bài văn hay, chúng ta cần đọc nhiều sách, truyện.</a:t>
            </a:r>
          </a:p>
        </p:txBody>
      </p:sp>
      <p:pic>
        <p:nvPicPr>
          <p:cNvPr id="26" name="Picture 4" descr="Hình ảnh Mũi Tên Chỉ đường PNG Miễn Phí Tải Về - Lovepik">
            <a:extLst>
              <a:ext uri="{FF2B5EF4-FFF2-40B4-BE49-F238E27FC236}">
                <a16:creationId xmlns:a16="http://schemas.microsoft.com/office/drawing/2014/main" id="{3E0019FA-411D-48F0-BB59-EA1C7054D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372" y="5328015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35ECB30-4606-4A66-B7F1-6BA97D02E6E5}"/>
              </a:ext>
            </a:extLst>
          </p:cNvPr>
          <p:cNvSpPr txBox="1"/>
          <p:nvPr/>
        </p:nvSpPr>
        <p:spPr>
          <a:xfrm>
            <a:off x="2452176" y="5278260"/>
            <a:ext cx="9095322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mục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đích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9A21E6-68CB-54DA-DF4C-3D09ABC96100}"/>
              </a:ext>
            </a:extLst>
          </p:cNvPr>
          <p:cNvCxnSpPr/>
          <p:nvPr/>
        </p:nvCxnSpPr>
        <p:spPr>
          <a:xfrm>
            <a:off x="2809875" y="1857375"/>
            <a:ext cx="58102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CB327A4-F180-D5BB-EBCF-575BCDE6AD0B}"/>
              </a:ext>
            </a:extLst>
          </p:cNvPr>
          <p:cNvCxnSpPr>
            <a:cxnSpLocks/>
          </p:cNvCxnSpPr>
          <p:nvPr/>
        </p:nvCxnSpPr>
        <p:spPr>
          <a:xfrm>
            <a:off x="2647950" y="4467225"/>
            <a:ext cx="53816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49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5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5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3" grpId="0"/>
      <p:bldP spid="25" grpId="0"/>
      <p:bldP spid="2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17" y="0"/>
            <a:ext cx="6700417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A21B882-D870-499E-9151-CBD74668C1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626" y="3600450"/>
            <a:ext cx="2172926" cy="325755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0" y="-2310"/>
            <a:ext cx="3162300" cy="2270581"/>
          </a:xfrm>
          <a:prstGeom prst="rect">
            <a:avLst/>
          </a:prstGeom>
          <a:blipFill dpi="0" rotWithShape="1">
            <a:blip r:embed="rId8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3" name="Picture 2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F111D2FF-D7FF-4FBB-B9DD-B5BF7185BD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4" t="19138" r="20889" b="11353"/>
          <a:stretch/>
        </p:blipFill>
        <p:spPr>
          <a:xfrm>
            <a:off x="759394" y="243404"/>
            <a:ext cx="1158494" cy="170829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6DDF560-749E-4B41-A532-C26054579FEA}"/>
              </a:ext>
            </a:extLst>
          </p:cNvPr>
          <p:cNvSpPr txBox="1"/>
          <p:nvPr/>
        </p:nvSpPr>
        <p:spPr>
          <a:xfrm>
            <a:off x="2010878" y="467592"/>
            <a:ext cx="10028721" cy="125991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Nhằm giúp học sinh có trải nghiệm thực tế, nhà trường đã tổ chức nhiều hoạt động dã ngoại.</a:t>
            </a:r>
            <a:endParaRPr kumimoji="0" lang="vi-VN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2" name="Picture 4" descr="Hình ảnh Mũi Tên Chỉ đường PNG Miễn Phí Tải Về - Lovepik">
            <a:extLst>
              <a:ext uri="{FF2B5EF4-FFF2-40B4-BE49-F238E27FC236}">
                <a16:creationId xmlns:a16="http://schemas.microsoft.com/office/drawing/2014/main" id="{67167DBA-58C0-48F2-93F7-1EF38FEB9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847" y="1997199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D808D15-3373-484B-AB1A-B5EFADCBDDC0}"/>
              </a:ext>
            </a:extLst>
          </p:cNvPr>
          <p:cNvSpPr txBox="1"/>
          <p:nvPr/>
        </p:nvSpPr>
        <p:spPr>
          <a:xfrm>
            <a:off x="2547909" y="1927309"/>
            <a:ext cx="9095322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mục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đích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4" name="Picture 23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12E119A6-1966-40CC-938E-7E51F3BFCCA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4" t="19138" r="20889" b="11353"/>
          <a:stretch/>
        </p:blipFill>
        <p:spPr>
          <a:xfrm>
            <a:off x="658151" y="2552700"/>
            <a:ext cx="1158494" cy="170829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1FF4DEB-A510-4874-8043-BF5F1EC0CE99}"/>
              </a:ext>
            </a:extLst>
          </p:cNvPr>
          <p:cNvSpPr txBox="1"/>
          <p:nvPr/>
        </p:nvSpPr>
        <p:spPr>
          <a:xfrm>
            <a:off x="1898838" y="2852500"/>
            <a:ext cx="9095322" cy="173664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Vì có vẻ đẹp hùng vĩ và thơ mộng, Tây Bắc đã trở thành điểm đến của khách du lịch trong và ngoài nước.</a:t>
            </a:r>
          </a:p>
        </p:txBody>
      </p:sp>
      <p:pic>
        <p:nvPicPr>
          <p:cNvPr id="26" name="Picture 4" descr="Hình ảnh Mũi Tên Chỉ đường PNG Miễn Phí Tải Về - Lovepik">
            <a:extLst>
              <a:ext uri="{FF2B5EF4-FFF2-40B4-BE49-F238E27FC236}">
                <a16:creationId xmlns:a16="http://schemas.microsoft.com/office/drawing/2014/main" id="{3E0019FA-411D-48F0-BB59-EA1C7054D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122" y="4594590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35ECB30-4606-4A66-B7F1-6BA97D02E6E5}"/>
              </a:ext>
            </a:extLst>
          </p:cNvPr>
          <p:cNvSpPr txBox="1"/>
          <p:nvPr/>
        </p:nvSpPr>
        <p:spPr>
          <a:xfrm>
            <a:off x="2356926" y="4544835"/>
            <a:ext cx="9095322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nguyên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9A21E6-68CB-54DA-DF4C-3D09ABC96100}"/>
              </a:ext>
            </a:extLst>
          </p:cNvPr>
          <p:cNvCxnSpPr>
            <a:cxnSpLocks/>
          </p:cNvCxnSpPr>
          <p:nvPr/>
        </p:nvCxnSpPr>
        <p:spPr>
          <a:xfrm>
            <a:off x="2609850" y="1038225"/>
            <a:ext cx="82867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CB327A4-F180-D5BB-EBCF-575BCDE6AD0B}"/>
              </a:ext>
            </a:extLst>
          </p:cNvPr>
          <p:cNvCxnSpPr>
            <a:cxnSpLocks/>
          </p:cNvCxnSpPr>
          <p:nvPr/>
        </p:nvCxnSpPr>
        <p:spPr>
          <a:xfrm>
            <a:off x="2571750" y="3448050"/>
            <a:ext cx="61531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435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5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5" grpId="0"/>
      <p:bldP spid="2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C93758-43E8-6F59-AF30-F4E0906C51EC}"/>
              </a:ext>
            </a:extLst>
          </p:cNvPr>
          <p:cNvSpPr txBox="1"/>
          <p:nvPr/>
        </p:nvSpPr>
        <p:spPr>
          <a:xfrm>
            <a:off x="1085850" y="438150"/>
            <a:ext cx="10315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nhờ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CF75B3-486C-3980-5727-BAA411E0DE72}"/>
              </a:ext>
            </a:extLst>
          </p:cNvPr>
          <p:cNvSpPr txBox="1"/>
          <p:nvPr/>
        </p:nvSpPr>
        <p:spPr>
          <a:xfrm>
            <a:off x="981076" y="1724025"/>
            <a:ext cx="10534650" cy="2217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mở rộng kiến thức, chúng ta cần đọc nhiều sách. </a:t>
            </a:r>
          </a:p>
          <a:p>
            <a:pPr lvl="0" algn="just">
              <a:lnSpc>
                <a:spcPct val="150000"/>
              </a:lnSpc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bác lao công, trường lớp lúc nào cũng sạch sẽ. </a:t>
            </a:r>
          </a:p>
          <a:p>
            <a:pPr lvl="0" algn="just">
              <a:lnSpc>
                <a:spcPct val="150000"/>
              </a:lnSpc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 bão, nhiều cây cối bị gãy, đổ.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9FB719-6A11-994B-87A3-041C4D2C37E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886" y="1766107"/>
            <a:ext cx="670016" cy="8173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E8A0A17-7A6B-839A-1015-32A8E4E6C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311" y="2490007"/>
            <a:ext cx="670016" cy="81734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814C088-55BF-B78F-FF79-6538592F0BD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211" y="3223432"/>
            <a:ext cx="670016" cy="81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4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AD06C931-9B5C-4E04-9C64-F4F9164D50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1A7168-7B41-4665-8CBE-08F5AD10B7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" y="-162018"/>
            <a:ext cx="10258425" cy="64241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AA3DED8-C096-429A-A24C-419CD2AC800D}"/>
              </a:ext>
            </a:extLst>
          </p:cNvPr>
          <p:cNvSpPr txBox="1"/>
          <p:nvPr/>
        </p:nvSpPr>
        <p:spPr>
          <a:xfrm>
            <a:off x="4076699" y="2296917"/>
            <a:ext cx="428187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kumimoji="0" lang="en-029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029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029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029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029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029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029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kumimoji="0" lang="en-029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029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59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C93758-43E8-6F59-AF30-F4E0906C51EC}"/>
              </a:ext>
            </a:extLst>
          </p:cNvPr>
          <p:cNvSpPr txBox="1"/>
          <p:nvPr/>
        </p:nvSpPr>
        <p:spPr>
          <a:xfrm>
            <a:off x="1085850" y="438150"/>
            <a:ext cx="10315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hoặc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nhờ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vuông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CF75B3-486C-3980-5727-BAA411E0DE72}"/>
              </a:ext>
            </a:extLst>
          </p:cNvPr>
          <p:cNvSpPr txBox="1"/>
          <p:nvPr/>
        </p:nvSpPr>
        <p:spPr>
          <a:xfrm>
            <a:off x="981076" y="1724025"/>
            <a:ext cx="10534650" cy="2217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mở rộng kiến thức, chúng ta cần đọc nhiều sách. </a:t>
            </a:r>
            <a:endParaRPr lang="en-US" sz="3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Nhờ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bác lao công, trường lớp lúc nào cũng sạch sẽ. </a:t>
            </a:r>
            <a:endParaRPr lang="en-US" sz="3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 bão, nhiều cây cối bị gãy, đổ.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B799A2B-84A3-3070-D0CC-31D7FF90B1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81113" y="1728787"/>
            <a:ext cx="776288" cy="7715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5066324-2DA3-ADF1-DA1E-29AF5E88D0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1600" y="2452687"/>
            <a:ext cx="847724" cy="7715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1AF037B-21AA-CFE4-0813-8983D798EE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62063" y="3186112"/>
            <a:ext cx="681037" cy="77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41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154" y="-4715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351" y="-231007"/>
            <a:ext cx="7517410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74975" y="5380597"/>
            <a:ext cx="12504061" cy="1296815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E1A971-7BEE-4E0A-9B2C-0B8E98A9F4C9}"/>
              </a:ext>
            </a:extLst>
          </p:cNvPr>
          <p:cNvSpPr txBox="1"/>
          <p:nvPr/>
        </p:nvSpPr>
        <p:spPr>
          <a:xfrm>
            <a:off x="942488" y="231007"/>
            <a:ext cx="11068001" cy="119181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5. Quan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sát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tranh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đặt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trạng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ngữ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chỉ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nguyên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trạng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ngữ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chỉ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mục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đích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869F3B-7DCE-A8E4-90E2-C0ACFD051D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5812" y="1662112"/>
            <a:ext cx="10548938" cy="3876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71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B30A50-2AF2-6753-6997-5F1282883A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8674" y="1390649"/>
            <a:ext cx="3339193" cy="3895725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62404FE-D284-16EA-A113-EE058CAB868D}"/>
              </a:ext>
            </a:extLst>
          </p:cNvPr>
          <p:cNvSpPr/>
          <p:nvPr/>
        </p:nvSpPr>
        <p:spPr>
          <a:xfrm>
            <a:off x="4613564" y="2365979"/>
            <a:ext cx="6597361" cy="174882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dirty="0">
                <a:solidFill>
                  <a:srgbClr val="002060"/>
                </a:solidFill>
                <a:latin typeface="Calibri" panose="020F0502020204030204"/>
              </a:rPr>
              <a:t>Để rau xanh tốt, Mai rất chăm tưới nước và bắt sâu.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9091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5">
            <a:extLst>
              <a:ext uri="{FF2B5EF4-FFF2-40B4-BE49-F238E27FC236}">
                <a16:creationId xmlns:a16="http://schemas.microsoft.com/office/drawing/2014/main" id="{2FB819C9-7A9C-4067-A13A-B495045D06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911062" y="5033328"/>
            <a:ext cx="4404809" cy="2561186"/>
          </a:xfrm>
          <a:prstGeom prst="rect">
            <a:avLst/>
          </a:prstGeom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id="{0615590F-A9DC-4153-B4D6-9E29197D30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98338" y="5077668"/>
            <a:ext cx="4721723" cy="274545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6832585" y="494902"/>
            <a:ext cx="6410215" cy="6315982"/>
          </a:xfrm>
          <a:prstGeom prst="rect">
            <a:avLst/>
          </a:prstGeom>
        </p:spPr>
      </p:pic>
      <p:sp>
        <p:nvSpPr>
          <p:cNvPr id="9" name="矩形 32">
            <a:extLst>
              <a:ext uri="{FF2B5EF4-FFF2-40B4-BE49-F238E27FC236}">
                <a16:creationId xmlns:a16="http://schemas.microsoft.com/office/drawing/2014/main" id="{64C0D81B-D94A-4460-810C-B29615725346}"/>
              </a:ext>
            </a:extLst>
          </p:cNvPr>
          <p:cNvSpPr/>
          <p:nvPr/>
        </p:nvSpPr>
        <p:spPr>
          <a:xfrm>
            <a:off x="254361" y="120004"/>
            <a:ext cx="11706221" cy="6476229"/>
          </a:xfrm>
          <a:prstGeom prst="round2DiagRect">
            <a:avLst/>
          </a:prstGeom>
          <a:solidFill>
            <a:schemeClr val="bg1">
              <a:alpha val="55000"/>
            </a:schemeClr>
          </a:solidFill>
          <a:ln w="38100" cmpd="sng">
            <a:solidFill>
              <a:srgbClr val="E33D5D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文本框 2">
            <a:extLst>
              <a:ext uri="{FF2B5EF4-FFF2-40B4-BE49-F238E27FC236}">
                <a16:creationId xmlns:a16="http://schemas.microsoft.com/office/drawing/2014/main" id="{0B49326A-DC78-4DF9-9BCA-42D1D2F3B6FD}"/>
              </a:ext>
            </a:extLst>
          </p:cNvPr>
          <p:cNvSpPr txBox="1"/>
          <p:nvPr/>
        </p:nvSpPr>
        <p:spPr>
          <a:xfrm>
            <a:off x="4246830" y="5612387"/>
            <a:ext cx="9095793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MỪNG TUỔI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63500">
                  <a:srgbClr val="5B9BD5">
                    <a:satMod val="175000"/>
                    <a:alpha val="40000"/>
                  </a:srgbClr>
                </a:glow>
                <a:reflection blurRad="6350" stA="55000" endA="300" endPos="45500" dir="5400000" sy="-100000" algn="bl" rotWithShape="0"/>
              </a:effectLst>
              <a:uLnTx/>
              <a:uFillTx/>
              <a:latin typeface="Cambria" panose="02040503050406030204" pitchFamily="18" charset="0"/>
              <a:ea typeface="微软雅黑" panose="020B0503020204020204" pitchFamily="34" charset="-122"/>
              <a:cs typeface="#9Slide03 Arima Madurai Bold" panose="00000800000000000000" pitchFamily="2" charset="0"/>
            </a:endParaRPr>
          </a:p>
        </p:txBody>
      </p:sp>
      <p:pic>
        <p:nvPicPr>
          <p:cNvPr id="10" name="图片 1">
            <a:extLst>
              <a:ext uri="{FF2B5EF4-FFF2-40B4-BE49-F238E27FC236}">
                <a16:creationId xmlns:a16="http://schemas.microsoft.com/office/drawing/2014/main" id="{BD838403-E0D5-40AD-BD36-DD60C076C4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9850">
            <a:off x="657322" y="70282"/>
            <a:ext cx="1270062" cy="1270062"/>
          </a:xfrm>
          <a:prstGeom prst="rect">
            <a:avLst/>
          </a:prstGeom>
        </p:spPr>
      </p:pic>
      <p:pic>
        <p:nvPicPr>
          <p:cNvPr id="11" name="图片 1">
            <a:extLst>
              <a:ext uri="{FF2B5EF4-FFF2-40B4-BE49-F238E27FC236}">
                <a16:creationId xmlns:a16="http://schemas.microsoft.com/office/drawing/2014/main" id="{87602BAE-8051-4B7F-9351-F19AFC0884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9850">
            <a:off x="-196290" y="648997"/>
            <a:ext cx="1612524" cy="1612524"/>
          </a:xfrm>
          <a:prstGeom prst="rect">
            <a:avLst/>
          </a:prstGeom>
        </p:spPr>
      </p:pic>
      <p:grpSp>
        <p:nvGrpSpPr>
          <p:cNvPr id="13" name="Group 15">
            <a:extLst>
              <a:ext uri="{FF2B5EF4-FFF2-40B4-BE49-F238E27FC236}">
                <a16:creationId xmlns:a16="http://schemas.microsoft.com/office/drawing/2014/main" id="{B15E31D0-172E-4D76-846D-28606D43CF66}"/>
              </a:ext>
            </a:extLst>
          </p:cNvPr>
          <p:cNvGrpSpPr/>
          <p:nvPr/>
        </p:nvGrpSpPr>
        <p:grpSpPr>
          <a:xfrm rot="10800000" flipH="1">
            <a:off x="4781970" y="4167336"/>
            <a:ext cx="6896224" cy="1341359"/>
            <a:chOff x="4283076" y="2286000"/>
            <a:chExt cx="922337" cy="1157287"/>
          </a:xfrm>
        </p:grpSpPr>
        <p:sp>
          <p:nvSpPr>
            <p:cNvPr id="14" name="Straight Connector 17">
              <a:extLst>
                <a:ext uri="{FF2B5EF4-FFF2-40B4-BE49-F238E27FC236}">
                  <a16:creationId xmlns:a16="http://schemas.microsoft.com/office/drawing/2014/main" id="{D5F5AD97-C1DA-4798-9699-28402D6B6ED3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5205413" y="2286000"/>
              <a:ext cx="0" cy="1157287"/>
            </a:xfrm>
            <a:prstGeom prst="line">
              <a:avLst/>
            </a:prstGeom>
            <a:noFill/>
            <a:ln w="38100" cap="flat">
              <a:solidFill>
                <a:srgbClr val="E33D5D"/>
              </a:solidFill>
              <a:prstDash val="solid"/>
              <a:miter lim="800000"/>
              <a:headEnd type="oval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" name="Straight Connector 18">
              <a:extLst>
                <a:ext uri="{FF2B5EF4-FFF2-40B4-BE49-F238E27FC236}">
                  <a16:creationId xmlns:a16="http://schemas.microsoft.com/office/drawing/2014/main" id="{659F5563-5124-4D48-B175-844CEB1A00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3076" y="2286000"/>
              <a:ext cx="922337" cy="0"/>
            </a:xfrm>
            <a:prstGeom prst="line">
              <a:avLst/>
            </a:prstGeom>
            <a:noFill/>
            <a:ln w="38100" cap="flat">
              <a:solidFill>
                <a:srgbClr val="E33D5D"/>
              </a:solidFill>
              <a:prstDash val="solid"/>
              <a:miter lim="800000"/>
              <a:headEnd type="oval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8" name="弧形 13">
            <a:extLst>
              <a:ext uri="{FF2B5EF4-FFF2-40B4-BE49-F238E27FC236}">
                <a16:creationId xmlns:a16="http://schemas.microsoft.com/office/drawing/2014/main" id="{BB121576-D935-4FE9-A9E4-BA2862C91C5D}"/>
              </a:ext>
            </a:extLst>
          </p:cNvPr>
          <p:cNvSpPr/>
          <p:nvPr/>
        </p:nvSpPr>
        <p:spPr>
          <a:xfrm rot="12546113">
            <a:off x="257365" y="357578"/>
            <a:ext cx="5734024" cy="5554800"/>
          </a:xfrm>
          <a:prstGeom prst="arc">
            <a:avLst>
              <a:gd name="adj1" fmla="val 1936544"/>
              <a:gd name="adj2" fmla="val 19930921"/>
            </a:avLst>
          </a:prstGeom>
          <a:ln w="28575">
            <a:solidFill>
              <a:srgbClr val="E33D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33D5D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21" name="图片 1">
            <a:extLst>
              <a:ext uri="{FF2B5EF4-FFF2-40B4-BE49-F238E27FC236}">
                <a16:creationId xmlns:a16="http://schemas.microsoft.com/office/drawing/2014/main" id="{C4FA9A34-DEC5-4976-947D-942BC0FF74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9850">
            <a:off x="80209" y="2143115"/>
            <a:ext cx="857982" cy="857982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8ADC7DBD-A2F2-467E-A4EE-FA56A9F8532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943112" y="4725137"/>
            <a:ext cx="1750585" cy="1804727"/>
          </a:xfrm>
          <a:prstGeom prst="rect">
            <a:avLst/>
          </a:prstGeom>
        </p:spPr>
      </p:pic>
      <p:pic>
        <p:nvPicPr>
          <p:cNvPr id="25" name="Picture 24" descr="A picture containing person, doll, toy, colorful&#10;&#10;Description automatically generated">
            <a:extLst>
              <a:ext uri="{FF2B5EF4-FFF2-40B4-BE49-F238E27FC236}">
                <a16:creationId xmlns:a16="http://schemas.microsoft.com/office/drawing/2014/main" id="{46A5632B-510B-414B-964E-D7E38AE8E69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51"/>
          <a:stretch/>
        </p:blipFill>
        <p:spPr>
          <a:xfrm>
            <a:off x="6190742" y="540686"/>
            <a:ext cx="5207971" cy="4787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图片 6">
            <a:extLst>
              <a:ext uri="{FF2B5EF4-FFF2-40B4-BE49-F238E27FC236}">
                <a16:creationId xmlns:a16="http://schemas.microsoft.com/office/drawing/2014/main" id="{E4207D8B-9011-48E6-85D8-AD0B575C808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14"/>
          <a:stretch/>
        </p:blipFill>
        <p:spPr>
          <a:xfrm>
            <a:off x="94742" y="-447697"/>
            <a:ext cx="12192000" cy="6075757"/>
          </a:xfrm>
          <a:prstGeom prst="rect">
            <a:avLst/>
          </a:prstGeom>
        </p:spPr>
      </p:pic>
      <p:sp>
        <p:nvSpPr>
          <p:cNvPr id="27" name="Rectangle 5">
            <a:extLst>
              <a:ext uri="{FF2B5EF4-FFF2-40B4-BE49-F238E27FC236}">
                <a16:creationId xmlns:a16="http://schemas.microsoft.com/office/drawing/2014/main" id="{CCEB8655-FDF4-4BB2-8801-093E68BA8B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7246" y="1340214"/>
            <a:ext cx="4345000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Tết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Nam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phong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tục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mừng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tuổi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trẻ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mong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ước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vẻ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hạnh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chăm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ngoan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giỏi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Phong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bao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đỏ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cũng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tượng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may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mắn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lộc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an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khang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Mừng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tuổi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còn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gọi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Lì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Xì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  <a:endParaRPr kumimoji="0" lang="en-US" altLang="en-US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 descr="Graphical user interface, calendar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B2A51AE8-C4D6-48BD-B3E0-28CA1A3EFD5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96060">
            <a:off x="3494969" y="10501310"/>
            <a:ext cx="2459501" cy="2808340"/>
          </a:xfrm>
          <a:prstGeom prst="rect">
            <a:avLst/>
          </a:prstGeom>
        </p:spPr>
      </p:pic>
      <p:pic>
        <p:nvPicPr>
          <p:cNvPr id="24" name="Picture 23" descr="Graphical user interface, calendar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7CF69E13-1742-4128-A258-B9B9FFB2CEF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20490220">
            <a:off x="7046132" y="8941654"/>
            <a:ext cx="2456914" cy="2805386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BEB0981C-30EB-4443-84DD-A6C51D6C772C}"/>
              </a:ext>
            </a:extLst>
          </p:cNvPr>
          <p:cNvGrpSpPr/>
          <p:nvPr/>
        </p:nvGrpSpPr>
        <p:grpSpPr>
          <a:xfrm>
            <a:off x="523287" y="11522396"/>
            <a:ext cx="2140172" cy="1459316"/>
            <a:chOff x="552556" y="5026561"/>
            <a:chExt cx="2140172" cy="1459316"/>
          </a:xfrm>
        </p:grpSpPr>
        <p:pic>
          <p:nvPicPr>
            <p:cNvPr id="29" name="Picture 28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FCD3B6C2-602D-498D-A98D-7A9C606AD9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/>
          </p:blipFill>
          <p:spPr>
            <a:xfrm>
              <a:off x="552556" y="5026561"/>
              <a:ext cx="2140172" cy="145931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A56B1A9-236A-4E80-985A-6900F1C73510}"/>
                </a:ext>
              </a:extLst>
            </p:cNvPr>
            <p:cNvSpPr txBox="1"/>
            <p:nvPr/>
          </p:nvSpPr>
          <p:spPr>
            <a:xfrm>
              <a:off x="1529833" y="5269841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15687B5-B7C3-4C01-9C47-86A25BB3A526}"/>
              </a:ext>
            </a:extLst>
          </p:cNvPr>
          <p:cNvGrpSpPr/>
          <p:nvPr/>
        </p:nvGrpSpPr>
        <p:grpSpPr>
          <a:xfrm>
            <a:off x="3711884" y="8617953"/>
            <a:ext cx="2140172" cy="1459316"/>
            <a:chOff x="3741153" y="2122118"/>
            <a:chExt cx="2140172" cy="1459316"/>
          </a:xfrm>
        </p:grpSpPr>
        <p:pic>
          <p:nvPicPr>
            <p:cNvPr id="32" name="Picture 31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A337DEAB-0B26-41C8-9D25-31B7E640F9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/>
          </p:blipFill>
          <p:spPr>
            <a:xfrm>
              <a:off x="3741153" y="2122118"/>
              <a:ext cx="2140172" cy="1459316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E4BF562-6026-401B-A474-DDA7677867F5}"/>
                </a:ext>
              </a:extLst>
            </p:cNvPr>
            <p:cNvSpPr txBox="1"/>
            <p:nvPr/>
          </p:nvSpPr>
          <p:spPr>
            <a:xfrm>
              <a:off x="4718430" y="2365398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36DA3B0-7EFD-4480-B4F5-AB64CAA352C1}"/>
              </a:ext>
            </a:extLst>
          </p:cNvPr>
          <p:cNvGrpSpPr/>
          <p:nvPr/>
        </p:nvGrpSpPr>
        <p:grpSpPr>
          <a:xfrm>
            <a:off x="6496467" y="11832548"/>
            <a:ext cx="2140172" cy="1459316"/>
            <a:chOff x="6525736" y="5336713"/>
            <a:chExt cx="2140172" cy="1459316"/>
          </a:xfrm>
        </p:grpSpPr>
        <p:pic>
          <p:nvPicPr>
            <p:cNvPr id="35" name="Picture 34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5EAE9394-28CE-4F68-9BB8-4EBAE24F24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/>
          </p:blipFill>
          <p:spPr>
            <a:xfrm>
              <a:off x="6525736" y="5336713"/>
              <a:ext cx="2140172" cy="1459316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E806351-0758-42C9-8AA3-27CD5B4646FE}"/>
                </a:ext>
              </a:extLst>
            </p:cNvPr>
            <p:cNvSpPr txBox="1"/>
            <p:nvPr/>
          </p:nvSpPr>
          <p:spPr>
            <a:xfrm>
              <a:off x="7503013" y="5579993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C0CF8E4-4F32-49CE-9199-BD3FE3493559}"/>
              </a:ext>
            </a:extLst>
          </p:cNvPr>
          <p:cNvGrpSpPr/>
          <p:nvPr/>
        </p:nvGrpSpPr>
        <p:grpSpPr>
          <a:xfrm>
            <a:off x="9355287" y="8430742"/>
            <a:ext cx="2140172" cy="1459316"/>
            <a:chOff x="9384556" y="1934907"/>
            <a:chExt cx="2140172" cy="1459316"/>
          </a:xfrm>
        </p:grpSpPr>
        <p:pic>
          <p:nvPicPr>
            <p:cNvPr id="38" name="Picture 37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B58B9313-8057-4217-A699-DA18CC9E73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/>
          </p:blipFill>
          <p:spPr>
            <a:xfrm>
              <a:off x="9384556" y="1934907"/>
              <a:ext cx="2140172" cy="1459316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2988BEC-C7C0-4EC5-9763-0CBB38500E85}"/>
                </a:ext>
              </a:extLst>
            </p:cNvPr>
            <p:cNvSpPr txBox="1"/>
            <p:nvPr/>
          </p:nvSpPr>
          <p:spPr>
            <a:xfrm>
              <a:off x="10263542" y="2180544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0" name="Picture 39" descr="Graphical user interface, calendar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ED5884C7-32E4-4365-8342-39C29CCD272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06741">
            <a:off x="-3624388" y="1339666"/>
            <a:ext cx="2190363" cy="2501030"/>
          </a:xfrm>
          <a:prstGeom prst="rect">
            <a:avLst/>
          </a:prstGeom>
        </p:spPr>
      </p:pic>
      <p:pic>
        <p:nvPicPr>
          <p:cNvPr id="41" name="Picture 40" descr="Graphical user interface, calendar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DE472F33-AB9D-4BE0-ABFE-A7BDD032BFF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412538">
            <a:off x="-3628927" y="4362387"/>
            <a:ext cx="2215934" cy="253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592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62404FE-D284-16EA-A113-EE058CAB868D}"/>
              </a:ext>
            </a:extLst>
          </p:cNvPr>
          <p:cNvSpPr/>
          <p:nvPr/>
        </p:nvSpPr>
        <p:spPr>
          <a:xfrm>
            <a:off x="4623089" y="2699353"/>
            <a:ext cx="6597361" cy="201552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dirty="0">
                <a:solidFill>
                  <a:srgbClr val="002060"/>
                </a:solidFill>
                <a:latin typeface="Calibri" panose="020F0502020204030204"/>
              </a:rPr>
              <a:t>Nhằm giữ cho bãi biển sạch đẹp, mọi người đã thu nhặt hết rác bẩn rơi vãi.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DF85BF-74E9-2ABB-BDD5-088C1A2F52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3425" y="2057400"/>
            <a:ext cx="3472220" cy="361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68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62404FE-D284-16EA-A113-EE058CAB868D}"/>
              </a:ext>
            </a:extLst>
          </p:cNvPr>
          <p:cNvSpPr/>
          <p:nvPr/>
        </p:nvSpPr>
        <p:spPr>
          <a:xfrm>
            <a:off x="4632614" y="2556478"/>
            <a:ext cx="6597361" cy="201552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dirty="0">
                <a:solidFill>
                  <a:srgbClr val="002060"/>
                </a:solidFill>
                <a:latin typeface="Calibri" panose="020F0502020204030204"/>
              </a:rPr>
              <a:t>Để khỏe mạnh, chúng ta phải chăm tập thể dục.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EE4187-9CB2-3DBE-7D76-61BE5141A6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9637" y="1676400"/>
            <a:ext cx="3443828" cy="38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6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oy&#10;&#10;Description automatically generated">
            <a:extLst>
              <a:ext uri="{FF2B5EF4-FFF2-40B4-BE49-F238E27FC236}">
                <a16:creationId xmlns:a16="http://schemas.microsoft.com/office/drawing/2014/main" id="{E33516E0-D079-4DA3-BD42-D5F4682D7C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3" b="3342"/>
          <a:stretch/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636352-BED8-A9BA-5743-317639B90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7648" y="2747670"/>
            <a:ext cx="6492803" cy="23532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7A1E2B-ABA3-0629-C926-243DCD9E0A1D}"/>
              </a:ext>
            </a:extLst>
          </p:cNvPr>
          <p:cNvSpPr txBox="1"/>
          <p:nvPr/>
        </p:nvSpPr>
        <p:spPr>
          <a:xfrm>
            <a:off x="514350" y="133350"/>
            <a:ext cx="319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126377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9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id="{3D7E8C52-950F-7660-80FE-F481A96152DC}"/>
              </a:ext>
            </a:extLst>
          </p:cNvPr>
          <p:cNvSpPr/>
          <p:nvPr/>
        </p:nvSpPr>
        <p:spPr>
          <a:xfrm>
            <a:off x="2264255" y="259030"/>
            <a:ext cx="8503497" cy="1912669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D65A97-F2BC-5DEB-52E3-8FB07CDD7433}"/>
              </a:ext>
            </a:extLst>
          </p:cNvPr>
          <p:cNvSpPr txBox="1"/>
          <p:nvPr/>
        </p:nvSpPr>
        <p:spPr>
          <a:xfrm>
            <a:off x="2590801" y="370640"/>
            <a:ext cx="79283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Trạng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ngữ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Để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mài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cho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răng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mòn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đi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,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chuột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gặm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các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đồ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vật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cứng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trạng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ngữ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chỉ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03DD348-E5BD-3E6C-9E93-231CC07E6F9D}"/>
              </a:ext>
            </a:extLst>
          </p:cNvPr>
          <p:cNvGrpSpPr/>
          <p:nvPr/>
        </p:nvGrpSpPr>
        <p:grpSpPr>
          <a:xfrm>
            <a:off x="6830721" y="2864057"/>
            <a:ext cx="4537107" cy="1129886"/>
            <a:chOff x="6830721" y="2864057"/>
            <a:chExt cx="4537107" cy="1129886"/>
          </a:xfrm>
        </p:grpSpPr>
        <p:sp>
          <p:nvSpPr>
            <p:cNvPr id="22" name="Rectangle: Rounded Corners 24">
              <a:extLst>
                <a:ext uri="{FF2B5EF4-FFF2-40B4-BE49-F238E27FC236}">
                  <a16:creationId xmlns:a16="http://schemas.microsoft.com/office/drawing/2014/main" id="{23D4024C-FF98-704C-53D4-51418BE617B5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E664521-E766-8DDB-2D7A-302115FDDF55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Mục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đích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2587C01-BC3F-0715-388B-30DCC4290FDD}"/>
              </a:ext>
            </a:extLst>
          </p:cNvPr>
          <p:cNvGrpSpPr/>
          <p:nvPr/>
        </p:nvGrpSpPr>
        <p:grpSpPr>
          <a:xfrm>
            <a:off x="981375" y="2864057"/>
            <a:ext cx="4537107" cy="1129886"/>
            <a:chOff x="981375" y="2864057"/>
            <a:chExt cx="4537107" cy="1129886"/>
          </a:xfrm>
        </p:grpSpPr>
        <p:sp>
          <p:nvSpPr>
            <p:cNvPr id="25" name="Rectangle: Rounded Corners 21">
              <a:extLst>
                <a:ext uri="{FF2B5EF4-FFF2-40B4-BE49-F238E27FC236}">
                  <a16:creationId xmlns:a16="http://schemas.microsoft.com/office/drawing/2014/main" id="{E6630F0F-489B-935F-DD2D-301CBF64171C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39FC3A6-A09D-0FB5-9D0A-C1611E094F77}"/>
                </a:ext>
              </a:extLst>
            </p:cNvPr>
            <p:cNvSpPr txBox="1"/>
            <p:nvPr/>
          </p:nvSpPr>
          <p:spPr>
            <a:xfrm>
              <a:off x="1374513" y="3034626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Nguyên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nhân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027F281-3F46-B21D-D555-127DDD762D52}"/>
              </a:ext>
            </a:extLst>
          </p:cNvPr>
          <p:cNvGrpSpPr/>
          <p:nvPr/>
        </p:nvGrpSpPr>
        <p:grpSpPr>
          <a:xfrm>
            <a:off x="956935" y="4745740"/>
            <a:ext cx="4537107" cy="1129886"/>
            <a:chOff x="981375" y="4872764"/>
            <a:chExt cx="4537107" cy="1129886"/>
          </a:xfrm>
        </p:grpSpPr>
        <p:sp>
          <p:nvSpPr>
            <p:cNvPr id="28" name="Rectangle: Rounded Corners 26">
              <a:extLst>
                <a:ext uri="{FF2B5EF4-FFF2-40B4-BE49-F238E27FC236}">
                  <a16:creationId xmlns:a16="http://schemas.microsoft.com/office/drawing/2014/main" id="{D0E1F5B2-2BB7-527D-20B0-7E27FAF4E960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A5356F0-C9A1-F8E8-75B4-D38EE13FE929}"/>
                </a:ext>
              </a:extLst>
            </p:cNvPr>
            <p:cNvSpPr txBox="1"/>
            <p:nvPr/>
          </p:nvSpPr>
          <p:spPr>
            <a:xfrm>
              <a:off x="1467588" y="5066836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Thời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gian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D865D82-8DE9-CA7C-E572-CEAB9F21A312}"/>
              </a:ext>
            </a:extLst>
          </p:cNvPr>
          <p:cNvGrpSpPr/>
          <p:nvPr/>
        </p:nvGrpSpPr>
        <p:grpSpPr>
          <a:xfrm>
            <a:off x="6830721" y="4714800"/>
            <a:ext cx="4537107" cy="1129886"/>
            <a:chOff x="6830721" y="4714800"/>
            <a:chExt cx="4537107" cy="1129886"/>
          </a:xfrm>
        </p:grpSpPr>
        <p:sp>
          <p:nvSpPr>
            <p:cNvPr id="31" name="Rectangle: Rounded Corners 28">
              <a:extLst>
                <a:ext uri="{FF2B5EF4-FFF2-40B4-BE49-F238E27FC236}">
                  <a16:creationId xmlns:a16="http://schemas.microsoft.com/office/drawing/2014/main" id="{0FC75D2A-A3FB-3EA1-D544-9B04AF900D40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AC246B1-4772-5F2B-9CF0-B174C9B093BF}"/>
                </a:ext>
              </a:extLst>
            </p:cNvPr>
            <p:cNvSpPr txBox="1"/>
            <p:nvPr/>
          </p:nvSpPr>
          <p:spPr>
            <a:xfrm>
              <a:off x="7223859" y="4934324"/>
              <a:ext cx="41055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chốn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7BF96703-0770-91DC-453F-1C3991BE3A2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D1A91A6-7518-A2E4-A466-A3EC92C6DCE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466054" y="4602507"/>
            <a:ext cx="957111" cy="136535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7B032CF-63A9-4CFD-6DED-B4411BEC99B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E51485D-3544-C97C-7E5C-654878A9D34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4851B6E-EFE2-AFDA-5317-68EE2A895D7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0927407" y="3068068"/>
            <a:ext cx="953350" cy="85753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F3FBABB0-FC02-F5D4-ADBF-FC5D4C69BCEA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8270" y="2917255"/>
            <a:ext cx="891076" cy="89646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89DDDA7-88AB-E67E-10C3-257E8E9F7931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28416" y="4876301"/>
            <a:ext cx="891076" cy="89646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4FCE5CE-2F26-B1DE-D710-2653F2BC225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074645" y="4812789"/>
            <a:ext cx="891076" cy="896464"/>
          </a:xfrm>
          <a:prstGeom prst="rect">
            <a:avLst/>
          </a:prstGeom>
        </p:spPr>
      </p:pic>
      <p:sp>
        <p:nvSpPr>
          <p:cNvPr id="41" name="Arrow: Right 1">
            <a:hlinkClick r:id="rId16" action="ppaction://hlinksldjump"/>
            <a:extLst>
              <a:ext uri="{FF2B5EF4-FFF2-40B4-BE49-F238E27FC236}">
                <a16:creationId xmlns:a16="http://schemas.microsoft.com/office/drawing/2014/main" id="{EA8578AC-568B-D0E9-1744-F588BE11F3F0}"/>
              </a:ext>
            </a:extLst>
          </p:cNvPr>
          <p:cNvSpPr/>
          <p:nvPr/>
        </p:nvSpPr>
        <p:spPr>
          <a:xfrm flipH="1">
            <a:off x="10682028" y="6094884"/>
            <a:ext cx="1371600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59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9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id="{63FF39B7-08F7-A5B9-93EA-21C1A341B6F2}"/>
              </a:ext>
            </a:extLst>
          </p:cNvPr>
          <p:cNvSpPr/>
          <p:nvPr/>
        </p:nvSpPr>
        <p:spPr>
          <a:xfrm>
            <a:off x="1409700" y="325706"/>
            <a:ext cx="9791700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0CEDD7-2EFC-2EFE-FB1D-C595EFDB1E4B}"/>
              </a:ext>
            </a:extLst>
          </p:cNvPr>
          <p:cNvSpPr txBox="1"/>
          <p:nvPr/>
        </p:nvSpPr>
        <p:spPr>
          <a:xfrm>
            <a:off x="2009775" y="481943"/>
            <a:ext cx="86105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Trạng ngữ thường được ngăn cách với bộ phận chính của câu bởi: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B5FF514-EEAD-8D57-C9C8-BB853D72AAB0}"/>
              </a:ext>
            </a:extLst>
          </p:cNvPr>
          <p:cNvGrpSpPr/>
          <p:nvPr/>
        </p:nvGrpSpPr>
        <p:grpSpPr>
          <a:xfrm>
            <a:off x="1129005" y="2911207"/>
            <a:ext cx="4537107" cy="1129886"/>
            <a:chOff x="6798050" y="2893795"/>
            <a:chExt cx="4537107" cy="1129886"/>
          </a:xfrm>
        </p:grpSpPr>
        <p:sp>
          <p:nvSpPr>
            <p:cNvPr id="22" name="Rectangle: Rounded Corners 16">
              <a:extLst>
                <a:ext uri="{FF2B5EF4-FFF2-40B4-BE49-F238E27FC236}">
                  <a16:creationId xmlns:a16="http://schemas.microsoft.com/office/drawing/2014/main" id="{74710136-D9C6-8312-23CA-046FB6A2E55B}"/>
                </a:ext>
              </a:extLst>
            </p:cNvPr>
            <p:cNvSpPr/>
            <p:nvPr/>
          </p:nvSpPr>
          <p:spPr>
            <a:xfrm>
              <a:off x="6798050" y="2893795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56E78CD-8325-15EB-9610-7B972111B2A8}"/>
                </a:ext>
              </a:extLst>
            </p:cNvPr>
            <p:cNvSpPr txBox="1"/>
            <p:nvPr/>
          </p:nvSpPr>
          <p:spPr>
            <a:xfrm>
              <a:off x="7164982" y="3062207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Dấu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phảy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8C51ED7-DCDB-3627-729E-B0152F4D542A}"/>
              </a:ext>
            </a:extLst>
          </p:cNvPr>
          <p:cNvGrpSpPr/>
          <p:nvPr/>
        </p:nvGrpSpPr>
        <p:grpSpPr>
          <a:xfrm>
            <a:off x="6846899" y="2846430"/>
            <a:ext cx="4537107" cy="1129886"/>
            <a:chOff x="981375" y="2864057"/>
            <a:chExt cx="4537107" cy="1129886"/>
          </a:xfrm>
        </p:grpSpPr>
        <p:sp>
          <p:nvSpPr>
            <p:cNvPr id="25" name="Rectangle: Rounded Corners 20">
              <a:extLst>
                <a:ext uri="{FF2B5EF4-FFF2-40B4-BE49-F238E27FC236}">
                  <a16:creationId xmlns:a16="http://schemas.microsoft.com/office/drawing/2014/main" id="{63A88E71-1643-724D-053C-9CF5FA5067FE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DB24D10-8AC3-5B4A-DE78-4AAED6FDE8D5}"/>
                </a:ext>
              </a:extLst>
            </p:cNvPr>
            <p:cNvSpPr txBox="1"/>
            <p:nvPr/>
          </p:nvSpPr>
          <p:spPr>
            <a:xfrm>
              <a:off x="1535156" y="3024548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Dấu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hai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chấm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E570D46-59DF-CA5F-4CB7-068B4E78946C}"/>
              </a:ext>
            </a:extLst>
          </p:cNvPr>
          <p:cNvGrpSpPr/>
          <p:nvPr/>
        </p:nvGrpSpPr>
        <p:grpSpPr>
          <a:xfrm>
            <a:off x="1037540" y="4786487"/>
            <a:ext cx="4537107" cy="1129886"/>
            <a:chOff x="981375" y="4872764"/>
            <a:chExt cx="4537107" cy="1129886"/>
          </a:xfrm>
        </p:grpSpPr>
        <p:sp>
          <p:nvSpPr>
            <p:cNvPr id="28" name="Rectangle: Rounded Corners 25">
              <a:extLst>
                <a:ext uri="{FF2B5EF4-FFF2-40B4-BE49-F238E27FC236}">
                  <a16:creationId xmlns:a16="http://schemas.microsoft.com/office/drawing/2014/main" id="{1D58A7E2-E4F8-208D-B803-AEA012008080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A2BAF52-D7B6-9CF1-ED40-6B825F78FCFC}"/>
                </a:ext>
              </a:extLst>
            </p:cNvPr>
            <p:cNvSpPr txBox="1"/>
            <p:nvPr/>
          </p:nvSpPr>
          <p:spPr>
            <a:xfrm>
              <a:off x="1382747" y="5044811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Dấu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chấm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2A16FE5-DE2D-050D-1D77-66E60130EBE6}"/>
              </a:ext>
            </a:extLst>
          </p:cNvPr>
          <p:cNvGrpSpPr/>
          <p:nvPr/>
        </p:nvGrpSpPr>
        <p:grpSpPr>
          <a:xfrm>
            <a:off x="6830721" y="4714800"/>
            <a:ext cx="4587858" cy="1129886"/>
            <a:chOff x="6830721" y="4714800"/>
            <a:chExt cx="4587858" cy="1129886"/>
          </a:xfrm>
        </p:grpSpPr>
        <p:sp>
          <p:nvSpPr>
            <p:cNvPr id="31" name="Rectangle: Rounded Corners 31">
              <a:extLst>
                <a:ext uri="{FF2B5EF4-FFF2-40B4-BE49-F238E27FC236}">
                  <a16:creationId xmlns:a16="http://schemas.microsoft.com/office/drawing/2014/main" id="{887C67C6-F1B3-CD1F-AC46-F977A1E3C85B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CDA6EAC-7F65-C0AA-F979-A0383DD3DB88}"/>
                </a:ext>
              </a:extLst>
            </p:cNvPr>
            <p:cNvSpPr txBox="1"/>
            <p:nvPr/>
          </p:nvSpPr>
          <p:spPr>
            <a:xfrm>
              <a:off x="7667750" y="4913569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Dấu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hỏi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9C03C3AF-6993-6A9D-2F89-0E36F484601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BEC1906-416E-74E6-5E77-EEAC72DD0D1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546659" y="4643254"/>
            <a:ext cx="957111" cy="136535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56C29EA-D9D8-68A3-471F-C1870256511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F8FA714-92D5-B697-7674-53C5C95DFE5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A88B8C0-0C32-5B33-E5DB-990D55548E4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258362" y="3085480"/>
            <a:ext cx="953350" cy="85753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836B4DD-1B71-DBC1-CCAD-46CFE842F09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3794" y="2899628"/>
            <a:ext cx="891076" cy="89646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CFB8CDB-1FF2-F369-70DF-091E3B75117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09021" y="4917048"/>
            <a:ext cx="891076" cy="89646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04C74CB-2135-1854-B7B4-8D8CB32D224A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39118" y="4831511"/>
            <a:ext cx="891076" cy="896464"/>
          </a:xfrm>
          <a:prstGeom prst="rect">
            <a:avLst/>
          </a:prstGeom>
        </p:spPr>
      </p:pic>
      <p:sp>
        <p:nvSpPr>
          <p:cNvPr id="41" name="Arrow: Right 4">
            <a:hlinkClick r:id="rId16" action="ppaction://hlinksldjump"/>
            <a:extLst>
              <a:ext uri="{FF2B5EF4-FFF2-40B4-BE49-F238E27FC236}">
                <a16:creationId xmlns:a16="http://schemas.microsoft.com/office/drawing/2014/main" id="{A0485D5B-375B-1F66-1678-E34E28B0E32B}"/>
              </a:ext>
            </a:extLst>
          </p:cNvPr>
          <p:cNvSpPr/>
          <p:nvPr/>
        </p:nvSpPr>
        <p:spPr>
          <a:xfrm flipH="1">
            <a:off x="10682028" y="6094884"/>
            <a:ext cx="1371600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125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F9A45EB-BB0C-4683-B2A7-A5690C9141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1D81808-F65D-46D1-9793-4C4DFCF3D0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17" y="0"/>
            <a:ext cx="6700417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F70D481-191F-4F01-A3AA-81D5EFD009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5" y="3394043"/>
            <a:ext cx="2312175" cy="34663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DC7E541-C1A3-48FD-8F6B-6266FD70DF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157" y="3497853"/>
            <a:ext cx="942741" cy="88546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E517343-8501-43D4-B707-D00E636939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8837913" y="-15325"/>
            <a:ext cx="3354087" cy="274280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172055B-52DA-4734-9834-0839696661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633" y="631761"/>
            <a:ext cx="4969573" cy="621091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5CA4D78-A06B-4E81-A187-DFFE3F6075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023" y="4358413"/>
            <a:ext cx="942741" cy="88546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3EDD42F-50AF-45B7-B124-9120A15CCE7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669" y="5050698"/>
            <a:ext cx="1798154" cy="1798154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6E072AAB-4CAC-4899-8B73-AC4A28AFD2BC}"/>
              </a:ext>
            </a:extLst>
          </p:cNvPr>
          <p:cNvGrpSpPr/>
          <p:nvPr/>
        </p:nvGrpSpPr>
        <p:grpSpPr>
          <a:xfrm>
            <a:off x="0" y="0"/>
            <a:ext cx="12192000" cy="6842675"/>
            <a:chOff x="0" y="0"/>
            <a:chExt cx="12192000" cy="6842675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42F9AF7B-B0E5-4BFE-9E7A-24CC0A9A1F3E}"/>
                </a:ext>
              </a:extLst>
            </p:cNvPr>
            <p:cNvSpPr/>
            <p:nvPr/>
          </p:nvSpPr>
          <p:spPr>
            <a:xfrm flipH="1">
              <a:off x="6481997" y="2742803"/>
              <a:ext cx="5710003" cy="4099872"/>
            </a:xfrm>
            <a:prstGeom prst="rect">
              <a:avLst/>
            </a:prstGeom>
            <a:blipFill dpi="0" rotWithShape="1">
              <a:blip r:embed="rId11">
                <a:alphaModFix amt="49000"/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saturation sat="40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62FD4A6B-0463-4DCC-BB30-55D8F9071266}"/>
                </a:ext>
              </a:extLst>
            </p:cNvPr>
            <p:cNvSpPr/>
            <p:nvPr/>
          </p:nvSpPr>
          <p:spPr>
            <a:xfrm flipH="1">
              <a:off x="0" y="0"/>
              <a:ext cx="4827931" cy="3466531"/>
            </a:xfrm>
            <a:prstGeom prst="rect">
              <a:avLst/>
            </a:prstGeom>
            <a:blipFill dpi="0" rotWithShape="1">
              <a:blip r:embed="rId13">
                <a:alphaModFix amt="49000"/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40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CA79FFBE-474A-4F93-8651-68179237B0A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428" y="4471938"/>
            <a:ext cx="1824038" cy="1459230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5452A602-C08B-4136-8CB3-ECBE46CD8553}"/>
              </a:ext>
            </a:extLst>
          </p:cNvPr>
          <p:cNvGrpSpPr/>
          <p:nvPr/>
        </p:nvGrpSpPr>
        <p:grpSpPr>
          <a:xfrm>
            <a:off x="-423991" y="5722082"/>
            <a:ext cx="13039981" cy="1140616"/>
            <a:chOff x="-326641" y="6804166"/>
            <a:chExt cx="17968119" cy="1571683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F38B623-3D83-43A9-838F-A087E8089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colorTemperature colorTemp="88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6641" y="6823245"/>
              <a:ext cx="7164622" cy="155260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F3F073F-12AE-4EDF-B09B-C8DF3A6F2D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colorTemperature colorTemp="88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27930" y="6823245"/>
              <a:ext cx="7164622" cy="1552604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E3A201C9-49C6-4E01-984D-6F6FA3ABC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colorTemperature colorTemp="88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476856" y="6804166"/>
              <a:ext cx="7164622" cy="1552604"/>
            </a:xfrm>
            <a:prstGeom prst="rect">
              <a:avLst/>
            </a:prstGeom>
          </p:spPr>
        </p:pic>
      </p:grpSp>
      <p:pic>
        <p:nvPicPr>
          <p:cNvPr id="2" name="Classical Carnivale - Twin Musicom">
            <a:hlinkClick r:id="" action="ppaction://media"/>
            <a:extLst>
              <a:ext uri="{FF2B5EF4-FFF2-40B4-BE49-F238E27FC236}">
                <a16:creationId xmlns:a16="http://schemas.microsoft.com/office/drawing/2014/main" id="{282E9919-FC14-43F8-BDAB-AD6FB0CFF5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11190" y="-15325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233ED2-CCF1-45E6-8707-4C9DDD13C43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44546" y="1440351"/>
            <a:ext cx="7227904" cy="340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72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8811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2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21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8811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2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32" presetClass="emph" presetSubtype="0" repeatCount="indefinite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31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32" grpId="0"/>
          <p:bldP spid="32" grpId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97A6A8-5936-44A0-A7FD-802FACD26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219709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F73D25F-C68B-4145-80FC-BB73B471AFDF}"/>
              </a:ext>
            </a:extLst>
          </p:cNvPr>
          <p:cNvSpPr/>
          <p:nvPr/>
        </p:nvSpPr>
        <p:spPr>
          <a:xfrm>
            <a:off x="377268" y="791629"/>
            <a:ext cx="11465169" cy="5839741"/>
          </a:xfrm>
          <a:prstGeom prst="roundRect">
            <a:avLst/>
          </a:prstGeom>
          <a:solidFill>
            <a:schemeClr val="bg1">
              <a:alpha val="39000"/>
            </a:schemeClr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图片 1">
            <a:extLst>
              <a:ext uri="{FF2B5EF4-FFF2-40B4-BE49-F238E27FC236}">
                <a16:creationId xmlns:a16="http://schemas.microsoft.com/office/drawing/2014/main" id="{E8C61EAE-CAA8-4A56-AF1D-C28D906932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6291" y="-1626440"/>
            <a:ext cx="8817247" cy="56671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C72D2F-EE03-4D50-91BE-EA6C33485D2A}"/>
              </a:ext>
            </a:extLst>
          </p:cNvPr>
          <p:cNvSpPr txBox="1"/>
          <p:nvPr/>
        </p:nvSpPr>
        <p:spPr>
          <a:xfrm>
            <a:off x="2780022" y="919011"/>
            <a:ext cx="7722152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lì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xì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!!!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 descr="Graphical user interface, calendar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D193A3FB-83DC-4CE9-A90E-6A4BD9DD481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06741">
            <a:off x="217420" y="1794906"/>
            <a:ext cx="3026066" cy="3455263"/>
          </a:xfrm>
          <a:prstGeom prst="rect">
            <a:avLst/>
          </a:prstGeom>
        </p:spPr>
      </p:pic>
      <p:pic>
        <p:nvPicPr>
          <p:cNvPr id="15" name="Picture 14" descr="Graphical user interface, calendar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E632074F-ED9B-47AB-AEEC-38D805B34C9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96060">
            <a:off x="3171489" y="2942978"/>
            <a:ext cx="3259869" cy="3722227"/>
          </a:xfrm>
          <a:prstGeom prst="rect">
            <a:avLst/>
          </a:prstGeom>
        </p:spPr>
      </p:pic>
      <p:pic>
        <p:nvPicPr>
          <p:cNvPr id="16" name="Picture 15" descr="Graphical user interface, calendar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8E418568-A41B-41E2-85A0-B330964C7A1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412538">
            <a:off x="5979167" y="1870067"/>
            <a:ext cx="3396822" cy="3878605"/>
          </a:xfrm>
          <a:prstGeom prst="rect">
            <a:avLst/>
          </a:prstGeom>
        </p:spPr>
      </p:pic>
      <p:pic>
        <p:nvPicPr>
          <p:cNvPr id="17" name="Picture 16" descr="Graphical user interface, calendar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200E793E-E587-4C86-9C3F-D79A84CFA66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20490220">
            <a:off x="8636549" y="2770799"/>
            <a:ext cx="3353977" cy="382968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EBB0A65-6F28-45E6-A5C6-2A39AFF39437}"/>
              </a:ext>
            </a:extLst>
          </p:cNvPr>
          <p:cNvGrpSpPr/>
          <p:nvPr/>
        </p:nvGrpSpPr>
        <p:grpSpPr>
          <a:xfrm>
            <a:off x="552556" y="5026561"/>
            <a:ext cx="2140172" cy="1459316"/>
            <a:chOff x="552556" y="5026561"/>
            <a:chExt cx="2140172" cy="1459316"/>
          </a:xfrm>
        </p:grpSpPr>
        <p:pic>
          <p:nvPicPr>
            <p:cNvPr id="18" name="Picture 17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26E14D3A-CEE8-4D16-800D-E553213B31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/>
          </p:blipFill>
          <p:spPr>
            <a:xfrm>
              <a:off x="552556" y="5026561"/>
              <a:ext cx="2140172" cy="1459316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200BFC9-CDAB-4DD6-92E4-526AB673C2E9}"/>
                </a:ext>
              </a:extLst>
            </p:cNvPr>
            <p:cNvSpPr txBox="1"/>
            <p:nvPr/>
          </p:nvSpPr>
          <p:spPr>
            <a:xfrm>
              <a:off x="1529833" y="5269841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717E09D-B1BA-4FC4-8213-E53C7D2C5C4F}"/>
              </a:ext>
            </a:extLst>
          </p:cNvPr>
          <p:cNvGrpSpPr/>
          <p:nvPr/>
        </p:nvGrpSpPr>
        <p:grpSpPr>
          <a:xfrm>
            <a:off x="3741153" y="2122118"/>
            <a:ext cx="2140172" cy="1459316"/>
            <a:chOff x="3741153" y="2122118"/>
            <a:chExt cx="2140172" cy="1459316"/>
          </a:xfrm>
        </p:grpSpPr>
        <p:pic>
          <p:nvPicPr>
            <p:cNvPr id="20" name="Picture 19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D65682EF-E225-4374-A3AF-910CB7CAEE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/>
          </p:blipFill>
          <p:spPr>
            <a:xfrm>
              <a:off x="3741153" y="2122118"/>
              <a:ext cx="2140172" cy="1459316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6F51A9B-C6B8-47D3-910C-E5F84595586D}"/>
                </a:ext>
              </a:extLst>
            </p:cNvPr>
            <p:cNvSpPr txBox="1"/>
            <p:nvPr/>
          </p:nvSpPr>
          <p:spPr>
            <a:xfrm>
              <a:off x="4718430" y="2365398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7DCA92A-EF0D-47D3-B4B8-A4C996E379F5}"/>
              </a:ext>
            </a:extLst>
          </p:cNvPr>
          <p:cNvGrpSpPr/>
          <p:nvPr/>
        </p:nvGrpSpPr>
        <p:grpSpPr>
          <a:xfrm>
            <a:off x="6525736" y="5336713"/>
            <a:ext cx="2140172" cy="1459316"/>
            <a:chOff x="6525736" y="5336713"/>
            <a:chExt cx="2140172" cy="1459316"/>
          </a:xfrm>
        </p:grpSpPr>
        <p:pic>
          <p:nvPicPr>
            <p:cNvPr id="22" name="Picture 21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4ABC588B-4137-4B27-B773-30C00030E1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/>
          </p:blipFill>
          <p:spPr>
            <a:xfrm>
              <a:off x="6525736" y="5336713"/>
              <a:ext cx="2140172" cy="1459316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37788F6-734C-43AE-81B9-12EFF3DBEE81}"/>
                </a:ext>
              </a:extLst>
            </p:cNvPr>
            <p:cNvSpPr txBox="1"/>
            <p:nvPr/>
          </p:nvSpPr>
          <p:spPr>
            <a:xfrm>
              <a:off x="7503013" y="5579993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B91F00B-73D7-4B94-8546-C4556C6D23C5}"/>
              </a:ext>
            </a:extLst>
          </p:cNvPr>
          <p:cNvGrpSpPr/>
          <p:nvPr/>
        </p:nvGrpSpPr>
        <p:grpSpPr>
          <a:xfrm>
            <a:off x="9384556" y="1934907"/>
            <a:ext cx="2140172" cy="1459316"/>
            <a:chOff x="9384556" y="1934907"/>
            <a:chExt cx="2140172" cy="1459316"/>
          </a:xfrm>
        </p:grpSpPr>
        <p:pic>
          <p:nvPicPr>
            <p:cNvPr id="24" name="Picture 23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A0062122-B058-407A-A803-564FE2B1F1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/>
          </p:blipFill>
          <p:spPr>
            <a:xfrm>
              <a:off x="9384556" y="1934907"/>
              <a:ext cx="2140172" cy="1459316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5BD0589-F177-4379-ACDA-99F718D48A5D}"/>
                </a:ext>
              </a:extLst>
            </p:cNvPr>
            <p:cNvSpPr txBox="1"/>
            <p:nvPr/>
          </p:nvSpPr>
          <p:spPr>
            <a:xfrm>
              <a:off x="10263542" y="2180544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68712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6479333B-E36A-4940-9CB0-E3C84A7399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80"/>
            <a:ext cx="12192000" cy="6896359"/>
          </a:xfr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DFF1BF40-B248-4551-A2A3-C1F659B006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5" b="98375" l="10000" r="90000">
                        <a14:foregroundMark x1="50556" y1="625" x2="50556" y2="625"/>
                        <a14:foregroundMark x1="50000" y1="48875" x2="50000" y2="48875"/>
                        <a14:foregroundMark x1="49444" y1="46625" x2="49444" y2="48375"/>
                        <a14:foregroundMark x1="48889" y1="94875" x2="48889" y2="94875"/>
                        <a14:foregroundMark x1="48111" y1="98375" x2="48111" y2="98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211" y="2981541"/>
            <a:ext cx="5033894" cy="3639701"/>
          </a:xfrm>
          <a:prstGeom prst="rect">
            <a:avLst/>
          </a:prstGeom>
        </p:spPr>
      </p:pic>
      <p:pic>
        <p:nvPicPr>
          <p:cNvPr id="15" name="Picture 14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3BF06007-8FE5-4CAB-BCEB-D68D09D25EB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072146">
            <a:off x="4291156" y="2052699"/>
            <a:ext cx="4467064" cy="5100643"/>
          </a:xfrm>
          <a:prstGeom prst="rect">
            <a:avLst/>
          </a:prstGeom>
        </p:spPr>
      </p:pic>
      <p:pic>
        <p:nvPicPr>
          <p:cNvPr id="16" name="Picture 15" descr="Graphical user interface, calendar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68F09C7B-B5AB-435B-B9CB-DA7E71BCB24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06741">
            <a:off x="10803955" y="5261961"/>
            <a:ext cx="1524273" cy="1740467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id="{3A500C85-87D7-4071-8F1E-AC45C6DAAB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1" y="-1393830"/>
            <a:ext cx="11887199" cy="52143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8E90FD-4481-4337-829B-80F2C12E9BE7}"/>
              </a:ext>
            </a:extLst>
          </p:cNvPr>
          <p:cNvSpPr txBox="1"/>
          <p:nvPr/>
        </p:nvSpPr>
        <p:spPr>
          <a:xfrm>
            <a:off x="2522093" y="832566"/>
            <a:ext cx="77221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48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Trạng ngữ chỉ nơi chốn là: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E6A63F83-296C-4476-BCD3-62F8D3314CE9}"/>
              </a:ext>
            </a:extLst>
          </p:cNvPr>
          <p:cNvSpPr/>
          <p:nvPr/>
        </p:nvSpPr>
        <p:spPr>
          <a:xfrm>
            <a:off x="6356206" y="4963185"/>
            <a:ext cx="4915590" cy="1325562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endParaRPr lang="en-US" sz="40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DB9174C8-4721-47B5-91D7-31B9CBC01FA1}"/>
              </a:ext>
            </a:extLst>
          </p:cNvPr>
          <p:cNvSpPr/>
          <p:nvPr/>
        </p:nvSpPr>
        <p:spPr>
          <a:xfrm>
            <a:off x="634445" y="4840892"/>
            <a:ext cx="4792574" cy="1539228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B.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en-US" sz="4400" b="1" i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BFB7EE8F-5011-47BF-9426-C67632AE324B}"/>
              </a:ext>
            </a:extLst>
          </p:cNvPr>
          <p:cNvSpPr/>
          <p:nvPr/>
        </p:nvSpPr>
        <p:spPr>
          <a:xfrm>
            <a:off x="704124" y="2737100"/>
            <a:ext cx="10192476" cy="1325563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vi-VN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làm rõ nơi chốn diễn ra sự việc nêu trong câu ta thêm trạng ngữ chỉ nơi chốn vào câu.</a:t>
            </a:r>
          </a:p>
        </p:txBody>
      </p:sp>
      <p:pic>
        <p:nvPicPr>
          <p:cNvPr id="9" name="Tiếng Yeah của Trẻ Con">
            <a:hlinkClick r:id="" action="ppaction://media"/>
            <a:extLst>
              <a:ext uri="{FF2B5EF4-FFF2-40B4-BE49-F238E27FC236}">
                <a16:creationId xmlns:a16="http://schemas.microsoft.com/office/drawing/2014/main" id="{97621B5F-AAF0-4B1C-98F7-2088AC93B3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674301" y="-94594"/>
            <a:ext cx="1148255" cy="114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74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33333E-6 1.11111E-6 L 3.33333E-6 -0.07222 " pathEditMode="relative" rAng="0" ptsTypes="AA">
                                      <p:cBhvr>
                                        <p:cTn id="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 L -3.95833E-6 -0.34444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222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4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11" grpId="0" animBg="1"/>
      <p:bldP spid="11" grpId="1" animBg="1"/>
      <p:bldP spid="11" grpId="2" animBg="1"/>
      <p:bldP spid="12" grpId="0" animBg="1"/>
      <p:bldP spid="12" grpId="1" animBg="1"/>
      <p:bldP spid="14" grpId="0" animBg="1"/>
      <p:bldP spid="1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6479333B-E36A-4940-9CB0-E3C84A7399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80"/>
            <a:ext cx="12192000" cy="6896359"/>
          </a:xfrm>
        </p:spPr>
      </p:pic>
      <p:pic>
        <p:nvPicPr>
          <p:cNvPr id="18" name="Picture 17" descr="Graphical user interface, calendar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E8668460-82B8-4DC7-BBC4-CD4C18B07B1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96060">
            <a:off x="10745651" y="5187828"/>
            <a:ext cx="1546305" cy="1765622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AF6F4EB2-0A73-4E82-BB3B-4D7BE34526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38028">
            <a:off x="4902812" y="3781527"/>
            <a:ext cx="2974730" cy="1781663"/>
          </a:xfrm>
          <a:prstGeom prst="rect">
            <a:avLst/>
          </a:prstGeom>
        </p:spPr>
      </p:pic>
      <p:pic>
        <p:nvPicPr>
          <p:cNvPr id="17" name="Picture 16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000E2DE8-17BB-470B-B6D9-E7C1B5960B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96060">
            <a:off x="4359127" y="2251909"/>
            <a:ext cx="4105504" cy="4687801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id="{3A500C85-87D7-4071-8F1E-AC45C6DAAB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1" y="-1359120"/>
            <a:ext cx="11887199" cy="52143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8E90FD-4481-4337-829B-80F2C12E9BE7}"/>
              </a:ext>
            </a:extLst>
          </p:cNvPr>
          <p:cNvSpPr txBox="1"/>
          <p:nvPr/>
        </p:nvSpPr>
        <p:spPr>
          <a:xfrm>
            <a:off x="2350643" y="556341"/>
            <a:ext cx="83268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lvl="0" algn="ctr"/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 sân trường, hoa phượng nở đỏ rực.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E6A63F83-296C-4476-BCD3-62F8D3314CE9}"/>
              </a:ext>
            </a:extLst>
          </p:cNvPr>
          <p:cNvSpPr/>
          <p:nvPr/>
        </p:nvSpPr>
        <p:spPr>
          <a:xfrm>
            <a:off x="708802" y="2918075"/>
            <a:ext cx="4915590" cy="1325562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phượng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DB9174C8-4721-47B5-91D7-31B9CBC01FA1}"/>
              </a:ext>
            </a:extLst>
          </p:cNvPr>
          <p:cNvSpPr/>
          <p:nvPr/>
        </p:nvSpPr>
        <p:spPr>
          <a:xfrm>
            <a:off x="708802" y="4736425"/>
            <a:ext cx="4792574" cy="1539228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rực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E204F5C9-EAFD-4700-93E0-5B40ECD5E862}"/>
              </a:ext>
            </a:extLst>
          </p:cNvPr>
          <p:cNvSpPr/>
          <p:nvPr/>
        </p:nvSpPr>
        <p:spPr>
          <a:xfrm>
            <a:off x="7076349" y="4736425"/>
            <a:ext cx="4699460" cy="1450713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sân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BFB7EE8F-5011-47BF-9426-C67632AE324B}"/>
              </a:ext>
            </a:extLst>
          </p:cNvPr>
          <p:cNvSpPr/>
          <p:nvPr/>
        </p:nvSpPr>
        <p:spPr>
          <a:xfrm>
            <a:off x="7076349" y="2918075"/>
            <a:ext cx="4699460" cy="1325563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nở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Tiếng Yeah của Trẻ Con">
            <a:hlinkClick r:id="" action="ppaction://media"/>
            <a:extLst>
              <a:ext uri="{FF2B5EF4-FFF2-40B4-BE49-F238E27FC236}">
                <a16:creationId xmlns:a16="http://schemas.microsoft.com/office/drawing/2014/main" id="{D3A57C87-041D-4A2B-AFB4-934BCA6354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45831" y="0"/>
            <a:ext cx="883973" cy="88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66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022E-16 L -0.00469 -0.4055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" y="-20278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41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7" grpId="0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3" grpId="2" animBg="1"/>
      <p:bldP spid="14" grpId="0" animBg="1"/>
      <p:bldP spid="1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6479333B-E36A-4940-9CB0-E3C84A7399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80"/>
            <a:ext cx="12192000" cy="6896359"/>
          </a:xfrm>
        </p:spPr>
      </p:pic>
      <p:pic>
        <p:nvPicPr>
          <p:cNvPr id="10" name="Picture 9" descr="Shape&#10;&#10;Description automatically generated">
            <a:extLst>
              <a:ext uri="{FF2B5EF4-FFF2-40B4-BE49-F238E27FC236}">
                <a16:creationId xmlns:a16="http://schemas.microsoft.com/office/drawing/2014/main" id="{BF1F7CE6-AAC6-468A-B58B-4722DDFFC7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11" b="90000" l="3556" r="94889">
                        <a14:foregroundMark x1="47333" y1="27838" x2="47333" y2="27838"/>
                        <a14:foregroundMark x1="27111" y1="7297" x2="27111" y2="7297"/>
                        <a14:foregroundMark x1="26333" y1="5811" x2="9444" y2="26351"/>
                        <a14:foregroundMark x1="3556" y1="28784" x2="3556" y2="28784"/>
                        <a14:foregroundMark x1="58778" y1="10270" x2="76667" y2="10946"/>
                        <a14:foregroundMark x1="76667" y1="10946" x2="92889" y2="31757"/>
                        <a14:foregroundMark x1="92889" y1="31757" x2="94889" y2="494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646" y="3660425"/>
            <a:ext cx="2675063" cy="2199496"/>
          </a:xfrm>
          <a:prstGeom prst="rect">
            <a:avLst/>
          </a:prstGeom>
        </p:spPr>
      </p:pic>
      <p:pic>
        <p:nvPicPr>
          <p:cNvPr id="16" name="Picture 15" descr="Graphical user interface, calendar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5AD9705D-EBE1-4CF1-B40F-B1DF3CFE73E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412538">
            <a:off x="10717395" y="5333164"/>
            <a:ext cx="1485447" cy="1696133"/>
          </a:xfrm>
          <a:prstGeom prst="rect">
            <a:avLst/>
          </a:prstGeom>
        </p:spPr>
      </p:pic>
      <p:pic>
        <p:nvPicPr>
          <p:cNvPr id="15" name="Picture 14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BCDF227B-B118-4FEC-89BB-7C8EBE408E3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412538">
            <a:off x="4189759" y="2259322"/>
            <a:ext cx="4140765" cy="4728064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id="{3A500C85-87D7-4071-8F1E-AC45C6DAAB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0" y="-1397745"/>
            <a:ext cx="11887199" cy="52143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8E90FD-4481-4337-829B-80F2C12E9BE7}"/>
              </a:ext>
            </a:extLst>
          </p:cNvPr>
          <p:cNvSpPr txBox="1"/>
          <p:nvPr/>
        </p:nvSpPr>
        <p:spPr>
          <a:xfrm>
            <a:off x="2531618" y="594441"/>
            <a:ext cx="77221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0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Trong các câu sau câu nào có trạng ngữ chỉ nơi chốn ?</a:t>
            </a: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E6A63F83-296C-4476-BCD3-62F8D3314CE9}"/>
              </a:ext>
            </a:extLst>
          </p:cNvPr>
          <p:cNvSpPr/>
          <p:nvPr/>
        </p:nvSpPr>
        <p:spPr>
          <a:xfrm>
            <a:off x="708802" y="2918075"/>
            <a:ext cx="4915590" cy="1325562"/>
          </a:xfrm>
          <a:prstGeom prst="round2Diag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dục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DB9174C8-4721-47B5-91D7-31B9CBC01FA1}"/>
              </a:ext>
            </a:extLst>
          </p:cNvPr>
          <p:cNvSpPr/>
          <p:nvPr/>
        </p:nvSpPr>
        <p:spPr>
          <a:xfrm>
            <a:off x="3290077" y="4784050"/>
            <a:ext cx="5501498" cy="1539228"/>
          </a:xfrm>
          <a:prstGeom prst="round2Diag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C. </a:t>
            </a:r>
            <a:r>
              <a:rPr lang="en-US" sz="44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44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44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44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44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4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dục</a:t>
            </a:r>
            <a:r>
              <a:rPr lang="en-US" sz="44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BFB7EE8F-5011-47BF-9426-C67632AE324B}"/>
              </a:ext>
            </a:extLst>
          </p:cNvPr>
          <p:cNvSpPr/>
          <p:nvPr/>
        </p:nvSpPr>
        <p:spPr>
          <a:xfrm>
            <a:off x="6391276" y="2918075"/>
            <a:ext cx="5384534" cy="1325563"/>
          </a:xfrm>
          <a:prstGeom prst="round2Diag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vi-VN" sz="36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 sân trường, các bạn đang tập thể dục.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Tiếng Wow của bọn trẻ con mp3">
            <a:hlinkClick r:id="" action="ppaction://media"/>
            <a:extLst>
              <a:ext uri="{FF2B5EF4-FFF2-40B4-BE49-F238E27FC236}">
                <a16:creationId xmlns:a16="http://schemas.microsoft.com/office/drawing/2014/main" id="{BB1E41DE-B0A8-4487-86E9-B78DE1F183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894750" y="-19180"/>
            <a:ext cx="1088536" cy="108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807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6 -7.40741E-7 L -2.08333E-6 -0.07222 " pathEditMode="relative" rAng="0" ptsTypes="AA">
                                      <p:cBhvr>
                                        <p:cTn id="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48148E-6 L 0.00014 -0.45139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56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7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1" grpId="0" animBg="1"/>
      <p:bldP spid="11" grpId="1" animBg="1"/>
      <p:bldP spid="12" grpId="0" animBg="1"/>
      <p:bldP spid="12" grpId="1" animBg="1"/>
      <p:bldP spid="14" grpId="0" animBg="1"/>
      <p:bldP spid="14" grpId="1" animBg="1"/>
      <p:bldP spid="14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6479333B-E36A-4940-9CB0-E3C84A7399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80"/>
            <a:ext cx="12192000" cy="6896359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CBF99C0-AE18-4B3A-81FD-5ABDAE6384E4}"/>
              </a:ext>
            </a:extLst>
          </p:cNvPr>
          <p:cNvSpPr txBox="1"/>
          <p:nvPr/>
        </p:nvSpPr>
        <p:spPr>
          <a:xfrm>
            <a:off x="5183612" y="3085649"/>
            <a:ext cx="2121078" cy="3288923"/>
          </a:xfrm>
          <a:prstGeom prst="wedgeRoundRectCallout">
            <a:avLst>
              <a:gd name="adj1" fmla="val 8199"/>
              <a:gd name="adj2" fmla="val 80334"/>
              <a:gd name="adj3" fmla="val 16667"/>
            </a:avLst>
          </a:prstGeom>
          <a:solidFill>
            <a:srgbClr val="EE7690"/>
          </a:solidFill>
          <a:ln w="38100">
            <a:solidFill>
              <a:srgbClr val="00206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luôn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khỏe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17" name="Picture 16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F1936ABB-0A58-40EA-A361-C494F7D18EC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648293">
            <a:off x="4046360" y="2011519"/>
            <a:ext cx="4255513" cy="4861423"/>
          </a:xfrm>
          <a:prstGeom prst="rect">
            <a:avLst/>
          </a:prstGeom>
        </p:spPr>
      </p:pic>
      <p:pic>
        <p:nvPicPr>
          <p:cNvPr id="18" name="Picture 17" descr="Graphical user interface, calendar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0F4BDD8C-D13D-464B-8F42-6A6553612DB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20490220">
            <a:off x="10730428" y="5151446"/>
            <a:ext cx="1505540" cy="1719075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id="{3A500C85-87D7-4071-8F1E-AC45C6DAAB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76" y="-1452020"/>
            <a:ext cx="11887199" cy="54298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8E90FD-4481-4337-829B-80F2C12E9BE7}"/>
              </a:ext>
            </a:extLst>
          </p:cNvPr>
          <p:cNvSpPr txBox="1"/>
          <p:nvPr/>
        </p:nvSpPr>
        <p:spPr>
          <a:xfrm>
            <a:off x="2293990" y="614130"/>
            <a:ext cx="77221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0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Trạng ngữ thường đ</a:t>
            </a:r>
            <a:r>
              <a:rPr lang="en-US" sz="40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ứ</a:t>
            </a:r>
            <a:r>
              <a:rPr lang="vi-VN" sz="40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 ở vị trí nào trong câu?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E6A63F83-296C-4476-BCD3-62F8D3314CE9}"/>
              </a:ext>
            </a:extLst>
          </p:cNvPr>
          <p:cNvSpPr/>
          <p:nvPr/>
        </p:nvSpPr>
        <p:spPr>
          <a:xfrm>
            <a:off x="708802" y="2918075"/>
            <a:ext cx="4915590" cy="1325562"/>
          </a:xfrm>
          <a:prstGeom prst="round2Diag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111D5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DB9174C8-4721-47B5-91D7-31B9CBC01FA1}"/>
              </a:ext>
            </a:extLst>
          </p:cNvPr>
          <p:cNvSpPr/>
          <p:nvPr/>
        </p:nvSpPr>
        <p:spPr>
          <a:xfrm>
            <a:off x="4099702" y="4688800"/>
            <a:ext cx="4792574" cy="1539228"/>
          </a:xfrm>
          <a:prstGeom prst="round2Diag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4400" b="1" dirty="0" err="1">
                <a:solidFill>
                  <a:srgbClr val="111D5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4400" b="1" dirty="0">
                <a:solidFill>
                  <a:srgbClr val="111D5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111D5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111D5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BFB7EE8F-5011-47BF-9426-C67632AE324B}"/>
              </a:ext>
            </a:extLst>
          </p:cNvPr>
          <p:cNvSpPr/>
          <p:nvPr/>
        </p:nvSpPr>
        <p:spPr>
          <a:xfrm>
            <a:off x="7076349" y="2918075"/>
            <a:ext cx="4699460" cy="1325563"/>
          </a:xfrm>
          <a:prstGeom prst="round2Diag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Sau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111D5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873BFD33-2996-4359-B21B-D583F526EF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26047" y="583328"/>
            <a:ext cx="1131905" cy="113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45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29167E-6 -3.33333E-6 L -2.29167E-6 -0.07222 " pathEditMode="relative" rAng="0" ptsTypes="AA">
                                      <p:cBhvr>
                                        <p:cTn id="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33333E-6 L -0.0112 -0.43889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" y="-21944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4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7" grpId="0"/>
      <p:bldP spid="11" grpId="0" animBg="1"/>
      <p:bldP spid="11" grpId="1" animBg="1"/>
      <p:bldP spid="12" grpId="0" animBg="1"/>
      <p:bldP spid="12" grpId="1" animBg="1"/>
      <p:bldP spid="12" grpId="2" animBg="1"/>
      <p:bldP spid="14" grpId="0" animBg="1"/>
      <p:bldP spid="1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C0CB84-3692-4B8D-8616-6B566F1806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23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B81A85B-2F1D-4B68-952F-B0CD9CCA4211}"/>
              </a:ext>
            </a:extLst>
          </p:cNvPr>
          <p:cNvSpPr/>
          <p:nvPr/>
        </p:nvSpPr>
        <p:spPr>
          <a:xfrm>
            <a:off x="3743883" y="3869689"/>
            <a:ext cx="7376722" cy="2156773"/>
          </a:xfrm>
          <a:prstGeom prst="roundRect">
            <a:avLst/>
          </a:prstGeom>
          <a:solidFill>
            <a:schemeClr val="bg1">
              <a:alpha val="39000"/>
            </a:schemeClr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7E57B1A-19EF-4687-8984-D0DDF6D5623E}"/>
              </a:ext>
            </a:extLst>
          </p:cNvPr>
          <p:cNvSpPr txBox="1">
            <a:spLocks/>
          </p:cNvSpPr>
          <p:nvPr/>
        </p:nvSpPr>
        <p:spPr>
          <a:xfrm rot="18120539">
            <a:off x="8544168" y="3801179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9999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Hiền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BF5DDC-9967-4D94-8EBF-C7E14595F3D7}"/>
              </a:ext>
            </a:extLst>
          </p:cNvPr>
          <p:cNvSpPr txBox="1"/>
          <p:nvPr/>
        </p:nvSpPr>
        <p:spPr>
          <a:xfrm>
            <a:off x="4467925" y="3747746"/>
            <a:ext cx="7722152" cy="201593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0" b="0" i="0" u="none" strike="noStrike" kern="1200" cap="none" spc="0" normalizeH="0" baseline="0" noProof="0" dirty="0" err="1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Lì</a:t>
            </a:r>
            <a:r>
              <a:rPr kumimoji="0" lang="en-US" sz="12500" b="0" i="0" u="none" strike="noStrike" kern="1200" cap="none" spc="0" normalizeH="0" baseline="0" noProof="0" dirty="0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2500" b="0" i="0" u="none" strike="noStrike" kern="1200" cap="none" spc="0" normalizeH="0" baseline="0" noProof="0" dirty="0" err="1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xì</a:t>
            </a:r>
            <a:r>
              <a:rPr kumimoji="0" lang="en-US" sz="12500" b="0" i="0" u="none" strike="noStrike" kern="1200" cap="none" spc="0" normalizeH="0" baseline="0" noProof="0" dirty="0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2500" b="0" i="0" u="none" strike="noStrike" kern="1200" cap="none" spc="0" normalizeH="0" baseline="0" noProof="0" dirty="0" err="1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nè</a:t>
            </a:r>
            <a:r>
              <a:rPr kumimoji="0" lang="en-US" sz="12500" b="0" i="0" u="none" strike="noStrike" kern="1200" cap="none" spc="0" normalizeH="0" baseline="0" noProof="0" dirty="0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!!!</a:t>
            </a:r>
            <a:endParaRPr kumimoji="0" lang="en-US" sz="12500" b="0" i="0" u="none" strike="noStrike" kern="1200" cap="none" spc="0" normalizeH="0" baseline="0" noProof="0" dirty="0">
              <a:ln>
                <a:noFill/>
              </a:ln>
              <a:solidFill>
                <a:srgbClr val="B2151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408AA54-1A5B-4CF5-863B-87FA9C6E6E9A}"/>
              </a:ext>
            </a:extLst>
          </p:cNvPr>
          <p:cNvSpPr txBox="1"/>
          <p:nvPr/>
        </p:nvSpPr>
        <p:spPr>
          <a:xfrm>
            <a:off x="12553495" y="206557"/>
            <a:ext cx="113342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Non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kính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chúc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Thầy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giáo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năm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mới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Vạn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sự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ý!</a:t>
            </a:r>
          </a:p>
        </p:txBody>
      </p:sp>
      <p:pic>
        <p:nvPicPr>
          <p:cNvPr id="11" name="Picture 10" descr="Shape, background pattern&#10;&#10;Description automatically generated">
            <a:extLst>
              <a:ext uri="{FF2B5EF4-FFF2-40B4-BE49-F238E27FC236}">
                <a16:creationId xmlns:a16="http://schemas.microsoft.com/office/drawing/2014/main" id="{15F831EC-C3D8-4051-AC93-5F4A09C9335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3" b="98586" l="9976" r="89984">
                        <a14:foregroundMark x1="29523" y1="8078" x2="30170" y2="29362"/>
                        <a14:foregroundMark x1="71607" y1="10460" x2="72900" y2="30331"/>
                        <a14:foregroundMark x1="72900" y1="30331" x2="72698" y2="31422"/>
                        <a14:foregroundMark x1="28393" y1="6341" x2="28554" y2="6341"/>
                        <a14:foregroundMark x1="28877" y1="2868" x2="28877" y2="323"/>
                        <a14:foregroundMark x1="27302" y1="93659" x2="28554" y2="9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38" r="50309" b="60609"/>
          <a:stretch/>
        </p:blipFill>
        <p:spPr>
          <a:xfrm>
            <a:off x="-1086408" y="2730921"/>
            <a:ext cx="5486982" cy="3741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D8DDCA-9D2D-DC48-7B1C-35F232C2E3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1699" y="2641037"/>
            <a:ext cx="1367759" cy="27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7917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5 0.03449 L -1.68476 0.01319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336" y="-106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1.48148E-6 L -2.91667E-6 -0.07222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8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1487</Words>
  <Application>Microsoft Office PowerPoint</Application>
  <PresentationFormat>Widescreen</PresentationFormat>
  <Paragraphs>144</Paragraphs>
  <Slides>35</Slides>
  <Notes>28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35</vt:i4>
      </vt:variant>
    </vt:vector>
  </HeadingPairs>
  <TitlesOfParts>
    <vt:vector size="48" baseType="lpstr">
      <vt:lpstr>#9Slide05 SVNEgregio Script</vt:lpstr>
      <vt:lpstr>#9Slide07 Cadena</vt:lpstr>
      <vt:lpstr>#9Slide07 Crocante</vt:lpstr>
      <vt:lpstr>Arial</vt:lpstr>
      <vt:lpstr>Calibri</vt:lpstr>
      <vt:lpstr>Cambria</vt:lpstr>
      <vt:lpstr>inpin heiti</vt:lpstr>
      <vt:lpstr>SVN-AZ Cupcakes</vt:lpstr>
      <vt:lpstr>SVN-Shintia Script</vt:lpstr>
      <vt:lpstr>UTM Ong Do Gia</vt:lpstr>
      <vt:lpstr>Custom Design</vt:lpstr>
      <vt:lpstr>Office Theme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49</cp:revision>
  <dcterms:created xsi:type="dcterms:W3CDTF">2023-12-09T14:15:03Z</dcterms:created>
  <dcterms:modified xsi:type="dcterms:W3CDTF">2024-03-10T13:45:18Z</dcterms:modified>
</cp:coreProperties>
</file>