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9437" r:id="rId2"/>
    <p:sldId id="277" r:id="rId3"/>
    <p:sldId id="296" r:id="rId4"/>
    <p:sldId id="9474" r:id="rId5"/>
    <p:sldId id="9518" r:id="rId6"/>
    <p:sldId id="9521" r:id="rId7"/>
    <p:sldId id="9519" r:id="rId8"/>
    <p:sldId id="9529" r:id="rId9"/>
    <p:sldId id="9524" r:id="rId10"/>
    <p:sldId id="9525" r:id="rId11"/>
    <p:sldId id="9526" r:id="rId12"/>
    <p:sldId id="9530" r:id="rId13"/>
    <p:sldId id="952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8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4D9AD-DCC9-4DC1-A865-7FEE5F2AB291}"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5684C-98AC-4BDA-B4EC-3E5097431514}" type="slidenum">
              <a:rPr lang="en-US" smtClean="0"/>
              <a:t>‹#›</a:t>
            </a:fld>
            <a:endParaRPr lang="en-US"/>
          </a:p>
        </p:txBody>
      </p:sp>
    </p:spTree>
    <p:extLst>
      <p:ext uri="{BB962C8B-B14F-4D97-AF65-F5344CB8AC3E}">
        <p14:creationId xmlns:p14="http://schemas.microsoft.com/office/powerpoint/2010/main" val="418647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14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246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50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302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4311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3/28/2024</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56620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3/28/2024</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7157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3/28/2024</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62343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3/28/2024</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95880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3/28/2024</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0729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3/28/2024</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0226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3/28/2024</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1776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3/28/2024</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52235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3/28/2024</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0853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3/28/2024</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26951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3/28/2024</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1981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4E564730-D7F1-48F1-8594-8F2FE324402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00175" y="457200"/>
            <a:ext cx="1238249" cy="1238249"/>
          </a:xfrm>
          <a:prstGeom prst="rect">
            <a:avLst/>
          </a:prstGeom>
        </p:spPr>
      </p:pic>
    </p:spTree>
    <p:extLst>
      <p:ext uri="{BB962C8B-B14F-4D97-AF65-F5344CB8AC3E}">
        <p14:creationId xmlns:p14="http://schemas.microsoft.com/office/powerpoint/2010/main" val="2413020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7" name="Lưu đồ: Điểm Kết Thúc 15">
            <a:extLst>
              <a:ext uri="{FF2B5EF4-FFF2-40B4-BE49-F238E27FC236}">
                <a16:creationId xmlns:a16="http://schemas.microsoft.com/office/drawing/2014/main" id="{1ED11596-CA54-4DFD-B81D-352732387847}"/>
              </a:ext>
            </a:extLst>
          </p:cNvPr>
          <p:cNvSpPr/>
          <p:nvPr/>
        </p:nvSpPr>
        <p:spPr>
          <a:xfrm>
            <a:off x="1520200" y="1741626"/>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4DC1A030-A1F5-43D5-A688-E479110C57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0945" y="2239351"/>
            <a:ext cx="2572989" cy="1005124"/>
          </a:xfrm>
          <a:prstGeom prst="rect">
            <a:avLst/>
          </a:prstGeom>
        </p:spPr>
      </p:pic>
      <p:pic>
        <p:nvPicPr>
          <p:cNvPr id="3" name="Picture 2">
            <a:extLst>
              <a:ext uri="{FF2B5EF4-FFF2-40B4-BE49-F238E27FC236}">
                <a16:creationId xmlns:a16="http://schemas.microsoft.com/office/drawing/2014/main" id="{4D3A32CC-9EE1-4515-86E6-C3272EDD62E4}"/>
              </a:ext>
            </a:extLst>
          </p:cNvPr>
          <p:cNvPicPr>
            <a:picLocks noChangeAspect="1"/>
          </p:cNvPicPr>
          <p:nvPr/>
        </p:nvPicPr>
        <p:blipFill>
          <a:blip r:embed="rId7"/>
          <a:stretch>
            <a:fillRect/>
          </a:stretch>
        </p:blipFill>
        <p:spPr>
          <a:xfrm>
            <a:off x="1455613" y="2644869"/>
            <a:ext cx="8602202" cy="23532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445691" y="1108391"/>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viết đúng chính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404128" y="4453349"/>
            <a:ext cx="2510772"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45691" y="267829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2" y="2657516"/>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678884" y="4580063"/>
            <a:ext cx="2331266"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232313" y="2814506"/>
            <a:ext cx="2216362"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236641" y="4538496"/>
            <a:ext cx="2078183"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524125" y="2801999"/>
            <a:ext cx="2055165"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667000" y="4552950"/>
            <a:ext cx="504826" cy="590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126186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8"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150416" y="1289366"/>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viết</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sai</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chính</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571037" y="2632417"/>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78648" y="4386221"/>
            <a:ext cx="3091063"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1" y="2657516"/>
            <a:ext cx="2832527"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845793" y="275913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546638" y="2776406"/>
            <a:ext cx="2832527"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484291" y="4509921"/>
            <a:ext cx="3783659"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lang="en-US" sz="3200" dirty="0" err="1">
                <a:solidFill>
                  <a:prstClr val="black"/>
                </a:solidFill>
                <a:cs typeface="Times New Roman" pitchFamily="18" charset="0"/>
              </a:rPr>
              <a:t>trở</a:t>
            </a:r>
            <a:r>
              <a:rPr lang="en-US" sz="3200" dirty="0">
                <a:solidFill>
                  <a:prstClr val="black"/>
                </a:solidFill>
                <a:cs typeface="Times New Roman" pitchFamily="18" charset="0"/>
              </a:rPr>
              <a:t> </a:t>
            </a:r>
            <a:r>
              <a:rPr lang="en-US" sz="3200" dirty="0" err="1">
                <a:solidFill>
                  <a:prstClr val="black"/>
                </a:solidFill>
                <a:cs typeface="Times New Roman" pitchFamily="18" charset="0"/>
              </a:rPr>
              <a:t>mặt</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845793" y="450992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hàng</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752725" y="2714625"/>
            <a:ext cx="60960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585522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0"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7" name="Lưu đồ: Điểm Kết Thúc 15">
            <a:extLst>
              <a:ext uri="{FF2B5EF4-FFF2-40B4-BE49-F238E27FC236}">
                <a16:creationId xmlns:a16="http://schemas.microsoft.com/office/drawing/2014/main" id="{1ED11596-CA54-4DFD-B81D-352732387847}"/>
              </a:ext>
            </a:extLst>
          </p:cNvPr>
          <p:cNvSpPr/>
          <p:nvPr/>
        </p:nvSpPr>
        <p:spPr>
          <a:xfrm>
            <a:off x="668553" y="171539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304;p20">
            <a:extLst>
              <a:ext uri="{FF2B5EF4-FFF2-40B4-BE49-F238E27FC236}">
                <a16:creationId xmlns:a16="http://schemas.microsoft.com/office/drawing/2014/main" id="{6D3E7782-01F2-4822-B24B-220FD694CF2F}"/>
              </a:ext>
            </a:extLst>
          </p:cNvPr>
          <p:cNvSpPr txBox="1">
            <a:spLocks/>
          </p:cNvSpPr>
          <p:nvPr/>
        </p:nvSpPr>
        <p:spPr>
          <a:xfrm>
            <a:off x="1566081" y="3839873"/>
            <a:ext cx="7006419" cy="637707"/>
          </a:xfrm>
          <a:prstGeom prst="rect">
            <a:avLst/>
          </a:prstGeom>
          <a:noFill/>
          <a:ln>
            <a:noFill/>
          </a:ln>
        </p:spPr>
        <p:txBody>
          <a:bodyPr spcFirstLastPara="1" wrap="square" lIns="162483" tIns="162483" rIns="162483" bIns="16248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defTabSz="1218804">
              <a:defRPr/>
            </a:pPr>
            <a:r>
              <a:rPr lang="en-US" sz="4000" b="1" kern="0" dirty="0" err="1">
                <a:solidFill>
                  <a:srgbClr val="FF0000"/>
                </a:solidFill>
                <a:latin typeface="Calibri" panose="020F0502020204030204" pitchFamily="34" charset="0"/>
                <a:cs typeface="Calibri" panose="020F0502020204030204" pitchFamily="34" charset="0"/>
              </a:rPr>
              <a:t>Về</a:t>
            </a:r>
            <a:r>
              <a:rPr lang="en-US" sz="4000" b="1" kern="0" dirty="0">
                <a:solidFill>
                  <a:srgbClr val="FF0000"/>
                </a:solidFill>
                <a:latin typeface="Calibri" panose="020F0502020204030204" pitchFamily="34" charset="0"/>
                <a:cs typeface="Calibri" panose="020F0502020204030204" pitchFamily="34" charset="0"/>
              </a:rPr>
              <a:t> </a:t>
            </a:r>
            <a:r>
              <a:rPr lang="en-US" sz="4000" b="1" kern="0" dirty="0" err="1">
                <a:solidFill>
                  <a:srgbClr val="FF0000"/>
                </a:solidFill>
                <a:latin typeface="Calibri" panose="020F0502020204030204" pitchFamily="34" charset="0"/>
                <a:cs typeface="Calibri" panose="020F0502020204030204" pitchFamily="34" charset="0"/>
              </a:rPr>
              <a:t>nhà</a:t>
            </a:r>
            <a:r>
              <a:rPr lang="en-US" sz="4000" b="1" kern="0" dirty="0">
                <a:solidFill>
                  <a:srgbClr val="FF0000"/>
                </a:solidFill>
                <a:latin typeface="Calibri" panose="020F0502020204030204" pitchFamily="34" charset="0"/>
                <a:cs typeface="Calibri" panose="020F0502020204030204" pitchFamily="34" charset="0"/>
              </a:rPr>
              <a:t>:</a:t>
            </a:r>
          </a:p>
          <a:p>
            <a:pPr lvl="0" defTabSz="1218804">
              <a:defRPr/>
            </a:pPr>
            <a:r>
              <a:rPr lang="vi-VN" sz="4000" kern="0" dirty="0">
                <a:solidFill>
                  <a:srgbClr val="002060"/>
                </a:solidFill>
                <a:latin typeface="Calibri" panose="020F0502020204030204" pitchFamily="34" charset="0"/>
                <a:cs typeface="Calibri" panose="020F0502020204030204" pitchFamily="34" charset="0"/>
              </a:rPr>
              <a:t>Tìm đọc bài văn, bài thơ viết về cảnh vật quê hương, đất nước Việt Nam. </a:t>
            </a:r>
          </a:p>
        </p:txBody>
      </p:sp>
    </p:spTree>
    <p:extLst>
      <p:ext uri="{BB962C8B-B14F-4D97-AF65-F5344CB8AC3E}">
        <p14:creationId xmlns:p14="http://schemas.microsoft.com/office/powerpoint/2010/main" val="2458318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CD18EB-29D6-45C8-9C12-E4700097942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219E50A-13EC-4805-A1BD-5D08FAC2F1FD}"/>
              </a:ext>
            </a:extLst>
          </p:cNvPr>
          <p:cNvGrpSpPr/>
          <p:nvPr/>
        </p:nvGrpSpPr>
        <p:grpSpPr>
          <a:xfrm>
            <a:off x="1395022" y="2115255"/>
            <a:ext cx="11488078" cy="2033743"/>
            <a:chOff x="1733331" y="4587284"/>
            <a:chExt cx="7671558" cy="150861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33331" y="4587284"/>
              <a:ext cx="6562270" cy="1508612"/>
              <a:chOff x="1200" y="2331"/>
              <a:chExt cx="12240" cy="3167"/>
            </a:xfrm>
          </p:grpSpPr>
          <p:sp>
            <p:nvSpPr>
              <p:cNvPr id="24" name="圆角矩形 21">
                <a:extLst>
                  <a:ext uri="{FF2B5EF4-FFF2-40B4-BE49-F238E27FC236}">
                    <a16:creationId xmlns:a16="http://schemas.microsoft.com/office/drawing/2014/main" id="{D2ED3D44-8335-4FD9-9854-94F5C34251B9}"/>
                  </a:ext>
                </a:extLst>
              </p:cNvPr>
              <p:cNvSpPr/>
              <p:nvPr/>
            </p:nvSpPr>
            <p:spPr>
              <a:xfrm>
                <a:off x="1200" y="2331"/>
                <a:ext cx="12240" cy="3167"/>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7455000" cy="525100"/>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Bài</a:t>
              </a:r>
              <a:r>
                <a:rPr kumimoji="0" lang="en-US" altLang="zh-CN" sz="40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 </a:t>
              </a:r>
              <a:r>
                <a:rPr kumimoji="0" lang="en-US" altLang="zh-CN" sz="40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thơ</a:t>
              </a:r>
              <a:r>
                <a:rPr kumimoji="0" lang="en-US" altLang="zh-CN" sz="40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 </a:t>
              </a:r>
              <a:r>
                <a:rPr kumimoji="0" lang="en-US" altLang="zh-CN" sz="40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miêu</a:t>
              </a:r>
              <a:r>
                <a:rPr kumimoji="0" lang="en-US" altLang="zh-CN" sz="40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 </a:t>
              </a:r>
              <a:r>
                <a:rPr kumimoji="0" lang="en-US" altLang="zh-CN" sz="40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tả</a:t>
              </a:r>
              <a:r>
                <a:rPr kumimoji="0" lang="en-US" altLang="zh-CN" sz="40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 </a:t>
              </a:r>
              <a:r>
                <a:rPr kumimoji="0" lang="en-US" altLang="zh-CN" sz="40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vẻ</a:t>
              </a:r>
              <a:r>
                <a:rPr kumimoji="0" lang="en-US" altLang="zh-CN" sz="40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 </a:t>
              </a:r>
              <a:r>
                <a:rPr kumimoji="0" lang="en-US" altLang="zh-CN" sz="40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đẹp</a:t>
              </a:r>
              <a:r>
                <a:rPr kumimoji="0" lang="en-US" altLang="zh-CN" sz="40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 </a:t>
              </a:r>
              <a:r>
                <a:rPr kumimoji="0" lang="en-US" altLang="zh-CN" sz="40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của</a:t>
              </a:r>
              <a:r>
                <a:rPr kumimoji="0" lang="vi-VN" altLang="zh-CN" sz="40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Light" panose="020B0300000000000000" charset="-122"/>
                  <a:cs typeface="Times New Roman" panose="02020603050405020304" pitchFamily="18" charset="0"/>
                  <a:sym typeface="+mn-ea"/>
                </a:rPr>
                <a:t> cảnh vật miền núi.</a:t>
              </a:r>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chóp</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8"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err="1">
                  <a:solidFill>
                    <a:prstClr val="black"/>
                  </a:solidFill>
                  <a:latin typeface="Times New Roman" panose="02020603050405020304" pitchFamily="18" charset="0"/>
                  <a:ea typeface="字魂189号-星岩乐黑体" panose="00000500000000000000" charset="-122"/>
                  <a:cs typeface="Times New Roman" panose="02020603050405020304" pitchFamily="18" charset="0"/>
                  <a:sym typeface="+mn-lt"/>
                </a:rPr>
                <a:t>dội</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8"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sương</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8"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164001" y="3487938"/>
            <a:ext cx="3743278" cy="2025487"/>
            <a:chOff x="-202" y="-90"/>
            <a:chExt cx="6618"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4943" cy="121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pơ</a:t>
              </a:r>
              <a:r>
                <a:rPr kumimoji="0" lang="en-US" altLang="zh-CN"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-mu</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8" cstate="email"/>
            <a:stretch>
              <a:fillRect/>
            </a:stretch>
          </p:blipFill>
          <p:spPr>
            <a:xfrm rot="840000">
              <a:off x="-202" y="-90"/>
              <a:ext cx="2841" cy="3581"/>
            </a:xfrm>
            <a:prstGeom prst="rect">
              <a:avLst/>
            </a:prstGeom>
          </p:spPr>
        </p:pic>
      </p:grpSp>
      <p:grpSp>
        <p:nvGrpSpPr>
          <p:cNvPr id="33" name="Group 32">
            <a:extLst>
              <a:ext uri="{FF2B5EF4-FFF2-40B4-BE49-F238E27FC236}">
                <a16:creationId xmlns:a16="http://schemas.microsoft.com/office/drawing/2014/main"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Cùng</a:t>
              </a:r>
              <a:r>
                <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từ</a:t>
              </a:r>
              <a:r>
                <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8083348"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defTabSz="914332" rtl="0" eaLnBrk="1" fontAlgn="auto" latinLnBrk="0" hangingPunct="1">
              <a:lnSpc>
                <a:spcPct val="100000"/>
              </a:lnSpc>
              <a:spcBef>
                <a:spcPts val="0"/>
              </a:spcBef>
              <a:spcAft>
                <a:spcPts val="0"/>
              </a:spcAft>
              <a:buClrTx/>
              <a:buSzTx/>
              <a:buFontTx/>
              <a:buNone/>
              <a:tabLst/>
              <a:defRPr/>
            </a:pP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2.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Chọn</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tiếng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thích</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hợp</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thay</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cho</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bông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hoa</a:t>
            </a:r>
            <a:endPar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0" name="Picture 29">
            <a:extLst>
              <a:ext uri="{FF2B5EF4-FFF2-40B4-BE49-F238E27FC236}">
                <a16:creationId xmlns:a16="http://schemas.microsoft.com/office/drawing/2014/main" id="{C8D285DF-D8DA-4EEB-B8BD-64ACCFCBFB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6094" y="540067"/>
            <a:ext cx="529809" cy="381964"/>
          </a:xfrm>
          <a:prstGeom prst="rect">
            <a:avLst/>
          </a:prstGeom>
        </p:spPr>
      </p:pic>
      <p:sp>
        <p:nvSpPr>
          <p:cNvPr id="2" name="TextBox 1">
            <a:extLst>
              <a:ext uri="{FF2B5EF4-FFF2-40B4-BE49-F238E27FC236}">
                <a16:creationId xmlns:a16="http://schemas.microsoft.com/office/drawing/2014/main" id="{AEE382C3-D6D9-4243-AB05-05F02638E514}"/>
              </a:ext>
            </a:extLst>
          </p:cNvPr>
          <p:cNvSpPr txBox="1"/>
          <p:nvPr/>
        </p:nvSpPr>
        <p:spPr>
          <a:xfrm>
            <a:off x="76199" y="2286000"/>
            <a:ext cx="248602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triều</a:t>
            </a:r>
            <a:endParaRPr lang="en-US" sz="32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72338F88-4A30-411E-A3B7-2A4E9E1514F6}"/>
              </a:ext>
            </a:extLst>
          </p:cNvPr>
          <p:cNvSpPr txBox="1"/>
          <p:nvPr/>
        </p:nvSpPr>
        <p:spPr>
          <a:xfrm>
            <a:off x="161925" y="3419475"/>
            <a:ext cx="17907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chở</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trở</a:t>
            </a:r>
            <a:endParaRPr lang="en-US" sz="3200" dirty="0">
              <a:latin typeface="Times New Roman" panose="02020603050405020304" pitchFamily="18" charset="0"/>
              <a:cs typeface="Times New Roman" panose="02020603050405020304" pitchFamily="18" charset="0"/>
            </a:endParaRPr>
          </a:p>
        </p:txBody>
      </p:sp>
      <p:sp>
        <p:nvSpPr>
          <p:cNvPr id="34" name="Rounded Rectangle 1">
            <a:extLst>
              <a:ext uri="{FF2B5EF4-FFF2-40B4-BE49-F238E27FC236}">
                <a16:creationId xmlns:a16="http://schemas.microsoft.com/office/drawing/2014/main" id="{14C3034E-761A-40EA-A4B2-B7AC08E79DBC}"/>
              </a:ext>
            </a:extLst>
          </p:cNvPr>
          <p:cNvSpPr/>
          <p:nvPr/>
        </p:nvSpPr>
        <p:spPr>
          <a:xfrm>
            <a:off x="2438400" y="2114550"/>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nắng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Rounded Rectangle 21">
            <a:extLst>
              <a:ext uri="{FF2B5EF4-FFF2-40B4-BE49-F238E27FC236}">
                <a16:creationId xmlns:a16="http://schemas.microsoft.com/office/drawing/2014/main" id="{2FB5D391-9EAE-461E-A572-CE93A0135ABF}"/>
              </a:ext>
            </a:extLst>
          </p:cNvPr>
          <p:cNvSpPr/>
          <p:nvPr/>
        </p:nvSpPr>
        <p:spPr>
          <a:xfrm>
            <a:off x="2474521" y="341255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id="{3E07001E-EEA3-48F3-967C-A1B1702BC1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5473" y="3647654"/>
            <a:ext cx="505337" cy="364321"/>
          </a:xfrm>
          <a:prstGeom prst="rect">
            <a:avLst/>
          </a:prstGeom>
        </p:spPr>
      </p:pic>
      <p:pic>
        <p:nvPicPr>
          <p:cNvPr id="37" name="Picture 36">
            <a:extLst>
              <a:ext uri="{FF2B5EF4-FFF2-40B4-BE49-F238E27FC236}">
                <a16:creationId xmlns:a16="http://schemas.microsoft.com/office/drawing/2014/main" id="{8D0CF3BA-55E6-426C-AED3-C793B1FFE8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9269" y="2355344"/>
            <a:ext cx="505337" cy="364321"/>
          </a:xfrm>
          <a:prstGeom prst="rect">
            <a:avLst/>
          </a:prstGeom>
        </p:spPr>
      </p:pic>
      <p:sp>
        <p:nvSpPr>
          <p:cNvPr id="38" name="Rounded Rectangle 24">
            <a:extLst>
              <a:ext uri="{FF2B5EF4-FFF2-40B4-BE49-F238E27FC236}">
                <a16:creationId xmlns:a16="http://schemas.microsoft.com/office/drawing/2014/main" id="{ED3C06D3-0095-434C-BC55-F8F1401F3E0E}"/>
              </a:ext>
            </a:extLst>
          </p:cNvPr>
          <p:cNvSpPr/>
          <p:nvPr/>
        </p:nvSpPr>
        <p:spPr>
          <a:xfrm>
            <a:off x="4886437" y="2114550"/>
            <a:ext cx="1904888"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thủy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9" name="Picture 38">
            <a:extLst>
              <a:ext uri="{FF2B5EF4-FFF2-40B4-BE49-F238E27FC236}">
                <a16:creationId xmlns:a16="http://schemas.microsoft.com/office/drawing/2014/main" id="{6333D3DB-40E6-40FF-800F-C99855F7AC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4623" y="2267490"/>
            <a:ext cx="505337" cy="364321"/>
          </a:xfrm>
          <a:prstGeom prst="rect">
            <a:avLst/>
          </a:prstGeom>
        </p:spPr>
      </p:pic>
      <p:sp>
        <p:nvSpPr>
          <p:cNvPr id="40" name="Rounded Rectangle 40">
            <a:extLst>
              <a:ext uri="{FF2B5EF4-FFF2-40B4-BE49-F238E27FC236}">
                <a16:creationId xmlns:a16="http://schemas.microsoft.com/office/drawing/2014/main" id="{8784B002-0B8E-457E-9F8F-4512AE82D7B2}"/>
              </a:ext>
            </a:extLst>
          </p:cNvPr>
          <p:cNvSpPr/>
          <p:nvPr/>
        </p:nvSpPr>
        <p:spPr>
          <a:xfrm>
            <a:off x="4797509" y="3405155"/>
            <a:ext cx="1993816"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lang="en-US" sz="2800" dirty="0" err="1">
                <a:solidFill>
                  <a:prstClr val="black"/>
                </a:solidFill>
                <a:latin typeface="Times New Roman" panose="02020603050405020304" pitchFamily="18" charset="0"/>
                <a:cs typeface="Times New Roman" panose="02020603050405020304" pitchFamily="18" charset="0"/>
              </a:rPr>
              <a:t>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1" name="Picture 40">
            <a:extLst>
              <a:ext uri="{FF2B5EF4-FFF2-40B4-BE49-F238E27FC236}">
                <a16:creationId xmlns:a16="http://schemas.microsoft.com/office/drawing/2014/main" id="{50D2C0F4-AFEF-466D-8523-6179EF9D16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0105" y="3569239"/>
            <a:ext cx="505337" cy="364321"/>
          </a:xfrm>
          <a:prstGeom prst="rect">
            <a:avLst/>
          </a:prstGeom>
        </p:spPr>
      </p:pic>
      <p:sp>
        <p:nvSpPr>
          <p:cNvPr id="42" name="Rounded Rectangle 42">
            <a:extLst>
              <a:ext uri="{FF2B5EF4-FFF2-40B4-BE49-F238E27FC236}">
                <a16:creationId xmlns:a16="http://schemas.microsoft.com/office/drawing/2014/main" id="{63F3D359-3CC4-4381-9AB9-6563D29E45F2}"/>
              </a:ext>
            </a:extLst>
          </p:cNvPr>
          <p:cNvSpPr/>
          <p:nvPr/>
        </p:nvSpPr>
        <p:spPr>
          <a:xfrm>
            <a:off x="7222817" y="2144087"/>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lang="en-US" sz="2800" dirty="0">
                <a:solidFill>
                  <a:prstClr val="black"/>
                </a:solidFill>
                <a:cs typeface="Arial" pitchFamily="34" charset="0"/>
              </a:rPr>
              <a:t>           </a:t>
            </a:r>
            <a:r>
              <a:rPr lang="en-US" sz="2800" dirty="0" err="1">
                <a:solidFill>
                  <a:prstClr val="black"/>
                </a:solidFill>
                <a:latin typeface="Times New Roman" panose="02020603050405020304" pitchFamily="18" charset="0"/>
                <a:cs typeface="Times New Roman" panose="02020603050405020304" pitchFamily="18" charset="0"/>
              </a:rPr>
              <a:t>đại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6A9BCAB7-63D3-4C3C-A113-430794D680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374" y="2328955"/>
            <a:ext cx="505337" cy="364321"/>
          </a:xfrm>
          <a:prstGeom prst="rect">
            <a:avLst/>
          </a:prstGeom>
        </p:spPr>
      </p:pic>
      <p:sp>
        <p:nvSpPr>
          <p:cNvPr id="44" name="Rounded Rectangle 44">
            <a:extLst>
              <a:ext uri="{FF2B5EF4-FFF2-40B4-BE49-F238E27FC236}">
                <a16:creationId xmlns:a16="http://schemas.microsoft.com/office/drawing/2014/main" id="{F521CE9B-2FA7-4BCB-A6D1-1AB16BE9FEE3}"/>
              </a:ext>
            </a:extLst>
          </p:cNvPr>
          <p:cNvSpPr/>
          <p:nvPr/>
        </p:nvSpPr>
        <p:spPr>
          <a:xfrm>
            <a:off x="7239546" y="3384373"/>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hàng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5" name="Rounded Rectangle 45">
            <a:extLst>
              <a:ext uri="{FF2B5EF4-FFF2-40B4-BE49-F238E27FC236}">
                <a16:creationId xmlns:a16="http://schemas.microsoft.com/office/drawing/2014/main" id="{40B28CE1-E7AF-4E9E-98D6-C80D192356D0}"/>
              </a:ext>
            </a:extLst>
          </p:cNvPr>
          <p:cNvSpPr/>
          <p:nvPr/>
        </p:nvSpPr>
        <p:spPr>
          <a:xfrm>
            <a:off x="9420225" y="2134562"/>
            <a:ext cx="2286000"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noProof="0" dirty="0">
                <a:ln>
                  <a:noFill/>
                </a:ln>
                <a:solidFill>
                  <a:prstClr val="black"/>
                </a:solidFill>
                <a:effectLst/>
                <a:uLnTx/>
                <a:uFillTx/>
                <a:cs typeface="Arial" pitchFamily="34"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chuộng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6" name="Rounded Rectangle 46">
            <a:extLst>
              <a:ext uri="{FF2B5EF4-FFF2-40B4-BE49-F238E27FC236}">
                <a16:creationId xmlns:a16="http://schemas.microsoft.com/office/drawing/2014/main" id="{59820371-9114-4D86-8A1E-542C8F62A6DC}"/>
              </a:ext>
            </a:extLst>
          </p:cNvPr>
          <p:cNvSpPr/>
          <p:nvPr/>
        </p:nvSpPr>
        <p:spPr>
          <a:xfrm>
            <a:off x="9753292" y="338658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a:extLst>
              <a:ext uri="{FF2B5EF4-FFF2-40B4-BE49-F238E27FC236}">
                <a16:creationId xmlns:a16="http://schemas.microsoft.com/office/drawing/2014/main" id="{C2245076-2011-43E5-B18C-AF9406FBB4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0730" y="3606946"/>
            <a:ext cx="505337" cy="364321"/>
          </a:xfrm>
          <a:prstGeom prst="rect">
            <a:avLst/>
          </a:prstGeom>
        </p:spPr>
      </p:pic>
      <p:pic>
        <p:nvPicPr>
          <p:cNvPr id="48" name="Picture 47">
            <a:extLst>
              <a:ext uri="{FF2B5EF4-FFF2-40B4-BE49-F238E27FC236}">
                <a16:creationId xmlns:a16="http://schemas.microsoft.com/office/drawing/2014/main" id="{99DDE8D2-D740-4576-9990-CF487F776D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7828" y="2341389"/>
            <a:ext cx="505337" cy="364321"/>
          </a:xfrm>
          <a:prstGeom prst="rect">
            <a:avLst/>
          </a:prstGeom>
        </p:spPr>
      </p:pic>
      <p:pic>
        <p:nvPicPr>
          <p:cNvPr id="49" name="Picture 48">
            <a:extLst>
              <a:ext uri="{FF2B5EF4-FFF2-40B4-BE49-F238E27FC236}">
                <a16:creationId xmlns:a16="http://schemas.microsoft.com/office/drawing/2014/main" id="{BE44DCBA-2E15-4259-9A05-537C8743AB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5411" y="3578764"/>
            <a:ext cx="505337" cy="364321"/>
          </a:xfrm>
          <a:prstGeom prst="rect">
            <a:avLst/>
          </a:prstGeom>
        </p:spPr>
      </p:pic>
      <p:sp>
        <p:nvSpPr>
          <p:cNvPr id="50" name="TextBox 49">
            <a:extLst>
              <a:ext uri="{FF2B5EF4-FFF2-40B4-BE49-F238E27FC236}">
                <a16:creationId xmlns:a16="http://schemas.microsoft.com/office/drawing/2014/main" id="{E4DCE41C-18A4-4B76-9F32-3A39DBBA0356}"/>
              </a:ext>
            </a:extLst>
          </p:cNvPr>
          <p:cNvSpPr txBox="1"/>
          <p:nvPr/>
        </p:nvSpPr>
        <p:spPr>
          <a:xfrm>
            <a:off x="3295650" y="2202741"/>
            <a:ext cx="153487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latin typeface="Times New Roman" panose="02020603050405020304" pitchFamily="18" charset="0"/>
                <a:cs typeface="Times New Roman" panose="02020603050405020304" pitchFamily="18" charset="0"/>
              </a:rPr>
              <a:t>chiều</a:t>
            </a:r>
            <a:endParaRPr kumimoji="0" lang="en-US" sz="2800" b="0" i="0" u="none" strike="noStrike" kern="1200" cap="none" spc="0" normalizeH="0" baseline="0" noProof="0" dirty="0">
              <a:ln>
                <a:noFill/>
              </a:ln>
              <a:solidFill>
                <a:srgbClr val="F84EBB"/>
              </a:solidFill>
              <a:effectLst/>
              <a:uLnTx/>
              <a:uFillTx/>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17609BF2-5DF5-456B-AC27-0A31B01685B7}"/>
              </a:ext>
            </a:extLst>
          </p:cNvPr>
          <p:cNvSpPr txBox="1"/>
          <p:nvPr/>
        </p:nvSpPr>
        <p:spPr>
          <a:xfrm>
            <a:off x="3164112" y="35189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latin typeface="Times New Roman" panose="02020603050405020304" pitchFamily="18" charset="0"/>
                <a:cs typeface="Times New Roman" panose="02020603050405020304" pitchFamily="18" charset="0"/>
              </a:rPr>
              <a:t>chở</a:t>
            </a:r>
            <a:endParaRPr kumimoji="0" lang="en-US" sz="2800" b="0" i="0" u="none" strike="noStrike" kern="1200" cap="none" spc="0" normalizeH="0" baseline="0" noProof="0" dirty="0">
              <a:ln>
                <a:noFill/>
              </a:ln>
              <a:solidFill>
                <a:srgbClr val="F84EBB"/>
              </a:solidFill>
              <a:effectLst/>
              <a:uLnTx/>
              <a:uFillTx/>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E0CDACD9-9C3D-4306-81AA-2B360A9D3111}"/>
              </a:ext>
            </a:extLst>
          </p:cNvPr>
          <p:cNvSpPr txBox="1"/>
          <p:nvPr/>
        </p:nvSpPr>
        <p:spPr>
          <a:xfrm>
            <a:off x="5651910" y="2196413"/>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latin typeface="Times New Roman" panose="02020603050405020304" pitchFamily="18" charset="0"/>
                <a:cs typeface="Times New Roman" panose="02020603050405020304" pitchFamily="18" charset="0"/>
              </a:rPr>
              <a:t>triều</a:t>
            </a:r>
            <a:endParaRPr kumimoji="0" lang="en-US" sz="2800" b="0" i="0" u="none" strike="noStrike" kern="1200" cap="none" spc="0" normalizeH="0" baseline="0" noProof="0" dirty="0">
              <a:ln>
                <a:noFill/>
              </a:ln>
              <a:solidFill>
                <a:srgbClr val="F84EBB"/>
              </a:solidFill>
              <a:effectLst/>
              <a:uLnTx/>
              <a:uFillTx/>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0C84A099-6E01-4A17-BC15-A06C1198515D}"/>
              </a:ext>
            </a:extLst>
          </p:cNvPr>
          <p:cNvSpPr txBox="1"/>
          <p:nvPr/>
        </p:nvSpPr>
        <p:spPr>
          <a:xfrm>
            <a:off x="5068746" y="3516051"/>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latin typeface="Times New Roman" panose="02020603050405020304" pitchFamily="18" charset="0"/>
                <a:cs typeface="Times New Roman" panose="02020603050405020304" pitchFamily="18" charset="0"/>
              </a:rPr>
              <a:t>trở</a:t>
            </a:r>
            <a:endParaRPr kumimoji="0" lang="en-US" sz="2800" b="0" i="0" u="none" strike="noStrike" kern="1200" cap="none" spc="0" normalizeH="0" baseline="0" noProof="0" dirty="0">
              <a:ln>
                <a:noFill/>
              </a:ln>
              <a:solidFill>
                <a:srgbClr val="F84EBB"/>
              </a:solidFill>
              <a:effectLst/>
              <a:uLnTx/>
              <a:uFillTx/>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4B5D45E7-5311-4DE6-9B35-8E0C5038C362}"/>
              </a:ext>
            </a:extLst>
          </p:cNvPr>
          <p:cNvSpPr txBox="1"/>
          <p:nvPr/>
        </p:nvSpPr>
        <p:spPr>
          <a:xfrm>
            <a:off x="7348849" y="2243536"/>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latin typeface="Times New Roman" panose="02020603050405020304" pitchFamily="18" charset="0"/>
                <a:cs typeface="Times New Roman" panose="02020603050405020304" pitchFamily="18" charset="0"/>
              </a:rPr>
              <a:t>triều</a:t>
            </a:r>
            <a:endParaRPr kumimoji="0" lang="en-US" sz="2800" b="0" i="0" u="none" strike="noStrike" kern="1200" cap="none" spc="0" normalizeH="0" baseline="0" noProof="0" dirty="0">
              <a:ln>
                <a:noFill/>
              </a:ln>
              <a:solidFill>
                <a:srgbClr val="F84EBB"/>
              </a:solidFill>
              <a:effectLst/>
              <a:uLnTx/>
              <a:uFillTx/>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B16C6064-D0F9-4244-A35D-97DDD72773F7}"/>
              </a:ext>
            </a:extLst>
          </p:cNvPr>
          <p:cNvSpPr txBox="1"/>
          <p:nvPr/>
        </p:nvSpPr>
        <p:spPr>
          <a:xfrm>
            <a:off x="7374476" y="3490369"/>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latin typeface="Times New Roman" panose="02020603050405020304" pitchFamily="18" charset="0"/>
                <a:cs typeface="Times New Roman" panose="02020603050405020304" pitchFamily="18" charset="0"/>
              </a:rPr>
              <a:t>chở</a:t>
            </a:r>
            <a:endParaRPr kumimoji="0" lang="en-US" sz="2800" b="0" i="0" u="none" strike="noStrike" kern="1200" cap="none" spc="0" normalizeH="0" baseline="0" noProof="0" dirty="0">
              <a:ln>
                <a:noFill/>
              </a:ln>
              <a:solidFill>
                <a:srgbClr val="F84EBB"/>
              </a:solidFill>
              <a:effectLst/>
              <a:uLnTx/>
              <a:uFillTx/>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id="{CF637B7B-6E37-41B2-85F3-00394FDFBB2A}"/>
              </a:ext>
            </a:extLst>
          </p:cNvPr>
          <p:cNvSpPr txBox="1"/>
          <p:nvPr/>
        </p:nvSpPr>
        <p:spPr>
          <a:xfrm>
            <a:off x="9442190" y="2234052"/>
            <a:ext cx="1454410"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latin typeface="Times New Roman" panose="02020603050405020304" pitchFamily="18" charset="0"/>
                <a:cs typeface="Times New Roman" panose="02020603050405020304" pitchFamily="18" charset="0"/>
              </a:rPr>
              <a:t>chiều</a:t>
            </a:r>
            <a:endParaRPr kumimoji="0" lang="en-US" sz="2800" b="0" i="0" u="none" strike="noStrike" kern="1200" cap="none" spc="0" normalizeH="0" baseline="0" noProof="0" dirty="0">
              <a:ln>
                <a:noFill/>
              </a:ln>
              <a:solidFill>
                <a:srgbClr val="F84EBB"/>
              </a:solidFill>
              <a:effectLst/>
              <a:uLnTx/>
              <a:uFillTx/>
              <a:latin typeface="Times New Roman" panose="020206030504050203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id="{F289AED5-D80A-4FCA-979B-FAB5F06733AF}"/>
              </a:ext>
            </a:extLst>
          </p:cNvPr>
          <p:cNvSpPr txBox="1"/>
          <p:nvPr/>
        </p:nvSpPr>
        <p:spPr>
          <a:xfrm>
            <a:off x="9991951" y="34935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US" sz="2800" dirty="0" err="1">
                <a:solidFill>
                  <a:srgbClr val="F84EBB"/>
                </a:solidFill>
                <a:latin typeface="Times New Roman" panose="02020603050405020304" pitchFamily="18" charset="0"/>
                <a:cs typeface="Times New Roman" panose="02020603050405020304" pitchFamily="18" charset="0"/>
              </a:rPr>
              <a:t>Trở</a:t>
            </a:r>
            <a:endParaRPr kumimoji="0" lang="en-US" sz="2800" b="0" i="0" u="none" strike="noStrike" kern="1200" cap="none" spc="0" normalizeH="0" baseline="0" noProof="0" dirty="0">
              <a:ln>
                <a:noFill/>
              </a:ln>
              <a:solidFill>
                <a:srgbClr val="F84EB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9"/>
                                        </p:tgtEl>
                                      </p:cBhvr>
                                    </p:animEffect>
                                    <p:set>
                                      <p:cBhvr>
                                        <p:cTn id="15" dur="1" fill="hold">
                                          <p:stCondLst>
                                            <p:cond delay="499"/>
                                          </p:stCondLst>
                                        </p:cTn>
                                        <p:tgtEl>
                                          <p:spTgt spid="39"/>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arn(inVertical)">
                                      <p:cBhvr>
                                        <p:cTn id="18" dur="5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43"/>
                                        </p:tgtEl>
                                      </p:cBhvr>
                                    </p:animEffect>
                                    <p:set>
                                      <p:cBhvr>
                                        <p:cTn id="23" dur="1" fill="hold">
                                          <p:stCondLst>
                                            <p:cond delay="499"/>
                                          </p:stCondLst>
                                        </p:cTn>
                                        <p:tgtEl>
                                          <p:spTgt spid="43"/>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barn(inVertical)">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barn(inVertical)">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arn(inVertical)">
                                      <p:cBhvr>
                                        <p:cTn id="39" dur="500"/>
                                        <p:tgtEl>
                                          <p:spTgt spid="76"/>
                                        </p:tgtEl>
                                      </p:cBhvr>
                                    </p:animEffect>
                                  </p:childTnLst>
                                </p:cTn>
                              </p:par>
                              <p:par>
                                <p:cTn id="40" presetID="14" presetClass="exit" presetSubtype="10" fill="hold" nodeType="withEffect">
                                  <p:stCondLst>
                                    <p:cond delay="0"/>
                                  </p:stCondLst>
                                  <p:childTnLst>
                                    <p:animEffect transition="out" filter="randombar(horizontal)">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nodeType="clickEffect">
                                  <p:stCondLst>
                                    <p:cond delay="0"/>
                                  </p:stCondLst>
                                  <p:childTnLst>
                                    <p:animEffect transition="out" filter="randombar(horizontal)">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par>
                                <p:cTn id="48" presetID="16" presetClass="entr" presetSubtype="21"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barn(inVertical)">
                                      <p:cBhvr>
                                        <p:cTn id="50" dur="5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arn(inVertical)">
                                      <p:cBhvr>
                                        <p:cTn id="58" dur="500"/>
                                        <p:tgtEl>
                                          <p:spTgt spid="8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nodeType="clickEffect">
                                  <p:stCondLst>
                                    <p:cond delay="0"/>
                                  </p:stCondLst>
                                  <p:childTnLst>
                                    <p:animEffect transition="out" filter="randombar(horizontal)">
                                      <p:cBhvr>
                                        <p:cTn id="62" dur="500"/>
                                        <p:tgtEl>
                                          <p:spTgt spid="49"/>
                                        </p:tgtEl>
                                      </p:cBhvr>
                                    </p:animEffect>
                                    <p:set>
                                      <p:cBhvr>
                                        <p:cTn id="63" dur="1" fill="hold">
                                          <p:stCondLst>
                                            <p:cond delay="499"/>
                                          </p:stCondLst>
                                        </p:cTn>
                                        <p:tgtEl>
                                          <p:spTgt spid="49"/>
                                        </p:tgtEl>
                                        <p:attrNameLst>
                                          <p:attrName>style.visibility</p:attrName>
                                        </p:attrNameLst>
                                      </p:cBhvr>
                                      <p:to>
                                        <p:strVal val="hidden"/>
                                      </p:to>
                                    </p:set>
                                  </p:childTnLst>
                                </p:cTn>
                              </p:par>
                              <p:par>
                                <p:cTn id="64" presetID="16" presetClass="entr" presetSubtype="21"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arn(inVertical)">
                                      <p:cBhvr>
                                        <p:cTn id="6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6" grpId="0"/>
      <p:bldP spid="77" grpId="0"/>
      <p:bldP spid="78" grpId="0"/>
      <p:bldP spid="79" grpId="0"/>
      <p:bldP spid="80" grpId="0"/>
      <p:bldP spid="81"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2D354D-E064-44AE-B426-8C8A83A639B6}"/>
              </a:ext>
            </a:extLst>
          </p:cNvPr>
          <p:cNvPicPr>
            <a:picLocks noChangeAspect="1"/>
          </p:cNvPicPr>
          <p:nvPr/>
        </p:nvPicPr>
        <p:blipFill>
          <a:blip r:embed="rId3"/>
          <a:stretch>
            <a:fillRect/>
          </a:stretch>
        </p:blipFill>
        <p:spPr>
          <a:xfrm>
            <a:off x="0" y="991188"/>
            <a:ext cx="12192000" cy="3999323"/>
          </a:xfrm>
          <a:prstGeom prst="rect">
            <a:avLst/>
          </a:prstGeom>
        </p:spPr>
      </p:pic>
    </p:spTree>
    <p:extLst>
      <p:ext uri="{BB962C8B-B14F-4D97-AF65-F5344CB8AC3E}">
        <p14:creationId xmlns:p14="http://schemas.microsoft.com/office/powerpoint/2010/main" val="3401499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C6C8B37-5E12-4845-B105-36E6D8C48948}"/>
              </a:ext>
            </a:extLst>
          </p:cNvPr>
          <p:cNvSpPr/>
          <p:nvPr/>
        </p:nvSpPr>
        <p:spPr>
          <a:xfrm>
            <a:off x="1282703" y="13625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a.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Chọn</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hoặc</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tr</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thay</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cho</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ô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vuông</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a:t>
            </a:r>
          </a:p>
        </p:txBody>
      </p:sp>
      <p:sp>
        <p:nvSpPr>
          <p:cNvPr id="2" name="TextBox 1">
            <a:extLst>
              <a:ext uri="{FF2B5EF4-FFF2-40B4-BE49-F238E27FC236}">
                <a16:creationId xmlns:a16="http://schemas.microsoft.com/office/drawing/2014/main" id="{F8AAAAE8-D908-4612-A188-31A4DE2ACD6D}"/>
              </a:ext>
            </a:extLst>
          </p:cNvPr>
          <p:cNvSpPr txBox="1"/>
          <p:nvPr/>
        </p:nvSpPr>
        <p:spPr>
          <a:xfrm>
            <a:off x="1009650" y="2314575"/>
            <a:ext cx="9867900" cy="2062103"/>
          </a:xfrm>
          <a:prstGeom prst="rect">
            <a:avLst/>
          </a:prstGeom>
          <a:noFill/>
        </p:spPr>
        <p:txBody>
          <a:bodyPr wrap="square" rtlCol="0">
            <a:spAutoFit/>
          </a:bodyPr>
          <a:lstStyle/>
          <a:p>
            <a:pPr algn="just"/>
            <a:r>
              <a:rPr lang="vi-VN" sz="3200" dirty="0">
                <a:latin typeface="+mj-lt"/>
                <a:cs typeface="Calibri" panose="020F0502020204030204" pitchFamily="34" charset="0"/>
              </a:rPr>
              <a:t>Sông Bạch Đằng đã đi vào trang sử chống giặc ngoại xâm của dân tộc ta. Ai đã đi qua nơi này cũng cảm thấy tự hào về truyền thống giữ nước của cha ông ta.</a:t>
            </a:r>
            <a:endParaRPr lang="en-US" sz="3200" dirty="0">
              <a:latin typeface="+mj-lt"/>
              <a:cs typeface="Calibri" panose="020F0502020204030204" pitchFamily="34" charset="0"/>
            </a:endParaRPr>
          </a:p>
          <a:p>
            <a:pPr algn="r"/>
            <a:r>
              <a:rPr lang="en-US" sz="3200" b="1" dirty="0">
                <a:latin typeface="Times New Roman" panose="02020603050405020304" pitchFamily="18" charset="0"/>
                <a:cs typeface="Times New Roman" panose="02020603050405020304" pitchFamily="18" charset="0"/>
              </a:rPr>
              <a:t>(Theo </a:t>
            </a:r>
            <a:r>
              <a:rPr lang="en-US" sz="3200" b="1" dirty="0" err="1">
                <a:latin typeface="Times New Roman" panose="02020603050405020304" pitchFamily="18" charset="0"/>
                <a:cs typeface="Times New Roman" panose="02020603050405020304" pitchFamily="18" charset="0"/>
              </a:rPr>
              <a:t>Đoàn</a:t>
            </a:r>
            <a:r>
              <a:rPr lang="en-US" sz="3200" b="1" dirty="0">
                <a:latin typeface="Times New Roman" panose="02020603050405020304" pitchFamily="18" charset="0"/>
                <a:cs typeface="Times New Roman" panose="02020603050405020304" pitchFamily="18" charset="0"/>
              </a:rPr>
              <a:t> Minh </a:t>
            </a:r>
            <a:r>
              <a:rPr lang="en-US" sz="3200" b="1" dirty="0" err="1">
                <a:latin typeface="Times New Roman" panose="02020603050405020304" pitchFamily="18" charset="0"/>
                <a:cs typeface="Times New Roman" panose="02020603050405020304" pitchFamily="18" charset="0"/>
              </a:rPr>
              <a:t>Tuấn</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2D893A85-BB5A-439D-A20A-A581AFA6F342}"/>
              </a:ext>
            </a:extLst>
          </p:cNvPr>
          <p:cNvSpPr/>
          <p:nvPr/>
        </p:nvSpPr>
        <p:spPr>
          <a:xfrm>
            <a:off x="5572125" y="237172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7AF78CF-9B0F-414A-A2F1-3A885EFDFC86}"/>
              </a:ext>
            </a:extLst>
          </p:cNvPr>
          <p:cNvSpPr/>
          <p:nvPr/>
        </p:nvSpPr>
        <p:spPr>
          <a:xfrm>
            <a:off x="7115837" y="2419559"/>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FAE3D1D-B76D-491A-A486-1FC0AA413006}"/>
              </a:ext>
            </a:extLst>
          </p:cNvPr>
          <p:cNvSpPr/>
          <p:nvPr/>
        </p:nvSpPr>
        <p:spPr>
          <a:xfrm>
            <a:off x="1514475" y="338137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91398EA-A84E-4409-BB97-A662CD9C490D}"/>
              </a:ext>
            </a:extLst>
          </p:cNvPr>
          <p:cNvSpPr/>
          <p:nvPr/>
        </p:nvSpPr>
        <p:spPr>
          <a:xfrm>
            <a:off x="5972174" y="3381375"/>
            <a:ext cx="39052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4"/>
                                        </p:tgtEl>
                                      </p:cBhvr>
                                    </p:animEffect>
                                    <p:set>
                                      <p:cBhvr>
                                        <p:cTn id="12" dur="1" fill="hold">
                                          <p:stCondLst>
                                            <p:cond delay="499"/>
                                          </p:stCondLst>
                                        </p:cTn>
                                        <p:tgtEl>
                                          <p:spTgt spid="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5"/>
                                        </p:tgtEl>
                                      </p:cBhvr>
                                    </p:animEffect>
                                    <p:set>
                                      <p:cBhvr>
                                        <p:cTn id="17" dur="1" fill="hold">
                                          <p:stCondLst>
                                            <p:cond delay="499"/>
                                          </p:stCondLst>
                                        </p:cTn>
                                        <p:tgtEl>
                                          <p:spTgt spid="5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C6C8B37-5E12-4845-B105-36E6D8C48948}"/>
              </a:ext>
            </a:extLst>
          </p:cNvPr>
          <p:cNvSpPr/>
          <p:nvPr/>
        </p:nvSpPr>
        <p:spPr>
          <a:xfrm>
            <a:off x="1387478" y="11720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mj-lt"/>
                <a:ea typeface="微软雅黑"/>
                <a:cs typeface="Arial" pitchFamily="34" charset="0"/>
              </a:rPr>
              <a:t>b. Chọn </a:t>
            </a:r>
            <a:r>
              <a:rPr kumimoji="0" lang="vi-VN" sz="3200" b="1" i="1" u="none" strike="noStrike" kern="1200" cap="none" spc="0" normalizeH="0" baseline="0" noProof="0" dirty="0">
                <a:ln>
                  <a:noFill/>
                </a:ln>
                <a:solidFill>
                  <a:srgbClr val="FF0000"/>
                </a:solidFill>
                <a:effectLst/>
                <a:uLnTx/>
                <a:uFillTx/>
                <a:latin typeface="+mj-lt"/>
                <a:ea typeface="微软雅黑"/>
                <a:cs typeface="Arial" pitchFamily="34" charset="0"/>
              </a:rPr>
              <a:t>ươc</a:t>
            </a:r>
            <a:r>
              <a:rPr kumimoji="0" lang="vi-VN" sz="3200" b="1" i="0" u="none" strike="noStrike" kern="1200" cap="none" spc="0" normalizeH="0" baseline="0" noProof="0" dirty="0">
                <a:ln>
                  <a:noFill/>
                </a:ln>
                <a:solidFill>
                  <a:srgbClr val="7030A0"/>
                </a:solidFill>
                <a:effectLst/>
                <a:uLnTx/>
                <a:uFillTx/>
                <a:latin typeface="+mj-lt"/>
                <a:ea typeface="微软雅黑"/>
                <a:cs typeface="Arial" pitchFamily="34" charset="0"/>
              </a:rPr>
              <a:t> hoặc </a:t>
            </a:r>
            <a:r>
              <a:rPr kumimoji="0" lang="vi-VN" sz="3200" b="1" i="1" u="none" strike="noStrike" kern="1200" cap="none" spc="0" normalizeH="0" baseline="0" noProof="0" dirty="0">
                <a:ln>
                  <a:noFill/>
                </a:ln>
                <a:solidFill>
                  <a:srgbClr val="FF0000"/>
                </a:solidFill>
                <a:effectLst/>
                <a:uLnTx/>
                <a:uFillTx/>
                <a:latin typeface="+mj-lt"/>
                <a:ea typeface="微软雅黑"/>
                <a:cs typeface="Arial" pitchFamily="34" charset="0"/>
              </a:rPr>
              <a:t>ươt</a:t>
            </a:r>
            <a:r>
              <a:rPr kumimoji="0" lang="vi-VN" sz="3200" b="1" i="0" u="none" strike="noStrike" kern="1200" cap="none" spc="0" normalizeH="0" baseline="0" noProof="0" dirty="0">
                <a:ln>
                  <a:noFill/>
                </a:ln>
                <a:solidFill>
                  <a:srgbClr val="7030A0"/>
                </a:solidFill>
                <a:effectLst/>
                <a:uLnTx/>
                <a:uFillTx/>
                <a:latin typeface="+mj-lt"/>
                <a:ea typeface="微软雅黑"/>
                <a:cs typeface="Arial" pitchFamily="34" charset="0"/>
              </a:rPr>
              <a:t> thay cho ô vuông.</a:t>
            </a:r>
          </a:p>
        </p:txBody>
      </p:sp>
      <p:sp>
        <p:nvSpPr>
          <p:cNvPr id="2" name="TextBox 1">
            <a:extLst>
              <a:ext uri="{FF2B5EF4-FFF2-40B4-BE49-F238E27FC236}">
                <a16:creationId xmlns:a16="http://schemas.microsoft.com/office/drawing/2014/main" id="{F8AAAAE8-D908-4612-A188-31A4DE2ACD6D}"/>
              </a:ext>
            </a:extLst>
          </p:cNvPr>
          <p:cNvSpPr txBox="1"/>
          <p:nvPr/>
        </p:nvSpPr>
        <p:spPr>
          <a:xfrm>
            <a:off x="981075" y="2238375"/>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 Đi ngược về xuôi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 Đi trước về sau</a:t>
            </a:r>
          </a:p>
        </p:txBody>
      </p:sp>
      <p:sp>
        <p:nvSpPr>
          <p:cNvPr id="13" name="TextBox 12">
            <a:extLst>
              <a:ext uri="{FF2B5EF4-FFF2-40B4-BE49-F238E27FC236}">
                <a16:creationId xmlns:a16="http://schemas.microsoft.com/office/drawing/2014/main" id="{231BA394-11D5-41DD-ACDB-8ED1DA10ADCC}"/>
              </a:ext>
            </a:extLst>
          </p:cNvPr>
          <p:cNvSpPr txBox="1"/>
          <p:nvPr/>
        </p:nvSpPr>
        <p:spPr>
          <a:xfrm>
            <a:off x="5600700" y="2228850"/>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 Non xanh nước biếc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 Vượt núi băng rừng</a:t>
            </a:r>
          </a:p>
        </p:txBody>
      </p:sp>
      <p:sp>
        <p:nvSpPr>
          <p:cNvPr id="14" name="Rectangle 13">
            <a:extLst>
              <a:ext uri="{FF2B5EF4-FFF2-40B4-BE49-F238E27FC236}">
                <a16:creationId xmlns:a16="http://schemas.microsoft.com/office/drawing/2014/main" id="{914F65B5-5538-47D0-9F1C-0481D56805F1}"/>
              </a:ext>
            </a:extLst>
          </p:cNvPr>
          <p:cNvSpPr/>
          <p:nvPr/>
        </p:nvSpPr>
        <p:spPr>
          <a:xfrm>
            <a:off x="2206999" y="2348359"/>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CEBD2C-DBB4-41BC-A3B9-68CA01CDB421}"/>
              </a:ext>
            </a:extLst>
          </p:cNvPr>
          <p:cNvSpPr/>
          <p:nvPr/>
        </p:nvSpPr>
        <p:spPr>
          <a:xfrm>
            <a:off x="2057400" y="2811709"/>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DFA91D-00D7-483C-908C-0A57F827B30A}"/>
              </a:ext>
            </a:extLst>
          </p:cNvPr>
          <p:cNvSpPr/>
          <p:nvPr/>
        </p:nvSpPr>
        <p:spPr>
          <a:xfrm>
            <a:off x="7820025" y="22764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EE7D9E-12E6-492F-BACC-09D2381BA622}"/>
              </a:ext>
            </a:extLst>
          </p:cNvPr>
          <p:cNvSpPr/>
          <p:nvPr/>
        </p:nvSpPr>
        <p:spPr>
          <a:xfrm>
            <a:off x="6110287" y="2811709"/>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410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334DD0-B2D3-432A-9B03-FC43CA6DFEA5}"/>
              </a:ext>
            </a:extLst>
          </p:cNvPr>
          <p:cNvPicPr>
            <a:picLocks noChangeAspect="1"/>
          </p:cNvPicPr>
          <p:nvPr/>
        </p:nvPicPr>
        <p:blipFill>
          <a:blip r:embed="rId6"/>
          <a:stretch>
            <a:fillRect/>
          </a:stretch>
        </p:blipFill>
        <p:spPr>
          <a:xfrm>
            <a:off x="979072" y="1047750"/>
            <a:ext cx="9403186" cy="4400550"/>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231</Words>
  <Application>Microsoft Office PowerPoint</Application>
  <PresentationFormat>Widescreen</PresentationFormat>
  <Paragraphs>60</Paragraphs>
  <Slides>13</Slides>
  <Notes>11</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等线</vt:lpstr>
      <vt:lpstr>微软雅黑</vt:lpstr>
      <vt:lpstr>Arial</vt:lpstr>
      <vt:lpstr>Calibri</vt:lpstr>
      <vt:lpstr>Gloria Hallelujah</vt:lpstr>
      <vt:lpstr>Times New Roman</vt:lpstr>
      <vt:lpstr>字魂189号-星岩乐黑体</vt:lpstr>
      <vt:lpstr>思源黑体 CN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22</cp:revision>
  <dcterms:created xsi:type="dcterms:W3CDTF">2023-01-04T11:29:02Z</dcterms:created>
  <dcterms:modified xsi:type="dcterms:W3CDTF">2024-03-28T14:58:16Z</dcterms:modified>
</cp:coreProperties>
</file>