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16" r:id="rId3"/>
    <p:sldMasterId id="2147483728" r:id="rId4"/>
    <p:sldMasterId id="2147483740" r:id="rId5"/>
    <p:sldMasterId id="2147483752" r:id="rId6"/>
    <p:sldMasterId id="2147483764" r:id="rId7"/>
  </p:sldMasterIdLst>
  <p:notesMasterIdLst>
    <p:notesMasterId r:id="rId24"/>
  </p:notesMasterIdLst>
  <p:sldIdLst>
    <p:sldId id="2695" r:id="rId8"/>
    <p:sldId id="2689" r:id="rId9"/>
    <p:sldId id="2690" r:id="rId10"/>
    <p:sldId id="2691" r:id="rId11"/>
    <p:sldId id="2692" r:id="rId12"/>
    <p:sldId id="2693" r:id="rId13"/>
    <p:sldId id="2699" r:id="rId14"/>
    <p:sldId id="332" r:id="rId15"/>
    <p:sldId id="2696" r:id="rId16"/>
    <p:sldId id="337" r:id="rId17"/>
    <p:sldId id="338" r:id="rId18"/>
    <p:sldId id="339" r:id="rId19"/>
    <p:sldId id="340" r:id="rId20"/>
    <p:sldId id="341" r:id="rId21"/>
    <p:sldId id="343" r:id="rId22"/>
    <p:sldId id="34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89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865C0-11DF-4876-87E3-36667F9FA1AC}"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7ED30-B496-44E1-B8A5-4EB424DCFA5B}" type="slidenum">
              <a:rPr lang="en-US" smtClean="0"/>
              <a:t>‹#›</a:t>
            </a:fld>
            <a:endParaRPr lang="en-US"/>
          </a:p>
        </p:txBody>
      </p:sp>
    </p:spTree>
    <p:extLst>
      <p:ext uri="{BB962C8B-B14F-4D97-AF65-F5344CB8AC3E}">
        <p14:creationId xmlns:p14="http://schemas.microsoft.com/office/powerpoint/2010/main" val="304852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083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5606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8894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1657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4191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296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193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267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2185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0280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18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639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0718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32333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26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6952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70286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1875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7170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0984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extLst>
      <p:ext uri="{BB962C8B-B14F-4D97-AF65-F5344CB8AC3E}">
        <p14:creationId xmlns:p14="http://schemas.microsoft.com/office/powerpoint/2010/main" val="376244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27314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04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736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92562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2357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6781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499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27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93716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17960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833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495979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895348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34694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675519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338682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78673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02481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743520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374918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08715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654791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08416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27942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71179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9108182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155793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71413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55229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543376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028074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27606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80236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32941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932180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241973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47765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72334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411156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97555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55876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9589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82712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211799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55119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54133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09944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6198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922349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744452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46317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216085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909841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101840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5521493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75347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74415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319207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01454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111835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86560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2910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78386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903497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244798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45504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590089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084414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442332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85303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585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7A1C5F96-475B-494E-A01C-4AE9F8E314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90676" y="504824"/>
            <a:ext cx="1343025" cy="1343025"/>
          </a:xfrm>
          <a:prstGeom prst="rect">
            <a:avLst/>
          </a:prstGeom>
        </p:spPr>
      </p:pic>
    </p:spTree>
    <p:extLst>
      <p:ext uri="{BB962C8B-B14F-4D97-AF65-F5344CB8AC3E}">
        <p14:creationId xmlns:p14="http://schemas.microsoft.com/office/powerpoint/2010/main" val="324653081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45529813"/>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307990894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76" r:id="rId12"/>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44219707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51637049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31286916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2024/3/28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60207361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1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14.png"/><Relationship Id="rId11" Type="http://schemas.openxmlformats.org/officeDocument/2006/relationships/image" Target="../media/image9.gif"/><Relationship Id="rId5" Type="http://schemas.openxmlformats.org/officeDocument/2006/relationships/slide" Target="slide4.xml"/><Relationship Id="rId10" Type="http://schemas.openxmlformats.org/officeDocument/2006/relationships/image" Target="../media/image16.gif"/><Relationship Id="rId4" Type="http://schemas.openxmlformats.org/officeDocument/2006/relationships/image" Target="../media/image13.png"/><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57.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68.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79.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Khởi</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động</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391510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981076" y="175911"/>
            <a:ext cx="10896600"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333500" y="438101"/>
            <a:ext cx="10086975"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Arial"/>
                <a:cs typeface="Arial"/>
                <a:sym typeface="Arial"/>
              </a:rPr>
              <a:t>54 766 = 50 000 +        + 700 + 60 + 6</a:t>
            </a:r>
          </a:p>
        </p:txBody>
      </p:sp>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62390">
            <a:off x="-1479284" y="-1214359"/>
            <a:ext cx="1159815" cy="1104724"/>
          </a:xfrm>
          <a:prstGeom prst="rect">
            <a:avLst/>
          </a:prstGeom>
        </p:spPr>
      </p:pic>
      <p:sp>
        <p:nvSpPr>
          <p:cNvPr id="22" name="Rectangle 21">
            <a:extLst>
              <a:ext uri="{FF2B5EF4-FFF2-40B4-BE49-F238E27FC236}">
                <a16:creationId xmlns:a16="http://schemas.microsoft.com/office/drawing/2014/main" id="{DE1DE186-E1C7-41EE-A0A9-C0E9422BF11A}"/>
              </a:ext>
            </a:extLst>
          </p:cNvPr>
          <p:cNvSpPr/>
          <p:nvPr/>
        </p:nvSpPr>
        <p:spPr>
          <a:xfrm>
            <a:off x="6353175" y="552450"/>
            <a:ext cx="876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3" name="Rectangle 22">
            <a:extLst>
              <a:ext uri="{FF2B5EF4-FFF2-40B4-BE49-F238E27FC236}">
                <a16:creationId xmlns:a16="http://schemas.microsoft.com/office/drawing/2014/main" id="{03FF1EE5-5CA7-46A8-B487-3EF676909096}"/>
              </a:ext>
            </a:extLst>
          </p:cNvPr>
          <p:cNvSpPr/>
          <p:nvPr/>
        </p:nvSpPr>
        <p:spPr>
          <a:xfrm>
            <a:off x="6286500" y="542925"/>
            <a:ext cx="1057275"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4 000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0" presetClass="path" presetSubtype="0" accel="50000" decel="50000" fill="hold" nodeType="withEffect">
                                  <p:stCondLst>
                                    <p:cond delay="0"/>
                                  </p:stCondLst>
                                  <p:childTnLst>
                                    <p:animMotion origin="layout" path="M 0.47083 0.81604 L 0.47083 0.81635 C 0.47135 0.80648 0.47204 0.79629 0.47083 0.78672 C 0.46944 0.77746 0.46875 0.76604 0.46527 0.75895 C 0.45972 0.74783 0.45729 0.74135 0.45208 0.73302 C 0.44861 0.72808 0.44583 0.72129 0.44218 0.71851 L 0.43645 0.71419 C 0.4342 0.71018 0.43211 0.70586 0.42951 0.70246 C 0.42673 0.69907 0.42395 0.6966 0.421 0.69382 C 0.41961 0.69259 0.41805 0.69135 0.41684 0.6895 C 0.41527 0.68703 0.41371 0.68456 0.4118 0.6824 C 0.41128 0.68148 0.41059 0.68148 0.40972 0.68055 C 0.40191 0.67469 0.40659 0.67685 0.39791 0.675 C 0.39687 0.67407 0.39548 0.67253 0.39444 0.67222 C 0.39253 0.67129 0.39062 0.67067 0.38871 0.67067 C 0.38211 0.66975 0.37569 0.66944 0.36909 0.66913 C 0.34097 0.66203 0.34826 0.66234 0.29895 0.67222 C 0.29375 0.67314 0.28871 0.67746 0.2835 0.68055 C 0.27638 0.68549 0.26927 0.69166 0.26232 0.69814 C 0.25954 0.70092 0.25677 0.70432 0.25399 0.70679 C 0.25052 0.71018 0.24652 0.71234 0.2427 0.71574 C 0.23611 0.72129 0.22951 0.72746 0.22326 0.73302 C 0.221 0.73518 0.2184 0.73672 0.21614 0.73888 C 0.20173 0.75092 0.21996 0.7358 0.20711 0.74753 C 0.20434 0.75 0.19861 0.75493 0.19861 0.75493 C 0.18802 0.77253 0.20451 0.74629 0.18871 0.76512 C 0.1776 0.77808 0.18923 0.76388 0.18038 0.77654 C 0.17934 0.77839 0.17795 0.77932 0.17691 0.78086 C 0.17621 0.78179 0.17552 0.78302 0.17465 0.78395 C 0.17413 0.78734 0.17326 0.79074 0.17256 0.79413 C 0.17239 0.79567 0.17204 0.79691 0.17204 0.79845 C 0.17204 0.80308 0.17204 0.80802 0.17204 0.81296 L 0.17204 0.81327 " pathEditMode="relative" rAng="0" ptsTypes="AAAAAAAAAAAAAAAAAAAAAAAAAAAAAAAAA">
                                      <p:cBhvr>
                                        <p:cTn id="9" dur="2000" fill="hold"/>
                                        <p:tgtEl>
                                          <p:spTgt spid="45"/>
                                        </p:tgtEl>
                                        <p:attrNameLst>
                                          <p:attrName>ppt_x</p:attrName>
                                          <p:attrName>ppt_y</p:attrName>
                                        </p:attrNameLst>
                                      </p:cBhvr>
                                      <p:rCtr x="-14913" y="-7593"/>
                                    </p:animMotion>
                                  </p:childTnLst>
                                  <p:subTnLst>
                                    <p:audio>
                                      <p:cMediaNode>
                                        <p:cTn display="0" masterRel="sameClick">
                                          <p:stCondLst>
                                            <p:cond evt="begin" delay="0">
                                              <p:tn val="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2167360" y="175911"/>
            <a:ext cx="770235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2514600" y="438101"/>
            <a:ext cx="6953250"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Arial"/>
                <a:cs typeface="Arial"/>
                <a:sym typeface="Arial"/>
              </a:rPr>
              <a:t>15 000 =          + 5000</a:t>
            </a:r>
            <a:endParaRPr lang="en-US" sz="4267" b="1" kern="0" dirty="0">
              <a:solidFill>
                <a:srgbClr val="000000"/>
              </a:solidFill>
              <a:latin typeface="Arial"/>
              <a:cs typeface="Arial"/>
              <a:sym typeface="Arial"/>
            </a:endParaRPr>
          </a:p>
        </p:txBody>
      </p:sp>
      <p:sp>
        <p:nvSpPr>
          <p:cNvPr id="21" name="Rectangle 20">
            <a:extLst>
              <a:ext uri="{FF2B5EF4-FFF2-40B4-BE49-F238E27FC236}">
                <a16:creationId xmlns:a16="http://schemas.microsoft.com/office/drawing/2014/main" id="{3FAF0924-BBA6-48A8-A801-30DAC4266C25}"/>
              </a:ext>
            </a:extLst>
          </p:cNvPr>
          <p:cNvSpPr/>
          <p:nvPr/>
        </p:nvSpPr>
        <p:spPr>
          <a:xfrm>
            <a:off x="5686424" y="542925"/>
            <a:ext cx="1057275"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8D1B8696-BA10-47C4-BE58-BD1606215F64}"/>
              </a:ext>
            </a:extLst>
          </p:cNvPr>
          <p:cNvSpPr/>
          <p:nvPr/>
        </p:nvSpPr>
        <p:spPr>
          <a:xfrm>
            <a:off x="5610225" y="514350"/>
            <a:ext cx="131445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10 000</a:t>
            </a:r>
          </a:p>
        </p:txBody>
      </p:sp>
    </p:spTree>
    <p:extLst>
      <p:ext uri="{BB962C8B-B14F-4D97-AF65-F5344CB8AC3E}">
        <p14:creationId xmlns:p14="http://schemas.microsoft.com/office/powerpoint/2010/main" val="421694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162916" y="175911"/>
            <a:ext cx="9896474"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Times New Roman" panose="02020603050405020304" pitchFamily="18" charset="0"/>
              <a:cs typeface="Times New Roman" panose="02020603050405020304" pitchFamily="18" charset="0"/>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921189" y="447626"/>
            <a:ext cx="8775386"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Times New Roman" panose="02020603050405020304" pitchFamily="18" charset="0"/>
                <a:cs typeface="Times New Roman" panose="02020603050405020304" pitchFamily="18" charset="0"/>
                <a:sym typeface="Arial"/>
              </a:rPr>
              <a:t>37 059 = 30 000 + 7000 +           + 9</a:t>
            </a:r>
          </a:p>
        </p:txBody>
      </p:sp>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62390">
            <a:off x="-1479284" y="-1214359"/>
            <a:ext cx="1159815" cy="1104724"/>
          </a:xfrm>
          <a:prstGeom prst="rect">
            <a:avLst/>
          </a:prstGeom>
        </p:spPr>
      </p:pic>
      <p:sp>
        <p:nvSpPr>
          <p:cNvPr id="20" name="Rectangle 19">
            <a:extLst>
              <a:ext uri="{FF2B5EF4-FFF2-40B4-BE49-F238E27FC236}">
                <a16:creationId xmlns:a16="http://schemas.microsoft.com/office/drawing/2014/main" id="{DC560FFA-679D-4203-950E-5CDFD7CF7A1C}"/>
              </a:ext>
            </a:extLst>
          </p:cNvPr>
          <p:cNvSpPr/>
          <p:nvPr/>
        </p:nvSpPr>
        <p:spPr>
          <a:xfrm>
            <a:off x="8410570" y="696190"/>
            <a:ext cx="876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2BE492F4-9E6E-49E2-B1C8-32D9A1FBD8B4}"/>
              </a:ext>
            </a:extLst>
          </p:cNvPr>
          <p:cNvSpPr/>
          <p:nvPr/>
        </p:nvSpPr>
        <p:spPr>
          <a:xfrm>
            <a:off x="8391520" y="682326"/>
            <a:ext cx="942976"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50</a:t>
            </a:r>
          </a:p>
        </p:txBody>
      </p:sp>
    </p:spTree>
    <p:extLst>
      <p:ext uri="{BB962C8B-B14F-4D97-AF65-F5344CB8AC3E}">
        <p14:creationId xmlns:p14="http://schemas.microsoft.com/office/powerpoint/2010/main" val="25992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73559 0.81604 L 0.73559 0.81635 C 0.73663 0.80648 0.73784 0.79629 0.73559 0.78672 C 0.73298 0.77746 0.73159 0.76604 0.725 0.75895 C 0.71458 0.74783 0.71006 0.74135 0.70017 0.73302 C 0.69357 0.72808 0.68836 0.72129 0.68159 0.71851 L 0.67066 0.71419 C 0.66649 0.71018 0.6625 0.70586 0.65763 0.70246 C 0.65243 0.69907 0.64722 0.6966 0.64149 0.69382 C 0.63888 0.69259 0.63593 0.69135 0.63368 0.6895 C 0.63072 0.68703 0.62777 0.68456 0.62413 0.6824 C 0.62326 0.68148 0.62187 0.68148 0.62031 0.68055 C 0.60555 0.67469 0.61441 0.67685 0.59809 0.675 C 0.596 0.67407 0.5934 0.67253 0.59149 0.67222 C 0.58784 0.67129 0.5842 0.67067 0.58072 0.67067 C 0.56822 0.66975 0.55607 0.66944 0.54357 0.66913 C 0.49062 0.66203 0.50434 0.66234 0.41128 0.67222 C 0.40156 0.67314 0.39201 0.67746 0.38229 0.68055 C 0.36875 0.68549 0.35538 0.69166 0.34218 0.69814 C 0.33697 0.70092 0.33177 0.70432 0.32656 0.70679 C 0.31996 0.71018 0.3125 0.71234 0.3052 0.71574 C 0.29288 0.72129 0.28038 0.72746 0.26857 0.73302 C 0.26423 0.73518 0.25937 0.73672 0.2552 0.73888 C 0.22795 0.75092 0.26232 0.7358 0.23819 0.74753 C 0.23281 0.75 0.22204 0.75493 0.22204 0.75524 C 0.20208 0.77253 0.23316 0.74629 0.20347 0.76512 C 0.18246 0.77808 0.20434 0.76388 0.18767 0.77654 C 0.18576 0.77839 0.18316 0.77932 0.18107 0.78086 C 0.17986 0.78179 0.17847 0.78302 0.17691 0.78395 C 0.17586 0.78734 0.1743 0.79074 0.17291 0.79413 C 0.17256 0.79567 0.17204 0.79691 0.17204 0.79845 C 0.17204 0.80308 0.17204 0.80802 0.17204 0.81296 L 0.17204 0.81327 " pathEditMode="relative" rAng="0" ptsTypes="AAAAAAAAAAAAAAAAAAAAAAAAAAAAAAAAA">
                                      <p:cBhvr>
                                        <p:cTn id="10" dur="2000" fill="hold"/>
                                        <p:tgtEl>
                                          <p:spTgt spid="45"/>
                                        </p:tgtEl>
                                        <p:attrNameLst>
                                          <p:attrName>ppt_x</p:attrName>
                                          <p:attrName>ppt_y</p:attrName>
                                        </p:attrNameLst>
                                      </p:cBhvr>
                                      <p:rCtr x="-28125" y="-7593"/>
                                    </p:animMotion>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066800" y="175911"/>
            <a:ext cx="1027747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Times New Roman" panose="02020603050405020304" pitchFamily="18" charset="0"/>
              <a:cs typeface="Times New Roman" panose="02020603050405020304" pitchFamily="18" charset="0"/>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844864" y="438101"/>
            <a:ext cx="9756461" cy="748988"/>
          </a:xfrm>
          <a:prstGeom prst="rect">
            <a:avLst/>
          </a:prstGeom>
          <a:noFill/>
        </p:spPr>
        <p:txBody>
          <a:bodyPr wrap="square" rtlCol="0">
            <a:spAutoFit/>
          </a:bodyPr>
          <a:lstStyle/>
          <a:p>
            <a:pPr algn="ctr" defTabSz="1219170">
              <a:buClr>
                <a:srgbClr val="000000"/>
              </a:buClr>
              <a:defRPr/>
            </a:pPr>
            <a:r>
              <a:rPr lang="en-US" sz="4267" b="1" kern="0">
                <a:solidFill>
                  <a:srgbClr val="C00000"/>
                </a:solidFill>
                <a:latin typeface="Times New Roman" panose="02020603050405020304" pitchFamily="18" charset="0"/>
                <a:cs typeface="Times New Roman" panose="02020603050405020304" pitchFamily="18" charset="0"/>
                <a:sym typeface="Arial"/>
              </a:rPr>
              <a:t>76 205 = 70 000 + 6000 + 200 + </a:t>
            </a:r>
            <a:endParaRPr lang="en-US" sz="4267"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62390">
            <a:off x="-1479284" y="-1214359"/>
            <a:ext cx="1159815" cy="1104724"/>
          </a:xfrm>
          <a:prstGeom prst="rect">
            <a:avLst/>
          </a:prstGeom>
        </p:spPr>
      </p:pic>
      <p:sp>
        <p:nvSpPr>
          <p:cNvPr id="21" name="Rectangle 20">
            <a:extLst>
              <a:ext uri="{FF2B5EF4-FFF2-40B4-BE49-F238E27FC236}">
                <a16:creationId xmlns:a16="http://schemas.microsoft.com/office/drawing/2014/main" id="{461527B7-697C-44E3-9B4D-6993200D63EC}"/>
              </a:ext>
            </a:extLst>
          </p:cNvPr>
          <p:cNvSpPr/>
          <p:nvPr/>
        </p:nvSpPr>
        <p:spPr>
          <a:xfrm>
            <a:off x="9705974" y="542925"/>
            <a:ext cx="723901"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id="{A407FA3B-F983-4DAC-98FB-4FC686D6BCB0}"/>
              </a:ext>
            </a:extLst>
          </p:cNvPr>
          <p:cNvSpPr/>
          <p:nvPr/>
        </p:nvSpPr>
        <p:spPr>
          <a:xfrm>
            <a:off x="9648825" y="523875"/>
            <a:ext cx="942976"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250909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0" presetClass="path" presetSubtype="0" accel="50000" decel="50000" fill="hold" nodeType="withEffect">
                                  <p:stCondLst>
                                    <p:cond delay="0"/>
                                  </p:stCondLst>
                                  <p:childTnLst>
                                    <p:animMotion origin="layout" path="M 0.89513 0.81604 L 0.89513 0.81635 C 0.89635 0.80648 0.89791 0.79629 0.89513 0.78672 C 0.89166 0.77746 0.88993 0.76604 0.88142 0.75895 C 0.86805 0.74783 0.86232 0.74135 0.84965 0.73302 C 0.84114 0.72808 0.83454 0.72129 0.82569 0.71851 L 0.8118 0.71419 C 0.80642 0.71018 0.80121 0.70586 0.79496 0.70246 C 0.78836 0.69907 0.78159 0.6966 0.7743 0.69382 C 0.771 0.69259 0.76718 0.69135 0.76423 0.6895 C 0.76059 0.68703 0.75677 0.68456 0.75208 0.6824 C 0.75086 0.68148 0.74913 0.68148 0.74722 0.68055 C 0.72812 0.67469 0.73958 0.67685 0.71857 0.675 C 0.71597 0.67407 0.71267 0.67253 0.71024 0.67222 C 0.70555 0.67129 0.70086 0.67067 0.69635 0.67067 C 0.68038 0.66975 0.66475 0.66944 0.64861 0.66913 C 0.58072 0.66203 0.59826 0.66234 0.47899 0.67222 C 0.46649 0.67314 0.45416 0.67746 0.44166 0.68055 C 0.4243 0.68549 0.40711 0.69166 0.39027 0.69814 C 0.3835 0.70092 0.37691 0.70432 0.37013 0.70679 C 0.3618 0.71018 0.35225 0.71234 0.34288 0.71574 C 0.32708 0.72129 0.31093 0.72746 0.29583 0.73302 C 0.29027 0.73518 0.28402 0.73672 0.27864 0.73888 C 0.24375 0.75092 0.28784 0.7358 0.25677 0.74753 C 0.25 0.75 0.23611 0.75493 0.23611 0.75524 C 0.21041 0.77253 0.25034 0.74629 0.21232 0.76512 C 0.18524 0.77808 0.21336 0.76388 0.19201 0.77654 C 0.18958 0.77839 0.18628 0.77932 0.1835 0.78086 C 0.18194 0.78179 0.1802 0.78302 0.17812 0.78395 C 0.17691 0.78734 0.17482 0.79074 0.17309 0.79413 C 0.17256 0.79567 0.17204 0.79691 0.17204 0.79845 C 0.17204 0.80308 0.17204 0.80802 0.17204 0.81296 L 0.17204 0.81327 " pathEditMode="relative" rAng="0" ptsTypes="AAAAAAAAAAAAAAAAAAAAAAAAAAAAAAAAA">
                                      <p:cBhvr>
                                        <p:cTn id="9" dur="2000" fill="hold"/>
                                        <p:tgtEl>
                                          <p:spTgt spid="45"/>
                                        </p:tgtEl>
                                        <p:attrNameLst>
                                          <p:attrName>ppt_x</p:attrName>
                                          <p:attrName>ppt_y</p:attrName>
                                        </p:attrNameLst>
                                      </p:cBhvr>
                                      <p:rCtr x="-36076" y="-7593"/>
                                    </p:animMotion>
                                  </p:childTnLst>
                                  <p:subTnLst>
                                    <p:audio>
                                      <p:cMediaNode>
                                        <p:cTn display="0" masterRel="sameClick">
                                          <p:stCondLst>
                                            <p:cond evt="begin" delay="0">
                                              <p:tn val="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6">
            <a:extLst>
              <a:ext uri="{FF2B5EF4-FFF2-40B4-BE49-F238E27FC236}">
                <a16:creationId xmlns:a16="http://schemas.microsoft.com/office/drawing/2014/main" id="{E50AC39C-154E-4F95-B231-369F2ED6B280}"/>
              </a:ext>
            </a:extLst>
          </p:cNvPr>
          <p:cNvSpPr/>
          <p:nvPr/>
        </p:nvSpPr>
        <p:spPr>
          <a:xfrm>
            <a:off x="219076" y="367916"/>
            <a:ext cx="11562340"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Times New Roman" panose="02020603050405020304" pitchFamily="18"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B39F251A-0F1E-495A-A40B-BD46B1ED1C31}"/>
              </a:ext>
            </a:extLst>
          </p:cNvPr>
          <p:cNvPicPr>
            <a:picLocks noChangeAspect="1"/>
          </p:cNvPicPr>
          <p:nvPr/>
        </p:nvPicPr>
        <p:blipFill>
          <a:blip r:embed="rId3"/>
          <a:stretch>
            <a:fillRect/>
          </a:stretch>
        </p:blipFill>
        <p:spPr>
          <a:xfrm>
            <a:off x="581024" y="695324"/>
            <a:ext cx="2166761" cy="790575"/>
          </a:xfrm>
          <a:prstGeom prst="rect">
            <a:avLst/>
          </a:prstGeom>
        </p:spPr>
      </p:pic>
      <p:sp>
        <p:nvSpPr>
          <p:cNvPr id="10" name="TextBox 9">
            <a:extLst>
              <a:ext uri="{FF2B5EF4-FFF2-40B4-BE49-F238E27FC236}">
                <a16:creationId xmlns:a16="http://schemas.microsoft.com/office/drawing/2014/main" id="{1777A9F3-1584-4B00-9CC8-7346259A25C3}"/>
              </a:ext>
            </a:extLst>
          </p:cNvPr>
          <p:cNvSpPr txBox="1"/>
          <p:nvPr/>
        </p:nvSpPr>
        <p:spPr>
          <a:xfrm>
            <a:off x="2914650" y="704850"/>
            <a:ext cx="8639175" cy="1815882"/>
          </a:xfrm>
          <a:prstGeom prst="rect">
            <a:avLst/>
          </a:prstGeom>
          <a:noFill/>
        </p:spPr>
        <p:txBody>
          <a:bodyPr wrap="square" rtlCol="0">
            <a:spAutoFit/>
          </a:bodyPr>
          <a:lstStyle/>
          <a:p>
            <a:pPr algn="just"/>
            <a:r>
              <a:rPr lang="vi-VN" sz="2800" b="1" dirty="0">
                <a:latin typeface="Times New Roman" panose="02020603050405020304" pitchFamily="18" charset="0"/>
                <a:ea typeface="Cambria" panose="02040503050406030204" pitchFamily="18" charset="0"/>
                <a:cs typeface="Times New Roman" panose="02020603050405020304" pitchFamily="18" charset="0"/>
              </a:rPr>
              <a:t>Trong hội chợ Tết, bác Đức, bác Trí và chú Dũng bốc thăm mã số trúng thưởng. Trong thùng còn lại năm số từ 13 820 đến 13 824. Bác Đức bốc được số 13 824. Như vậy:</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7D97FCE6-104A-47C4-B1D5-8FD79857B66D}"/>
              </a:ext>
            </a:extLst>
          </p:cNvPr>
          <p:cNvGrpSpPr/>
          <p:nvPr/>
        </p:nvGrpSpPr>
        <p:grpSpPr>
          <a:xfrm>
            <a:off x="2209800" y="2781300"/>
            <a:ext cx="8705850" cy="2217017"/>
            <a:chOff x="2209800" y="2781300"/>
            <a:chExt cx="8705850" cy="2217017"/>
          </a:xfrm>
        </p:grpSpPr>
        <p:sp>
          <p:nvSpPr>
            <p:cNvPr id="12" name="TextBox 11">
              <a:extLst>
                <a:ext uri="{FF2B5EF4-FFF2-40B4-BE49-F238E27FC236}">
                  <a16:creationId xmlns:a16="http://schemas.microsoft.com/office/drawing/2014/main" id="{CCC3B1E4-02B3-4DAF-8E0D-15DC6F63CDDA}"/>
                </a:ext>
              </a:extLst>
            </p:cNvPr>
            <p:cNvSpPr txBox="1"/>
            <p:nvPr/>
          </p:nvSpPr>
          <p:spPr>
            <a:xfrm>
              <a:off x="2209800" y="2781300"/>
              <a:ext cx="8534400" cy="2217017"/>
            </a:xfrm>
            <a:prstGeom prst="rect">
              <a:avLst/>
            </a:prstGeom>
            <a:noFill/>
          </p:spPr>
          <p:txBody>
            <a:bodyPr wrap="square" rtlCol="0">
              <a:spAutoFit/>
            </a:bodyPr>
            <a:lstStyle/>
            <a:p>
              <a:pPr marL="342900" indent="-342900">
                <a:lnSpc>
                  <a:spcPct val="150000"/>
                </a:lnSpc>
                <a:buAutoNum type="alphaLcParenR"/>
              </a:pPr>
              <a:r>
                <a:rPr lang="vi-VN" sz="32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Bác Trí không thể bốc được số 13 819</a:t>
              </a:r>
              <a:endParaRPr lang="en-US" sz="32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342900" indent="-342900">
                <a:lnSpc>
                  <a:spcPct val="150000"/>
                </a:lnSpc>
                <a:buAutoNum type="alphaLcParenR"/>
              </a:pPr>
              <a:r>
                <a:rPr lang="vi-VN" sz="32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Chú Dũng chắc chắn bốc được số 13 824</a:t>
              </a:r>
              <a:endPar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marL="342900" indent="-342900">
                <a:lnSpc>
                  <a:spcPct val="150000"/>
                </a:lnSpc>
                <a:buAutoNum type="alphaLcParenR"/>
              </a:pPr>
              <a:r>
                <a:rPr lang="vi-VN" sz="32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Chú Dũng có thể bốc được số 13 822</a:t>
              </a:r>
              <a:endPar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8D8C09AB-1D05-4EB8-B8A6-2C433E96C8A6}"/>
                </a:ext>
              </a:extLst>
            </p:cNvPr>
            <p:cNvSpPr/>
            <p:nvPr/>
          </p:nvSpPr>
          <p:spPr>
            <a:xfrm>
              <a:off x="9829800" y="2886075"/>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88DAEE56-AA82-41FF-A6E1-CA4356CCF41D}"/>
                </a:ext>
              </a:extLst>
            </p:cNvPr>
            <p:cNvSpPr/>
            <p:nvPr/>
          </p:nvSpPr>
          <p:spPr>
            <a:xfrm>
              <a:off x="10229850" y="3590925"/>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2DA3D3AA-AD75-40AC-9F46-BD6CAD3B3BE4}"/>
                </a:ext>
              </a:extLst>
            </p:cNvPr>
            <p:cNvSpPr/>
            <p:nvPr/>
          </p:nvSpPr>
          <p:spPr>
            <a:xfrm>
              <a:off x="9591675" y="4400550"/>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191962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graphicFrame>
        <p:nvGraphicFramePr>
          <p:cNvPr id="3" name="Table 2">
            <a:extLst>
              <a:ext uri="{FF2B5EF4-FFF2-40B4-BE49-F238E27FC236}">
                <a16:creationId xmlns:a16="http://schemas.microsoft.com/office/drawing/2014/main" id="{7516AB13-D0BC-4550-A9DF-9BA45CBDAF89}"/>
              </a:ext>
            </a:extLst>
          </p:cNvPr>
          <p:cNvGraphicFramePr>
            <a:graphicFrameLocks noGrp="1"/>
          </p:cNvGraphicFramePr>
          <p:nvPr>
            <p:extLst>
              <p:ext uri="{D42A27DB-BD31-4B8C-83A1-F6EECF244321}">
                <p14:modId xmlns:p14="http://schemas.microsoft.com/office/powerpoint/2010/main" val="3050971676"/>
              </p:ext>
            </p:extLst>
          </p:nvPr>
        </p:nvGraphicFramePr>
        <p:xfrm>
          <a:off x="952499" y="847725"/>
          <a:ext cx="9820275" cy="5246687"/>
        </p:xfrm>
        <a:graphic>
          <a:graphicData uri="http://schemas.openxmlformats.org/drawingml/2006/table">
            <a:tbl>
              <a:tblPr/>
              <a:tblGrid>
                <a:gridCol w="4191001">
                  <a:extLst>
                    <a:ext uri="{9D8B030D-6E8A-4147-A177-3AD203B41FA5}">
                      <a16:colId xmlns:a16="http://schemas.microsoft.com/office/drawing/2014/main" val="966986752"/>
                    </a:ext>
                  </a:extLst>
                </a:gridCol>
                <a:gridCol w="1698756">
                  <a:extLst>
                    <a:ext uri="{9D8B030D-6E8A-4147-A177-3AD203B41FA5}">
                      <a16:colId xmlns:a16="http://schemas.microsoft.com/office/drawing/2014/main" val="1917084125"/>
                    </a:ext>
                  </a:extLst>
                </a:gridCol>
                <a:gridCol w="3930518">
                  <a:extLst>
                    <a:ext uri="{9D8B030D-6E8A-4147-A177-3AD203B41FA5}">
                      <a16:colId xmlns:a16="http://schemas.microsoft.com/office/drawing/2014/main" val="3123944075"/>
                    </a:ext>
                  </a:extLst>
                </a:gridCol>
              </a:tblGrid>
              <a:tr h="734098">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Câu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hỏi</a:t>
                      </a:r>
                      <a:endParaRPr lang="vi-VN"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Đáp</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án</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Giải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thích</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1056732"/>
                  </a:ext>
                </a:extLst>
              </a:tr>
              <a:tr h="1719081">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a) Bác Trí không thể bốc được số 13 819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369579"/>
                  </a:ext>
                </a:extLst>
              </a:tr>
              <a:tr h="1504197">
                <a:tc>
                  <a:txBody>
                    <a:bodyPr/>
                    <a:lstStyle/>
                    <a:p>
                      <a:pPr algn="just"/>
                      <a:r>
                        <a:rPr lang="vi-VN" sz="2400">
                          <a:solidFill>
                            <a:srgbClr val="000000"/>
                          </a:solidFill>
                          <a:effectLst/>
                          <a:latin typeface="Cambria" panose="02040503050406030204" pitchFamily="18" charset="0"/>
                          <a:ea typeface="Cambria" panose="02040503050406030204" pitchFamily="18" charset="0"/>
                        </a:rPr>
                        <a:t>b) Chú Dũng chắc chắn bốc được số 13 824</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68869"/>
                  </a:ext>
                </a:extLst>
              </a:tr>
              <a:tr h="1289311">
                <a:tc>
                  <a:txBody>
                    <a:bodyPr/>
                    <a:lstStyle/>
                    <a:p>
                      <a:pPr algn="just"/>
                      <a:r>
                        <a:rPr lang="vi-VN" sz="2400">
                          <a:solidFill>
                            <a:srgbClr val="000000"/>
                          </a:solidFill>
                          <a:effectLst/>
                          <a:latin typeface="Cambria" panose="02040503050406030204" pitchFamily="18" charset="0"/>
                          <a:ea typeface="Cambria" panose="02040503050406030204" pitchFamily="18" charset="0"/>
                        </a:rPr>
                        <a:t>c) Chú Dũng có thể bốc được số 13 822</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5455584"/>
                  </a:ext>
                </a:extLst>
              </a:tr>
            </a:tbl>
          </a:graphicData>
        </a:graphic>
      </p:graphicFrame>
      <p:sp>
        <p:nvSpPr>
          <p:cNvPr id="4" name="TextBox 3">
            <a:extLst>
              <a:ext uri="{FF2B5EF4-FFF2-40B4-BE49-F238E27FC236}">
                <a16:creationId xmlns:a16="http://schemas.microsoft.com/office/drawing/2014/main" id="{306E6B2D-EDAB-476E-B416-4241C7DC066D}"/>
              </a:ext>
            </a:extLst>
          </p:cNvPr>
          <p:cNvSpPr txBox="1"/>
          <p:nvPr/>
        </p:nvSpPr>
        <p:spPr>
          <a:xfrm>
            <a:off x="5657850" y="195262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55F839CF-45E3-4EF3-A70F-C87E0668073A}"/>
              </a:ext>
            </a:extLst>
          </p:cNvPr>
          <p:cNvSpPr txBox="1"/>
          <p:nvPr/>
        </p:nvSpPr>
        <p:spPr>
          <a:xfrm>
            <a:off x="7077074" y="1628775"/>
            <a:ext cx="3638551" cy="1569660"/>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13819 &lt; 13820 nên số 13819 không có trong thùng. Vậy bác Trí không thể bốc được số 13819.</a:t>
            </a:r>
            <a:endParaRPr lang="en-US" sz="24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4CC53C1F-970A-4778-AD56-83795BC3618C}"/>
              </a:ext>
            </a:extLst>
          </p:cNvPr>
          <p:cNvSpPr txBox="1"/>
          <p:nvPr/>
        </p:nvSpPr>
        <p:spPr>
          <a:xfrm>
            <a:off x="5648325" y="3543300"/>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S</a:t>
            </a:r>
          </a:p>
        </p:txBody>
      </p:sp>
      <p:sp>
        <p:nvSpPr>
          <p:cNvPr id="17" name="TextBox 16">
            <a:extLst>
              <a:ext uri="{FF2B5EF4-FFF2-40B4-BE49-F238E27FC236}">
                <a16:creationId xmlns:a16="http://schemas.microsoft.com/office/drawing/2014/main" id="{AA8058D3-E2E1-47A5-A775-44A1B101F1FB}"/>
              </a:ext>
            </a:extLst>
          </p:cNvPr>
          <p:cNvSpPr txBox="1"/>
          <p:nvPr/>
        </p:nvSpPr>
        <p:spPr>
          <a:xfrm>
            <a:off x="7067550" y="3219450"/>
            <a:ext cx="3248026" cy="1569660"/>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bác Đức đã bốc được số 13824 nên chú Dũng không thể bốc được số 13824.</a:t>
            </a:r>
            <a:endParaRPr lang="en-US" sz="24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71DBE345-98EA-4124-A2E7-AEC6E92567A2}"/>
              </a:ext>
            </a:extLst>
          </p:cNvPr>
          <p:cNvSpPr txBox="1"/>
          <p:nvPr/>
        </p:nvSpPr>
        <p:spPr>
          <a:xfrm>
            <a:off x="5648325" y="501967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9" name="TextBox 18">
            <a:extLst>
              <a:ext uri="{FF2B5EF4-FFF2-40B4-BE49-F238E27FC236}">
                <a16:creationId xmlns:a16="http://schemas.microsoft.com/office/drawing/2014/main" id="{F0CD4157-10F0-43F4-9D1B-A78070495DD8}"/>
              </a:ext>
            </a:extLst>
          </p:cNvPr>
          <p:cNvSpPr txBox="1"/>
          <p:nvPr/>
        </p:nvSpPr>
        <p:spPr>
          <a:xfrm>
            <a:off x="7067549" y="4876800"/>
            <a:ext cx="3590925" cy="1200329"/>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trong thùng có số 13822 nên chú Dũng có thể bốc được số 13822.</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0850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b="1" kern="0">
              <a:solidFill>
                <a:srgbClr val="F0F1DF"/>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9" name="Rounded Rectangle 3">
            <a:extLst>
              <a:ext uri="{FF2B5EF4-FFF2-40B4-BE49-F238E27FC236}">
                <a16:creationId xmlns:a16="http://schemas.microsoft.com/office/drawing/2014/main" id="{9256823D-535C-4F09-B4DB-54B849536349}"/>
              </a:ext>
            </a:extLst>
          </p:cNvPr>
          <p:cNvSpPr/>
          <p:nvPr/>
        </p:nvSpPr>
        <p:spPr>
          <a:xfrm>
            <a:off x="917825" y="779723"/>
            <a:ext cx="10437747" cy="1811077"/>
          </a:xfrm>
          <a:prstGeom prst="roundRect">
            <a:avLst/>
          </a:prstGeom>
          <a:solidFill>
            <a:srgbClr val="FFFFCD"/>
          </a:solidFill>
        </p:spPr>
        <p:style>
          <a:lnRef idx="2">
            <a:schemeClr val="accent1">
              <a:shade val="50000"/>
            </a:schemeClr>
          </a:lnRef>
          <a:fillRef idx="1">
            <a:schemeClr val="accent1"/>
          </a:fillRef>
          <a:effectRef idx="0">
            <a:schemeClr val="accent1"/>
          </a:effectRef>
          <a:fontRef idx="minor">
            <a:schemeClr val="lt1"/>
          </a:fontRef>
        </p:style>
        <p:txBody>
          <a:bodyPr lIns="121853" tIns="60927" rIns="121853" bIns="60927" spcCol="0" rtlCol="0" anchor="ctr"/>
          <a:lstStyle/>
          <a:p>
            <a:pPr algn="ctr" defTabSz="1219170">
              <a:buClr>
                <a:srgbClr val="000000"/>
              </a:buClr>
            </a:pPr>
            <a:endParaRPr lang="en-US" sz="1867" b="1" kern="0">
              <a:ln w="38100" cap="rnd">
                <a:solidFill>
                  <a:srgbClr val="6497B8"/>
                </a:solidFill>
                <a:bevel/>
              </a:ln>
              <a:solidFill>
                <a:srgbClr val="F0F1DF"/>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20EEDA7F-2630-402F-9095-1978A7C959C1}"/>
              </a:ext>
            </a:extLst>
          </p:cNvPr>
          <p:cNvSpPr txBox="1"/>
          <p:nvPr/>
        </p:nvSpPr>
        <p:spPr>
          <a:xfrm>
            <a:off x="1068524" y="978966"/>
            <a:ext cx="9999526" cy="1600371"/>
          </a:xfrm>
          <a:prstGeom prst="rect">
            <a:avLst/>
          </a:prstGeom>
          <a:noFill/>
        </p:spPr>
        <p:txBody>
          <a:bodyPr wrap="square" lIns="121853" tIns="60927" rIns="121853" bIns="60927" rtlCol="0">
            <a:spAutoFit/>
          </a:bodyPr>
          <a:lstStyle/>
          <a:p>
            <a:pPr algn="just" defTabSz="1219170">
              <a:buClr>
                <a:srgbClr val="000000"/>
              </a:buClr>
            </a:pPr>
            <a:r>
              <a:rPr lang="vi-VN" sz="3200" b="1" kern="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Người ta đóng số lên các khung xe đạp. Các khung xe đạp đã được đóng số từ 1 đến 99 997. Hỏi ba khung xe tiếp theo sẽ được đóng số nào?</a:t>
            </a:r>
            <a:endParaRPr lang="en-US" sz="3200"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7" name="Oval 6">
            <a:extLst>
              <a:ext uri="{FF2B5EF4-FFF2-40B4-BE49-F238E27FC236}">
                <a16:creationId xmlns:a16="http://schemas.microsoft.com/office/drawing/2014/main" id="{F4F24D3E-E0DE-40E7-A84F-D32A736E3E3C}"/>
              </a:ext>
            </a:extLst>
          </p:cNvPr>
          <p:cNvSpPr/>
          <p:nvPr/>
        </p:nvSpPr>
        <p:spPr>
          <a:xfrm>
            <a:off x="754031" y="49474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b="1" kern="0" dirty="0">
                <a:solidFill>
                  <a:srgbClr val="F0F1DF"/>
                </a:solidFill>
                <a:latin typeface="Times New Roman" panose="02020603050405020304" pitchFamily="18" charset="0"/>
                <a:ea typeface="Cambria" panose="02040503050406030204" pitchFamily="18" charset="0"/>
                <a:cs typeface="Times New Roman" panose="02020603050405020304" pitchFamily="18" charset="0"/>
                <a:sym typeface="Arial"/>
              </a:rPr>
              <a:t>4</a:t>
            </a:r>
          </a:p>
        </p:txBody>
      </p:sp>
      <p:grpSp>
        <p:nvGrpSpPr>
          <p:cNvPr id="24" name="Nhóm 28">
            <a:extLst>
              <a:ext uri="{FF2B5EF4-FFF2-40B4-BE49-F238E27FC236}">
                <a16:creationId xmlns:a16="http://schemas.microsoft.com/office/drawing/2014/main" id="{53AB98CA-9B2E-4475-A7C5-8CB32104928F}"/>
              </a:ext>
            </a:extLst>
          </p:cNvPr>
          <p:cNvGrpSpPr/>
          <p:nvPr/>
        </p:nvGrpSpPr>
        <p:grpSpPr>
          <a:xfrm>
            <a:off x="1693146" y="3429013"/>
            <a:ext cx="7565154" cy="975995"/>
            <a:chOff x="1156594" y="3514882"/>
            <a:chExt cx="1432337" cy="470786"/>
          </a:xfrm>
        </p:grpSpPr>
        <p:grpSp>
          <p:nvGrpSpPr>
            <p:cNvPr id="25" name="Nhóm 24">
              <a:extLst>
                <a:ext uri="{FF2B5EF4-FFF2-40B4-BE49-F238E27FC236}">
                  <a16:creationId xmlns:a16="http://schemas.microsoft.com/office/drawing/2014/main" id="{633FE901-B836-4D65-9390-4A9286B15580}"/>
                </a:ext>
              </a:extLst>
            </p:cNvPr>
            <p:cNvGrpSpPr/>
            <p:nvPr/>
          </p:nvGrpSpPr>
          <p:grpSpPr>
            <a:xfrm>
              <a:off x="1402729" y="3514882"/>
              <a:ext cx="1186202" cy="203349"/>
              <a:chOff x="1402729" y="3514882"/>
              <a:chExt cx="1186202" cy="203349"/>
            </a:xfrm>
          </p:grpSpPr>
          <p:cxnSp>
            <p:nvCxnSpPr>
              <p:cNvPr id="30" name="Đường kết nối Mũi tên Thẳng 9">
                <a:extLst>
                  <a:ext uri="{FF2B5EF4-FFF2-40B4-BE49-F238E27FC236}">
                    <a16:creationId xmlns:a16="http://schemas.microsoft.com/office/drawing/2014/main" id="{86C33DD7-1867-484D-A531-FDFF672FE93B}"/>
                  </a:ext>
                </a:extLst>
              </p:cNvPr>
              <p:cNvCxnSpPr>
                <a:cxnSpLocks/>
              </p:cNvCxnSpPr>
              <p:nvPr/>
            </p:nvCxnSpPr>
            <p:spPr>
              <a:xfrm>
                <a:off x="1402729" y="3620703"/>
                <a:ext cx="1186202"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Đường nối Thẳng 17">
                <a:extLst>
                  <a:ext uri="{FF2B5EF4-FFF2-40B4-BE49-F238E27FC236}">
                    <a16:creationId xmlns:a16="http://schemas.microsoft.com/office/drawing/2014/main" id="{D5BC4F70-4D1A-4039-BFFD-A9C046D94665}"/>
                  </a:ext>
                </a:extLst>
              </p:cNvPr>
              <p:cNvCxnSpPr>
                <a:cxnSpLocks/>
              </p:cNvCxnSpPr>
              <p:nvPr/>
            </p:nvCxnSpPr>
            <p:spPr>
              <a:xfrm>
                <a:off x="1622396" y="3548776"/>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Đường nối Thẳng 59">
                <a:extLst>
                  <a:ext uri="{FF2B5EF4-FFF2-40B4-BE49-F238E27FC236}">
                    <a16:creationId xmlns:a16="http://schemas.microsoft.com/office/drawing/2014/main" id="{5D064A94-1294-4FB0-B44F-D7A9F0192654}"/>
                  </a:ext>
                </a:extLst>
              </p:cNvPr>
              <p:cNvCxnSpPr>
                <a:cxnSpLocks/>
              </p:cNvCxnSpPr>
              <p:nvPr/>
            </p:nvCxnSpPr>
            <p:spPr>
              <a:xfrm>
                <a:off x="1911840" y="3540304"/>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Đường nối Thẳng 61">
                <a:extLst>
                  <a:ext uri="{FF2B5EF4-FFF2-40B4-BE49-F238E27FC236}">
                    <a16:creationId xmlns:a16="http://schemas.microsoft.com/office/drawing/2014/main" id="{E8137734-66CB-4E08-8E8B-ABF09646CBE3}"/>
                  </a:ext>
                </a:extLst>
              </p:cNvPr>
              <p:cNvCxnSpPr>
                <a:cxnSpLocks/>
              </p:cNvCxnSpPr>
              <p:nvPr/>
            </p:nvCxnSpPr>
            <p:spPr>
              <a:xfrm>
                <a:off x="2188361" y="3531827"/>
                <a:ext cx="0" cy="17792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Đường nối Thẳng 62">
                <a:extLst>
                  <a:ext uri="{FF2B5EF4-FFF2-40B4-BE49-F238E27FC236}">
                    <a16:creationId xmlns:a16="http://schemas.microsoft.com/office/drawing/2014/main" id="{A73C7C07-CF0F-4705-A8D4-BEF0BFE3F6AD}"/>
                  </a:ext>
                </a:extLst>
              </p:cNvPr>
              <p:cNvCxnSpPr>
                <a:cxnSpLocks/>
              </p:cNvCxnSpPr>
              <p:nvPr/>
            </p:nvCxnSpPr>
            <p:spPr>
              <a:xfrm>
                <a:off x="2467876" y="3514882"/>
                <a:ext cx="0" cy="20021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6" name="Hộp Văn bản 107">
              <a:extLst>
                <a:ext uri="{FF2B5EF4-FFF2-40B4-BE49-F238E27FC236}">
                  <a16:creationId xmlns:a16="http://schemas.microsoft.com/office/drawing/2014/main" id="{4A701E39-6254-4553-8423-10BA82B14A40}"/>
                </a:ext>
              </a:extLst>
            </p:cNvPr>
            <p:cNvSpPr txBox="1"/>
            <p:nvPr/>
          </p:nvSpPr>
          <p:spPr>
            <a:xfrm>
              <a:off x="1156594" y="3733285"/>
              <a:ext cx="914400" cy="252383"/>
            </a:xfrm>
            <a:prstGeom prst="rect">
              <a:avLst/>
            </a:prstGeom>
            <a:noFill/>
          </p:spPr>
          <p:txBody>
            <a:bodyPr wrap="square" rtlCol="0">
              <a:spAutoFit/>
            </a:bodyPr>
            <a:lstStyle/>
            <a:p>
              <a:pPr algn="ctr"/>
              <a:r>
                <a:rPr lang="en-US" sz="2800" b="1" dirty="0">
                  <a:latin typeface="Times New Roman" panose="02020603050405020304" pitchFamily="18" charset="0"/>
                  <a:ea typeface="Cambria" panose="02040503050406030204" pitchFamily="18" charset="0"/>
                  <a:cs typeface="Times New Roman" panose="02020603050405020304" pitchFamily="18" charset="0"/>
                </a:rPr>
                <a:t>99 997</a:t>
              </a:r>
            </a:p>
          </p:txBody>
        </p:sp>
      </p:grpSp>
      <p:sp>
        <p:nvSpPr>
          <p:cNvPr id="8" name="TextBox 7">
            <a:extLst>
              <a:ext uri="{FF2B5EF4-FFF2-40B4-BE49-F238E27FC236}">
                <a16:creationId xmlns:a16="http://schemas.microsoft.com/office/drawing/2014/main" id="{CBB52230-F994-4289-BEFC-E4C0D2374505}"/>
              </a:ext>
            </a:extLst>
          </p:cNvPr>
          <p:cNvSpPr txBox="1"/>
          <p:nvPr/>
        </p:nvSpPr>
        <p:spPr>
          <a:xfrm>
            <a:off x="5010150" y="3819525"/>
            <a:ext cx="149542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99 998</a:t>
            </a:r>
          </a:p>
        </p:txBody>
      </p:sp>
      <p:sp>
        <p:nvSpPr>
          <p:cNvPr id="38" name="TextBox 37">
            <a:extLst>
              <a:ext uri="{FF2B5EF4-FFF2-40B4-BE49-F238E27FC236}">
                <a16:creationId xmlns:a16="http://schemas.microsoft.com/office/drawing/2014/main" id="{1F9BDBCE-C539-4510-B3F5-F7758F9CA49D}"/>
              </a:ext>
            </a:extLst>
          </p:cNvPr>
          <p:cNvSpPr txBox="1"/>
          <p:nvPr/>
        </p:nvSpPr>
        <p:spPr>
          <a:xfrm>
            <a:off x="6543675" y="3790950"/>
            <a:ext cx="149542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99 999</a:t>
            </a:r>
          </a:p>
        </p:txBody>
      </p:sp>
      <p:sp>
        <p:nvSpPr>
          <p:cNvPr id="39" name="TextBox 38">
            <a:extLst>
              <a:ext uri="{FF2B5EF4-FFF2-40B4-BE49-F238E27FC236}">
                <a16:creationId xmlns:a16="http://schemas.microsoft.com/office/drawing/2014/main" id="{CCB99FB7-ADFD-42E9-8532-1309D93F8AE1}"/>
              </a:ext>
            </a:extLst>
          </p:cNvPr>
          <p:cNvSpPr txBox="1"/>
          <p:nvPr/>
        </p:nvSpPr>
        <p:spPr>
          <a:xfrm>
            <a:off x="8048625" y="3762375"/>
            <a:ext cx="19812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100 000</a:t>
            </a:r>
          </a:p>
        </p:txBody>
      </p:sp>
      <p:sp>
        <p:nvSpPr>
          <p:cNvPr id="10" name="TextBox 9">
            <a:extLst>
              <a:ext uri="{FF2B5EF4-FFF2-40B4-BE49-F238E27FC236}">
                <a16:creationId xmlns:a16="http://schemas.microsoft.com/office/drawing/2014/main" id="{105D7152-5500-46CE-9FE4-9EFFB905111A}"/>
              </a:ext>
            </a:extLst>
          </p:cNvPr>
          <p:cNvSpPr txBox="1"/>
          <p:nvPr/>
        </p:nvSpPr>
        <p:spPr>
          <a:xfrm>
            <a:off x="5619750" y="2971800"/>
            <a:ext cx="914400" cy="369332"/>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649E5FA-EE38-4C09-A6B8-FA6D25D809A0}"/>
              </a:ext>
            </a:extLst>
          </p:cNvPr>
          <p:cNvSpPr txBox="1"/>
          <p:nvPr/>
        </p:nvSpPr>
        <p:spPr>
          <a:xfrm>
            <a:off x="2647950" y="4610100"/>
            <a:ext cx="7334250" cy="1200329"/>
          </a:xfrm>
          <a:prstGeom prst="rect">
            <a:avLst/>
          </a:prstGeom>
          <a:noFill/>
        </p:spPr>
        <p:txBody>
          <a:bodyPr wrap="square" rtlCol="0">
            <a:spAutoFit/>
          </a:bodyPr>
          <a:lstStyle/>
          <a:p>
            <a:pPr algn="just"/>
            <a:r>
              <a:rPr lang="vi-VN"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Ba khung xe tiếp theo được đóng số: 99 998; 99 999; 100 000</a:t>
            </a:r>
            <a:endParaRPr lang="en-US" sz="36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98231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8">
                                            <p:txEl>
                                              <p:pRg st="0" end="0"/>
                                            </p:txEl>
                                          </p:spTgt>
                                        </p:tgtEl>
                                        <p:attrNameLst>
                                          <p:attrName>style.visibility</p:attrName>
                                        </p:attrNameLst>
                                      </p:cBhvr>
                                      <p:to>
                                        <p:strVal val="visible"/>
                                      </p:to>
                                    </p:set>
                                    <p:anim calcmode="lin" valueType="num">
                                      <p:cBhvr additive="base">
                                        <p:cTn id="18"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0" end="0"/>
                                            </p:txEl>
                                          </p:spTgt>
                                        </p:tgtEl>
                                        <p:attrNameLst>
                                          <p:attrName>style.visibility</p:attrName>
                                        </p:attrNameLst>
                                      </p:cBhvr>
                                      <p:to>
                                        <p:strVal val="visible"/>
                                      </p:to>
                                    </p:set>
                                    <p:anim calcmode="lin" valueType="num">
                                      <p:cBhvr additive="base">
                                        <p:cTn id="24"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7A46A9DA-BB22-4F81-9A36-809BCB6825B9}"/>
              </a:ext>
            </a:extLst>
          </p:cNvPr>
          <p:cNvPicPr>
            <a:picLocks noChangeAspect="1"/>
          </p:cNvPicPr>
          <p:nvPr/>
        </p:nvPicPr>
        <p:blipFill>
          <a:blip r:embed="rId7"/>
          <a:stretch>
            <a:fillRect/>
          </a:stretch>
        </p:blipFill>
        <p:spPr>
          <a:xfrm>
            <a:off x="655780" y="147391"/>
            <a:ext cx="6956139" cy="1286367"/>
          </a:xfrm>
          <a:prstGeom prst="rect">
            <a:avLst/>
          </a:prstGeom>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1. </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Số liền trước của số 13 4</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80</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 là số nào?</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543174" y="2590800"/>
            <a:ext cx="7012275" cy="1650523"/>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13 479 </a:t>
            </a: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1667697" y="950474"/>
            <a:ext cx="9241276" cy="88785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sau</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của</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90 001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là</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nào</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a:t>
            </a: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790824" y="2619375"/>
            <a:ext cx="6762751" cy="15525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90 002</a:t>
            </a: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sau</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của</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99 999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là</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100 000.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Đúng</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hay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sai</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3124200" y="2230888"/>
            <a:ext cx="5240100"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Đúng</a:t>
            </a:r>
            <a:endParaRPr lang="en-US" sz="6000" b="1" dirty="0">
              <a:solidFill>
                <a:srgbClr val="C00000"/>
              </a:solidFill>
              <a:latin typeface="Cambria" panose="02040503050406030204" pitchFamily="18" charset="0"/>
              <a:ea typeface="Cambria" panose="02040503050406030204" pitchFamily="18" charset="0"/>
              <a:sym typeface="Arial"/>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C6A95A-22B4-0135-3A91-99B45657DCF1}"/>
              </a:ext>
            </a:extLst>
          </p:cNvPr>
          <p:cNvSpPr txBox="1"/>
          <p:nvPr/>
        </p:nvSpPr>
        <p:spPr>
          <a:xfrm>
            <a:off x="4078793" y="644118"/>
            <a:ext cx="3888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rPr>
              <a:t>Toán</a:t>
            </a:r>
            <a:endParaRPr kumimoji="0" lang="vi-VN" sz="4800" b="1" i="0" u="none" strike="noStrike" kern="1200" cap="none" spc="0" normalizeH="0" baseline="0" noProof="0" dirty="0">
              <a:ln>
                <a:noFill/>
              </a:ln>
              <a:solidFill>
                <a:srgbClr val="003399"/>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文本框 21">
            <a:extLst>
              <a:ext uri="{FF2B5EF4-FFF2-40B4-BE49-F238E27FC236}">
                <a16:creationId xmlns:a16="http://schemas.microsoft.com/office/drawing/2014/main" id="{DA116989-5F59-4437-84A5-EA38865D1359}"/>
              </a:ext>
            </a:extLst>
          </p:cNvPr>
          <p:cNvSpPr txBox="1"/>
          <p:nvPr/>
        </p:nvSpPr>
        <p:spPr>
          <a:xfrm>
            <a:off x="1536121" y="1395467"/>
            <a:ext cx="860419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ln w="12700">
                  <a:noFill/>
                </a:ln>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zh-CN" sz="4000" b="1" dirty="0">
                <a:ln w="12700">
                  <a:noFill/>
                </a:ln>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4000" b="1" dirty="0" err="1">
                <a:ln w="12700">
                  <a:noFill/>
                </a:ln>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zh-CN" sz="4000" b="1" dirty="0">
                <a:ln w="12700">
                  <a:noFill/>
                </a:ln>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4000" b="1" dirty="0" err="1">
                <a:ln w="12700">
                  <a:noFill/>
                </a:ln>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có</a:t>
            </a:r>
            <a:r>
              <a:rPr lang="en-US" altLang="zh-CN" sz="4000" b="1" dirty="0">
                <a:ln w="12700">
                  <a:noFill/>
                </a:ln>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4000" b="1" dirty="0" err="1">
                <a:ln w="12700">
                  <a:noFill/>
                </a:ln>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năm</a:t>
            </a:r>
            <a:r>
              <a:rPr lang="en-US" altLang="zh-CN" sz="4000" b="1" dirty="0">
                <a:ln w="12700">
                  <a:noFill/>
                </a:ln>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4000" b="1" dirty="0" err="1">
                <a:ln w="12700">
                  <a:noFill/>
                </a:ln>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altLang="zh-CN" sz="4000" b="1" dirty="0">
                <a:ln w="12700">
                  <a:noFill/>
                </a:ln>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4000" b="1" dirty="0" err="1">
                <a:ln w="12700">
                  <a:noFill/>
                </a:ln>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zh-CN" sz="4000" b="1" dirty="0">
                <a:ln w="12700">
                  <a:noFill/>
                </a:ln>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4000" b="1" dirty="0" err="1">
                <a:ln w="12700">
                  <a:noFill/>
                </a:ln>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zh-CN" sz="4000" b="1" dirty="0">
                <a:ln w="12700">
                  <a:noFill/>
                </a:ln>
                <a:solidFill>
                  <a:srgbClr val="FF0000"/>
                </a:solidFill>
                <a:latin typeface="Times New Roman" panose="02020603050405020304" pitchFamily="18" charset="0"/>
                <a:ea typeface="Cambria" panose="02040503050406030204" pitchFamily="18" charset="0"/>
                <a:cs typeface="Times New Roman" panose="02020603050405020304" pitchFamily="18" charset="0"/>
              </a:rPr>
              <a:t> 100 000 (T3)</a:t>
            </a:r>
            <a:endParaRPr kumimoji="0" lang="zh-CN" altLang="en-US" sz="4000" b="1" i="0" u="none" strike="noStrike" kern="1200" cap="none" spc="0" normalizeH="0" baseline="0" noProof="0" dirty="0">
              <a:ln w="12700">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977606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54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4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54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50" presetClass="entr" presetSubtype="0" decel="100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3"/>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0" y="41902"/>
            <a:ext cx="12441382" cy="6968498"/>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Cambria" panose="02040503050406030204" pitchFamily="18" charset="0"/>
              <a:ea typeface="Cambria" panose="02040503050406030204" pitchFamily="18" charset="0"/>
              <a:sym typeface="Arial"/>
            </a:endParaRPr>
          </a:p>
        </p:txBody>
      </p:sp>
      <p:sp>
        <p:nvSpPr>
          <p:cNvPr id="7" name="Oval 6">
            <a:extLst>
              <a:ext uri="{FF2B5EF4-FFF2-40B4-BE49-F238E27FC236}">
                <a16:creationId xmlns:a16="http://schemas.microsoft.com/office/drawing/2014/main" id="{F4F24D3E-E0DE-40E7-A84F-D32A736E3E3C}"/>
              </a:ext>
            </a:extLst>
          </p:cNvPr>
          <p:cNvSpPr/>
          <p:nvPr/>
        </p:nvSpPr>
        <p:spPr>
          <a:xfrm>
            <a:off x="410483" y="725261"/>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a:solidFill>
                  <a:srgbClr val="F0F1DF"/>
                </a:solidFill>
                <a:latin typeface="Times New Roman" panose="02020603050405020304" pitchFamily="18" charset="0"/>
                <a:ea typeface="Cambria" panose="02040503050406030204" pitchFamily="18" charset="0"/>
                <a:cs typeface="Times New Roman" panose="02020603050405020304" pitchFamily="18" charset="0"/>
                <a:sym typeface="Arial"/>
              </a:rPr>
              <a:t>1</a:t>
            </a:r>
          </a:p>
        </p:txBody>
      </p:sp>
      <p:sp>
        <p:nvSpPr>
          <p:cNvPr id="8" name="TextBox 7">
            <a:extLst>
              <a:ext uri="{FF2B5EF4-FFF2-40B4-BE49-F238E27FC236}">
                <a16:creationId xmlns:a16="http://schemas.microsoft.com/office/drawing/2014/main" id="{433BE5C8-6908-43E0-BF86-4BAD2D0C6787}"/>
              </a:ext>
            </a:extLst>
          </p:cNvPr>
          <p:cNvSpPr txBox="1"/>
          <p:nvPr/>
        </p:nvSpPr>
        <p:spPr>
          <a:xfrm>
            <a:off x="933450" y="687196"/>
            <a:ext cx="10896600" cy="666786"/>
          </a:xfrm>
          <a:prstGeom prst="rect">
            <a:avLst/>
          </a:prstGeom>
          <a:noFill/>
        </p:spPr>
        <p:txBody>
          <a:bodyPr wrap="square" rtlCol="0">
            <a:spAutoFit/>
          </a:bodyPr>
          <a:lstStyle/>
          <a:p>
            <a:pPr defTabSz="1219170">
              <a:buClr>
                <a:srgbClr val="000000"/>
              </a:buClr>
            </a:pPr>
            <a:r>
              <a:rPr lang="vi-VN" sz="3733"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rPr>
              <a:t>Số nào dưới đây có chữ số hàng chục nghìn là 1?</a:t>
            </a:r>
            <a:endParaRPr lang="en-US" sz="3733"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AEC78CC8-F04B-45F0-928F-4C6B122659AA}"/>
              </a:ext>
            </a:extLst>
          </p:cNvPr>
          <p:cNvSpPr txBox="1"/>
          <p:nvPr/>
        </p:nvSpPr>
        <p:spPr>
          <a:xfrm>
            <a:off x="628649" y="1952625"/>
            <a:ext cx="11344275" cy="1323439"/>
          </a:xfrm>
          <a:prstGeom prst="rect">
            <a:avLst/>
          </a:prstGeom>
          <a:noFill/>
        </p:spPr>
        <p:txBody>
          <a:bodyPr wrap="square" rtlCol="0">
            <a:spAutoFit/>
          </a:bodyPr>
          <a:lstStyle/>
          <a:p>
            <a:pPr algn="just"/>
            <a:r>
              <a:rPr lang="pt-BR"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 1 000         B) 100 000       C) 100       D) 10 000</a:t>
            </a:r>
          </a:p>
          <a:p>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713968A0-9515-46AA-9D8C-F725E825B0F3}"/>
              </a:ext>
            </a:extLst>
          </p:cNvPr>
          <p:cNvSpPr/>
          <p:nvPr/>
        </p:nvSpPr>
        <p:spPr>
          <a:xfrm>
            <a:off x="8958690" y="1930110"/>
            <a:ext cx="904875" cy="800100"/>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1019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0" y="-96982"/>
            <a:ext cx="12192000" cy="6774195"/>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0F1DF"/>
              </a:solidFill>
              <a:effectLst/>
              <a:uLnTx/>
              <a:uFillTx/>
              <a:latin typeface="Cambria" panose="02040503050406030204" pitchFamily="18" charset="0"/>
              <a:ea typeface="Cambria" panose="02040503050406030204" pitchFamily="18" charset="0"/>
              <a:cs typeface="+mn-cs"/>
              <a:sym typeface="Arial"/>
            </a:endParaRPr>
          </a:p>
        </p:txBody>
      </p:sp>
      <p:sp>
        <p:nvSpPr>
          <p:cNvPr id="7" name="Oval 6">
            <a:extLst>
              <a:ext uri="{FF2B5EF4-FFF2-40B4-BE49-F238E27FC236}">
                <a16:creationId xmlns:a16="http://schemas.microsoft.com/office/drawing/2014/main" id="{F4F24D3E-E0DE-40E7-A84F-D32A736E3E3C}"/>
              </a:ext>
            </a:extLst>
          </p:cNvPr>
          <p:cNvSpPr/>
          <p:nvPr/>
        </p:nvSpPr>
        <p:spPr>
          <a:xfrm>
            <a:off x="1039133" y="69668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a:t>
            </a:r>
          </a:p>
        </p:txBody>
      </p:sp>
      <p:sp>
        <p:nvSpPr>
          <p:cNvPr id="8" name="TextBox 7">
            <a:extLst>
              <a:ext uri="{FF2B5EF4-FFF2-40B4-BE49-F238E27FC236}">
                <a16:creationId xmlns:a16="http://schemas.microsoft.com/office/drawing/2014/main" id="{433BE5C8-6908-43E0-BF86-4BAD2D0C6787}"/>
              </a:ext>
            </a:extLst>
          </p:cNvPr>
          <p:cNvSpPr txBox="1"/>
          <p:nvPr/>
        </p:nvSpPr>
        <p:spPr>
          <a:xfrm>
            <a:off x="1562100" y="658621"/>
            <a:ext cx="10896600"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Số</a:t>
            </a:r>
            <a:endParaRPr kumimoji="0" lang="en-US" sz="3733" b="1" i="0" u="none" strike="noStrike" kern="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8690CA22-3F7A-4676-B600-4E7F88CB5AB8}"/>
              </a:ext>
            </a:extLst>
          </p:cNvPr>
          <p:cNvGrpSpPr/>
          <p:nvPr/>
        </p:nvGrpSpPr>
        <p:grpSpPr>
          <a:xfrm>
            <a:off x="1228725" y="1838325"/>
            <a:ext cx="9315450" cy="2554545"/>
            <a:chOff x="1228725" y="1838325"/>
            <a:chExt cx="9315450" cy="2554545"/>
          </a:xfrm>
        </p:grpSpPr>
        <p:sp>
          <p:nvSpPr>
            <p:cNvPr id="9" name="TextBox 8">
              <a:extLst>
                <a:ext uri="{FF2B5EF4-FFF2-40B4-BE49-F238E27FC236}">
                  <a16:creationId xmlns:a16="http://schemas.microsoft.com/office/drawing/2014/main" id="{EDBD2C17-A68E-4DB6-B29A-EA67A241EB64}"/>
                </a:ext>
              </a:extLst>
            </p:cNvPr>
            <p:cNvSpPr txBox="1"/>
            <p:nvPr/>
          </p:nvSpPr>
          <p:spPr>
            <a:xfrm>
              <a:off x="1228725" y="1838325"/>
              <a:ext cx="9315450" cy="2554545"/>
            </a:xfrm>
            <a:prstGeom prst="rect">
              <a:avLst/>
            </a:prstGeom>
            <a:noFill/>
          </p:spPr>
          <p:txBody>
            <a:bodyPr wrap="square" rtlCol="0">
              <a:spAutoFit/>
            </a:bodyPr>
            <a:lstStyle/>
            <a:p>
              <a:pPr algn="just"/>
              <a:r>
                <a:rPr lang="pt-BR" sz="4000" b="0"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a) 54 766 = 50 000 +     + 700 + 60 + 6</a:t>
              </a:r>
            </a:p>
            <a:p>
              <a:pPr algn="just"/>
              <a:r>
                <a:rPr lang="pt-BR" sz="4000" b="0"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b) 15 000 =      + 5000</a:t>
              </a:r>
            </a:p>
            <a:p>
              <a:pPr algn="just"/>
              <a:r>
                <a:rPr lang="pt-BR" sz="4000" b="0"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c) 37 059 = 30 000 + 7000 +      + 9</a:t>
              </a:r>
            </a:p>
            <a:p>
              <a:pPr algn="just"/>
              <a:r>
                <a:rPr lang="pt-BR" sz="4000" b="0"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d) 76 205 = 70 000 + 6000 + 200 +     </a:t>
              </a:r>
            </a:p>
          </p:txBody>
        </p:sp>
        <p:sp>
          <p:nvSpPr>
            <p:cNvPr id="10" name="Rectangle 9">
              <a:extLst>
                <a:ext uri="{FF2B5EF4-FFF2-40B4-BE49-F238E27FC236}">
                  <a16:creationId xmlns:a16="http://schemas.microsoft.com/office/drawing/2014/main" id="{1313A207-29A2-487D-84D9-5017D7786D21}"/>
                </a:ext>
              </a:extLst>
            </p:cNvPr>
            <p:cNvSpPr/>
            <p:nvPr/>
          </p:nvSpPr>
          <p:spPr>
            <a:xfrm>
              <a:off x="5838825" y="195262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542F46C3-2C40-433C-A6F8-6845251EF0DD}"/>
                </a:ext>
              </a:extLst>
            </p:cNvPr>
            <p:cNvSpPr/>
            <p:nvPr/>
          </p:nvSpPr>
          <p:spPr>
            <a:xfrm>
              <a:off x="3943350" y="256222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id="{37DCF462-39CE-470C-8A68-8E146B873259}"/>
                </a:ext>
              </a:extLst>
            </p:cNvPr>
            <p:cNvSpPr/>
            <p:nvPr/>
          </p:nvSpPr>
          <p:spPr>
            <a:xfrm>
              <a:off x="7439025" y="311467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49E7ABBF-CB33-40D2-A3AB-B9A95832735E}"/>
                </a:ext>
              </a:extLst>
            </p:cNvPr>
            <p:cNvSpPr/>
            <p:nvPr/>
          </p:nvSpPr>
          <p:spPr>
            <a:xfrm>
              <a:off x="8858250" y="376237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134369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solidFill>
            <a:schemeClr val="tx1"/>
          </a:solidFill>
          <a:prstDash val="lg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433</Words>
  <Application>Microsoft Office PowerPoint</Application>
  <PresentationFormat>Widescreen</PresentationFormat>
  <Paragraphs>61</Paragraphs>
  <Slides>16</Slides>
  <Notes>11</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16</vt:i4>
      </vt:variant>
    </vt:vector>
  </HeadingPairs>
  <TitlesOfParts>
    <vt:vector size="37" baseType="lpstr">
      <vt:lpstr>等线</vt:lpstr>
      <vt:lpstr>等线 Light</vt:lpstr>
      <vt:lpstr>Arial</vt:lpstr>
      <vt:lpstr>Calibri</vt:lpstr>
      <vt:lpstr>Cambria</vt:lpstr>
      <vt:lpstr>Gochi Hand</vt:lpstr>
      <vt:lpstr>Lato</vt:lpstr>
      <vt:lpstr>Livvic</vt:lpstr>
      <vt:lpstr>Nunito</vt:lpstr>
      <vt:lpstr>Open Sans</vt:lpstr>
      <vt:lpstr>Patrick Hand</vt:lpstr>
      <vt:lpstr>Roboto</vt:lpstr>
      <vt:lpstr>Roboto Condensed Light</vt:lpstr>
      <vt:lpstr>Times New Roman</vt:lpstr>
      <vt:lpstr>Farm Animals Day by Slidesgo</vt:lpstr>
      <vt:lpstr>Weltkindertag! by Slidego</vt:lpstr>
      <vt:lpstr>Office 主题​​</vt:lpstr>
      <vt:lpstr>3_Office 主题​​</vt:lpstr>
      <vt:lpstr>4_Office 主题​​</vt:lpstr>
      <vt:lpstr>5_Office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33</cp:revision>
  <dcterms:created xsi:type="dcterms:W3CDTF">2022-11-26T13:02:04Z</dcterms:created>
  <dcterms:modified xsi:type="dcterms:W3CDTF">2024-03-28T14:41:24Z</dcterms:modified>
</cp:coreProperties>
</file>