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media/audio4.wav" ContentType="audio/wav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831" r:id="rId2"/>
    <p:sldMasterId id="2147483843" r:id="rId3"/>
  </p:sldMasterIdLst>
  <p:notesMasterIdLst>
    <p:notesMasterId r:id="rId33"/>
  </p:notesMasterIdLst>
  <p:handoutMasterIdLst>
    <p:handoutMasterId r:id="rId34"/>
  </p:handoutMasterIdLst>
  <p:sldIdLst>
    <p:sldId id="348" r:id="rId4"/>
    <p:sldId id="366" r:id="rId5"/>
    <p:sldId id="367" r:id="rId6"/>
    <p:sldId id="340" r:id="rId7"/>
    <p:sldId id="329" r:id="rId8"/>
    <p:sldId id="346" r:id="rId9"/>
    <p:sldId id="303" r:id="rId10"/>
    <p:sldId id="328" r:id="rId11"/>
    <p:sldId id="341" r:id="rId12"/>
    <p:sldId id="336" r:id="rId13"/>
    <p:sldId id="343" r:id="rId14"/>
    <p:sldId id="337" r:id="rId15"/>
    <p:sldId id="344" r:id="rId16"/>
    <p:sldId id="335" r:id="rId17"/>
    <p:sldId id="324" r:id="rId18"/>
    <p:sldId id="353" r:id="rId19"/>
    <p:sldId id="365" r:id="rId20"/>
    <p:sldId id="352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2" r:id="rId29"/>
    <p:sldId id="363" r:id="rId30"/>
    <p:sldId id="349" r:id="rId31"/>
    <p:sldId id="364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C0"/>
    <a:srgbClr val="3515AB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25904-7F7C-4963-BB96-B9EA49911415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23026-CDF3-4BAB-B90E-DA7DA2BC5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13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79F413-C94E-4433-A479-ED1AF242E4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975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3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4CE33-5734-4C93-87AC-210F9A83E7A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460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2C067-BA1E-485B-B7A0-CC76AB5120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80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EC28-83DF-4E49-A35F-ED516367F946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E13-7675-4A43-A97C-1E46924246BE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3BA4-050B-4679-8D41-58A0A9F5A0A1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C456B-1519-44B3-A6E5-29DC1C649691}" type="datetime1">
              <a:rPr lang="en-US" smtClean="0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FDFAE-DDA1-4748-9C85-76C91A92A9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1A835C6-99B7-4E8C-981A-9110B465E05C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58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CB22205-AF4A-48B7-8E29-49A78280751F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6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510F3FB-7F8A-4857-8179-C18CF52975D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36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BC73304-3D40-427A-A55B-C56A943BC5FF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09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011A546-163F-4752-9B44-6E14C09C2897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08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4C3E3E5-B35B-43B7-A53A-8E506F2EC64B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50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923F22F-0EE5-4680-A685-B66EFA69DA0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6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9128-69C2-498D-A7AC-EED03F046473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585E7A1-0FAA-4148-A244-EAC63DAA60FB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55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152F3CF-F9DA-4B0F-982A-F39BFE306F26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35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CAAC95C-C427-46B3-A888-48DA33978DBB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89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5A19766-C016-42EC-80AA-46CEDB3F84B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74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A57F959-4C6E-401A-9D7D-27E864E6EF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5F4418-4B7F-4E25-8A87-765AC20D4413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55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588C6E8-6ABD-401D-B83C-73355FB0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21AB658-3DD2-4654-B792-91FD10A4D2A1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87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B14511D-A127-4DD2-A57C-5994FABFB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FBC7F45-1920-44F7-AE45-C35F0F3B0D0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73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41F4ED3-4EF0-420C-9332-021211B0D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DC5430C-8FF1-4807-9EF3-90DB80B450D3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18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C473DBE-B2FB-4467-BAFF-AD3D1DD277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5B4B9D0-89D8-474B-8C9A-59FC628C27C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51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C59187C-B189-45EA-9331-04D4D81AA7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AD41943-C06D-4219-BDAB-FDFFF300676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7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C150-26C4-4687-B09A-3BD13D46156D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BAA41FB-BB6F-4FCA-A36A-D2D330F7A4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4B7432E-D29A-432E-B886-C861FFD3F607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D1C811A-A1C7-421D-8D6B-BBDBB3FBF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09F13A7-D162-4739-95F9-B5335048DB5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09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59A09BC-536A-414F-8ADC-768133722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053AE64-3D1C-4349-A502-A6ED2D90AC1F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69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36BF2EF-3949-4474-AABC-30FAD1335C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6D29AA9-5862-4B97-9577-6B7F4B43BDF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2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8BE44BD-BE62-49E5-9913-B7134B8B2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718E15-CAEE-4208-9680-871B1F9F7077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965C-DE78-47A4-BE9F-229C03367FD4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B30E-57C9-4BB7-8CAF-FD6D2F5E8A6E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FAB7-77CF-49C2-BB20-64B2AF049591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2FC4C-84C4-4143-8B0C-9BFC6CB59440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1ADAD-8D17-4FE2-850B-FD1A10A33372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D164-3759-4670-BCEF-1071B28958EC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1021DB-78C2-4760-AFDF-2546674B1B96}" type="datetime1">
              <a:rPr lang="en-US" smtClean="0"/>
              <a:pPr/>
              <a:t>8/30/2021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Teacher: Mr.Le_Viet_Phuong/La Thanh Primary school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9676A7B-6F87-4310-971E-4C9D2400D3C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33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0" i="0" u="none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b="0" i="0" u="none">
          <a:solidFill>
            <a:schemeClr val="tx1"/>
          </a:solidFill>
          <a:latin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6B783399-4479-40AD-A4AE-ACCB2810C5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2429A8D-51DB-493C-B9BE-C1D018B1445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2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4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3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audio" Target="../media/media4.m4a"/><Relationship Id="rId11" Type="http://schemas.openxmlformats.org/officeDocument/2006/relationships/image" Target="../media/image31.png"/><Relationship Id="rId5" Type="http://schemas.microsoft.com/office/2007/relationships/media" Target="../media/media4.m4a"/><Relationship Id="rId10" Type="http://schemas.openxmlformats.org/officeDocument/2006/relationships/image" Target="../media/image30.gif"/><Relationship Id="rId4" Type="http://schemas.openxmlformats.org/officeDocument/2006/relationships/tags" Target="../tags/tag18.xml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4D9A-0BBC-455D-B242-BBE1FA31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55772"/>
            <a:ext cx="7772400" cy="1021842"/>
          </a:xfrm>
        </p:spPr>
        <p:txBody>
          <a:bodyPr/>
          <a:lstStyle/>
          <a:p>
            <a:pPr algn="ctr"/>
            <a:r>
              <a:rPr lang="en-US" dirty="0" err="1"/>
              <a:t>MÔN</a:t>
            </a:r>
            <a:r>
              <a:rPr lang="en-US" dirty="0"/>
              <a:t>: TIN </a:t>
            </a:r>
            <a:r>
              <a:rPr lang="en-US" dirty="0" err="1"/>
              <a:t>HỌC</a:t>
            </a:r>
            <a:r>
              <a:rPr lang="en-US" dirty="0"/>
              <a:t> - </a:t>
            </a:r>
            <a:r>
              <a:rPr lang="en-US" dirty="0" err="1"/>
              <a:t>LỚP</a:t>
            </a:r>
            <a:r>
              <a:rPr lang="en-US" dirty="0"/>
              <a:t> 5</a:t>
            </a:r>
            <a:br>
              <a:rPr lang="en-US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EBBC9-1EFC-46C2-A8E9-17905D4D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91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44833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3. Đánh dấu x vào      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cuối câu trả lời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02988" y="505659"/>
            <a:ext cx="449812" cy="40768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229600" y="2724150"/>
            <a:ext cx="589898" cy="4572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Rounded Rectangle 26"/>
          <p:cNvSpPr/>
          <p:nvPr/>
        </p:nvSpPr>
        <p:spPr>
          <a:xfrm>
            <a:off x="8229600" y="4171950"/>
            <a:ext cx="589898" cy="4572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8286098" y="3955814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6386" y="1123950"/>
            <a:ext cx="877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Repeat 8[Repeat 6[fd 50 rt 60 wait 30] rt 45]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2571750"/>
            <a:ext cx="877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- Vẽ hình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a giác sáu cạnh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30861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360/8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4085332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45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29600" y="3333750"/>
            <a:ext cx="589898" cy="4572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Right Brace 24"/>
          <p:cNvSpPr/>
          <p:nvPr/>
        </p:nvSpPr>
        <p:spPr>
          <a:xfrm rot="5400000">
            <a:off x="4807743" y="-559593"/>
            <a:ext cx="214314" cy="464820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86050" y="1809750"/>
            <a:ext cx="421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</a:rPr>
              <a:t>Vẽ </a:t>
            </a:r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giác 6 cạnh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5400000">
            <a:off x="1504924" y="1009650"/>
            <a:ext cx="228600" cy="152400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81000" y="180975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800000"/>
                </a:solidFill>
              </a:rPr>
              <a:t>Lặp lại 8 lần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58000" y="188595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Xoay phải 45 độ</a:t>
            </a:r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7810512" y="1323962"/>
            <a:ext cx="214314" cy="88109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19050"/>
            <a:ext cx="3728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C</a:t>
            </a:r>
            <a:r>
              <a:rPr lang="vi-VN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BẢN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1"/>
    </mc:Choice>
    <mc:Fallback xmlns="">
      <p:transition spd="slow" advTm="3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4" grpId="0"/>
      <p:bldP spid="17" grpId="0"/>
      <p:bldP spid="22" grpId="0"/>
      <p:bldP spid="23" grpId="0"/>
      <p:bldP spid="24" grpId="0" animBg="1"/>
      <p:bldP spid="32" grpId="0"/>
      <p:bldP spid="20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44833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3. Đánh dấu x vào      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cuối câu trả lời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19400" y="505659"/>
            <a:ext cx="526012" cy="40768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6386" y="2286001"/>
            <a:ext cx="877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Repeat 8[Repeat 6[fd 50 rt 60 wait 30] rt 45]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4800600" y="590550"/>
            <a:ext cx="228600" cy="464820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86050" y="2952750"/>
            <a:ext cx="421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Lệnh vẽ</a:t>
            </a:r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giác 6 cạnh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5400000">
            <a:off x="1504924" y="2152650"/>
            <a:ext cx="228600" cy="152400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9600" y="296293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800000"/>
                </a:solidFill>
              </a:rPr>
              <a:t>Lặp lại 8 lần</a:t>
            </a:r>
          </a:p>
        </p:txBody>
      </p:sp>
      <p:sp>
        <p:nvSpPr>
          <p:cNvPr id="2" name="Left Brace 1"/>
          <p:cNvSpPr/>
          <p:nvPr/>
        </p:nvSpPr>
        <p:spPr>
          <a:xfrm rot="5400000">
            <a:off x="2271687" y="578641"/>
            <a:ext cx="257175" cy="3086100"/>
          </a:xfrm>
          <a:prstGeom prst="leftBrac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1327596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Câu lệnh lặp lồng nhau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629400" y="294828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Xoay phải 45 độ</a:t>
            </a:r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7810512" y="2345519"/>
            <a:ext cx="214314" cy="88109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19050"/>
            <a:ext cx="3728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C</a:t>
            </a:r>
            <a:r>
              <a:rPr lang="vi-VN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BẢN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2"/>
    </mc:Choice>
    <mc:Fallback xmlns="">
      <p:transition spd="slow" advTm="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6534" y="438150"/>
            <a:ext cx="857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4. Kiểm tra lại kết quả các câu lệnh ở hoạt </a:t>
            </a:r>
            <a:r>
              <a:rPr lang="vi-VN" sz="280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solidFill>
                <a:srgbClr val="320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323569"/>
            <a:ext cx="973443" cy="109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14348" y="447675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Hình 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034220"/>
            <a:ext cx="17132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657600" y="462028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Hình b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" y="2266950"/>
            <a:ext cx="922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Repeat 8[</a:t>
            </a:r>
            <a:r>
              <a:rPr lang="en-US" sz="320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Repeat 6[fd 50 rt 60 wait 30] rt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45]</a:t>
            </a:r>
            <a:r>
              <a:rPr lang="en-US" sz="3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Hình c</a:t>
            </a:r>
            <a:endParaRPr lang="en-US" sz="320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034220"/>
            <a:ext cx="1928826" cy="174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553200" y="462028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Hình 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" y="127635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               Repeat 6[</a:t>
            </a:r>
            <a:r>
              <a:rPr lang="en-US" sz="3200" dirty="0" err="1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fd</a:t>
            </a:r>
            <a:r>
              <a:rPr lang="en-US" sz="3200" dirty="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 50 rt 60 wait 30] rt 72  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Repeat 5[</a:t>
            </a:r>
            <a:r>
              <a:rPr lang="en-US" sz="3200" dirty="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Repeat 6[</a:t>
            </a:r>
            <a:r>
              <a:rPr lang="en-US" sz="3200" dirty="0" err="1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fd</a:t>
            </a:r>
            <a:r>
              <a:rPr lang="en-US" sz="3200" dirty="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 50 rt 60 wait 30] rt 72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442882" y="895350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So sánh các dòng lệnh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-19050"/>
            <a:ext cx="3728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C</a:t>
            </a:r>
            <a:r>
              <a:rPr lang="vi-VN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BẢN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2"/>
    </mc:Choice>
    <mc:Fallback xmlns="">
      <p:transition spd="slow" advTm="2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6534" y="438150"/>
            <a:ext cx="857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4. Kiểm tra lại kết quả các câu lệnh ở hoạt </a:t>
            </a:r>
            <a:r>
              <a:rPr lang="vi-VN" sz="280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solidFill>
                <a:srgbClr val="320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1809750"/>
            <a:ext cx="1872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Repeat n[ </a:t>
            </a:r>
            <a:endParaRPr lang="en-US" sz="3200"/>
          </a:p>
        </p:txBody>
      </p:sp>
      <p:sp>
        <p:nvSpPr>
          <p:cNvPr id="18" name="Rectangle 17"/>
          <p:cNvSpPr/>
          <p:nvPr/>
        </p:nvSpPr>
        <p:spPr>
          <a:xfrm>
            <a:off x="237395" y="1200150"/>
            <a:ext cx="8464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Muốn vẽ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 hình đa có giác 6 cạnh </a:t>
            </a:r>
            <a:r>
              <a:rPr lang="en-US" sz="32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 gõ lệnh gì?</a:t>
            </a:r>
            <a:endParaRPr lang="en-US" sz="32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" y="2495550"/>
            <a:ext cx="8347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Muốn vẽ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 hình vuông cạnh 50</a:t>
            </a:r>
            <a:r>
              <a:rPr lang="en-US" sz="32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bước em thay đổi lệnh ở vị trí nào?</a:t>
            </a:r>
            <a:endParaRPr lang="en-US" sz="32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eft Brace 24"/>
          <p:cNvSpPr/>
          <p:nvPr/>
        </p:nvSpPr>
        <p:spPr>
          <a:xfrm rot="16200000">
            <a:off x="4639848" y="2046670"/>
            <a:ext cx="321471" cy="457203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TextBox 25"/>
          <p:cNvSpPr txBox="1"/>
          <p:nvPr/>
        </p:nvSpPr>
        <p:spPr>
          <a:xfrm>
            <a:off x="3036408" y="4476750"/>
            <a:ext cx="374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Lệnh vẽ hình vuông</a:t>
            </a:r>
            <a:endParaRPr lang="vi-VN" sz="3200"/>
          </a:p>
        </p:txBody>
      </p:sp>
      <p:sp>
        <p:nvSpPr>
          <p:cNvPr id="23" name="Rectangle 22"/>
          <p:cNvSpPr/>
          <p:nvPr/>
        </p:nvSpPr>
        <p:spPr>
          <a:xfrm>
            <a:off x="0" y="-19050"/>
            <a:ext cx="3728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C</a:t>
            </a:r>
            <a:r>
              <a:rPr lang="vi-VN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BẢN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9800" y="1809750"/>
            <a:ext cx="5051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Repeat 6[fd 50 rt 60 wait 30]</a:t>
            </a:r>
            <a:endParaRPr lang="en-US" sz="3200"/>
          </a:p>
        </p:txBody>
      </p:sp>
      <p:sp>
        <p:nvSpPr>
          <p:cNvPr id="30" name="Rectangle 29"/>
          <p:cNvSpPr/>
          <p:nvPr/>
        </p:nvSpPr>
        <p:spPr>
          <a:xfrm>
            <a:off x="7002467" y="1809750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rt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360/n]</a:t>
            </a:r>
            <a:endParaRPr lang="en-US" sz="3200"/>
          </a:p>
        </p:txBody>
      </p:sp>
      <p:sp>
        <p:nvSpPr>
          <p:cNvPr id="31" name="Rectangle 30"/>
          <p:cNvSpPr/>
          <p:nvPr/>
        </p:nvSpPr>
        <p:spPr>
          <a:xfrm>
            <a:off x="762000" y="3562350"/>
            <a:ext cx="1872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Repeat n[ </a:t>
            </a:r>
            <a:endParaRPr lang="en-US" sz="3200"/>
          </a:p>
        </p:txBody>
      </p:sp>
      <p:sp>
        <p:nvSpPr>
          <p:cNvPr id="32" name="Rectangle 31"/>
          <p:cNvSpPr/>
          <p:nvPr/>
        </p:nvSpPr>
        <p:spPr>
          <a:xfrm>
            <a:off x="2362200" y="3562350"/>
            <a:ext cx="5051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Repeat 6[fd 50 rt 60 wait 30]</a:t>
            </a:r>
            <a:endParaRPr lang="en-US" sz="3200"/>
          </a:p>
        </p:txBody>
      </p:sp>
      <p:sp>
        <p:nvSpPr>
          <p:cNvPr id="33" name="Rectangle 32"/>
          <p:cNvSpPr/>
          <p:nvPr/>
        </p:nvSpPr>
        <p:spPr>
          <a:xfrm>
            <a:off x="7154867" y="3562350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rt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360/n]</a:t>
            </a:r>
            <a:endParaRPr lang="en-US" sz="3200"/>
          </a:p>
        </p:txBody>
      </p:sp>
      <p:sp>
        <p:nvSpPr>
          <p:cNvPr id="34" name="Rectangle 33"/>
          <p:cNvSpPr/>
          <p:nvPr/>
        </p:nvSpPr>
        <p:spPr>
          <a:xfrm>
            <a:off x="2362200" y="3562350"/>
            <a:ext cx="5051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Repeat 4[fd 50 rt 90 wait 30]</a:t>
            </a:r>
            <a:endParaRPr lang="en-US" sz="32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9"/>
    </mc:Choice>
    <mc:Fallback xmlns="">
      <p:transition spd="slow" advTm="2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5" grpId="0" animBg="1"/>
      <p:bldP spid="26" grpId="0"/>
      <p:bldP spid="29" grpId="0"/>
      <p:bldP spid="30" grpId="0"/>
      <p:bldP spid="31" grpId="0"/>
      <p:bldP spid="32" grpId="0"/>
      <p:bldP spid="32" grpId="1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361950"/>
            <a:ext cx="8574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480" y="971550"/>
            <a:ext cx="901352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Tx/>
              <a:buChar char="-"/>
            </a:pPr>
            <a:r>
              <a:rPr lang="en-US" sz="3200" b="1">
                <a:solidFill>
                  <a:srgbClr val="3200C0"/>
                </a:solidFill>
              </a:rPr>
              <a:t> Câu lệnh lặp có dạng </a:t>
            </a:r>
            <a:r>
              <a:rPr lang="en-US" sz="3200" b="1">
                <a:solidFill>
                  <a:srgbClr val="FF0000"/>
                </a:solidFill>
              </a:rPr>
              <a:t>Repeat n[  ]. </a:t>
            </a:r>
            <a:r>
              <a:rPr lang="en-US" sz="3200" b="1">
                <a:solidFill>
                  <a:srgbClr val="3200C0"/>
                </a:solidFill>
              </a:rPr>
              <a:t>Trong đó: </a:t>
            </a:r>
          </a:p>
          <a:p>
            <a:pPr>
              <a:spcBef>
                <a:spcPts val="1200"/>
              </a:spcBef>
            </a:pPr>
            <a:r>
              <a:rPr lang="en-US" sz="3200" b="1">
                <a:solidFill>
                  <a:srgbClr val="3200C0"/>
                </a:solidFill>
              </a:rPr>
              <a:t>+ Số </a:t>
            </a:r>
            <a:r>
              <a:rPr lang="en-US" sz="3200" b="1">
                <a:solidFill>
                  <a:srgbClr val="FF0000"/>
                </a:solidFill>
              </a:rPr>
              <a:t>n</a:t>
            </a:r>
            <a:r>
              <a:rPr lang="en-US" sz="3200" b="1">
                <a:solidFill>
                  <a:srgbClr val="3200C0"/>
                </a:solidFill>
              </a:rPr>
              <a:t> trong câu lệnh chỉ số lần lặp; giữa </a:t>
            </a:r>
            <a:r>
              <a:rPr lang="en-US" sz="3200" b="1">
                <a:solidFill>
                  <a:srgbClr val="FF0000"/>
                </a:solidFill>
              </a:rPr>
              <a:t>Repeat</a:t>
            </a:r>
            <a:r>
              <a:rPr lang="en-US" sz="3200" b="1">
                <a:solidFill>
                  <a:srgbClr val="3200C0"/>
                </a:solidFill>
              </a:rPr>
              <a:t> và </a:t>
            </a:r>
            <a:r>
              <a:rPr lang="en-US" sz="3200" b="1">
                <a:solidFill>
                  <a:srgbClr val="FF0000"/>
                </a:solidFill>
              </a:rPr>
              <a:t>n</a:t>
            </a:r>
            <a:r>
              <a:rPr lang="en-US" sz="3200" b="1">
                <a:solidFill>
                  <a:srgbClr val="3200C0"/>
                </a:solidFill>
              </a:rPr>
              <a:t> phải có dấu cách.</a:t>
            </a:r>
          </a:p>
          <a:p>
            <a:pPr>
              <a:spcBef>
                <a:spcPts val="1200"/>
              </a:spcBef>
            </a:pPr>
            <a:r>
              <a:rPr lang="en-US" sz="3200" b="1">
                <a:solidFill>
                  <a:srgbClr val="3200C0"/>
                </a:solidFill>
              </a:rPr>
              <a:t>+ Phần trong </a:t>
            </a:r>
            <a:r>
              <a:rPr lang="en-US" sz="3200" b="1">
                <a:solidFill>
                  <a:srgbClr val="FF0000"/>
                </a:solidFill>
              </a:rPr>
              <a:t>cặp ngoặc vuông [ ] </a:t>
            </a:r>
            <a:r>
              <a:rPr lang="en-US" sz="3200" b="1">
                <a:solidFill>
                  <a:srgbClr val="3200C0"/>
                </a:solidFill>
              </a:rPr>
              <a:t>là nơi ghi các </a:t>
            </a:r>
            <a:r>
              <a:rPr lang="en-US" sz="3200" b="1">
                <a:solidFill>
                  <a:srgbClr val="FF0000"/>
                </a:solidFill>
              </a:rPr>
              <a:t>câu lệnh được lặp lại</a:t>
            </a:r>
            <a:r>
              <a:rPr lang="en-US" sz="3200" b="1">
                <a:solidFill>
                  <a:srgbClr val="3200C0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200" b="1">
                <a:solidFill>
                  <a:srgbClr val="3200C0"/>
                </a:solidFill>
              </a:rPr>
              <a:t>- Sử dụng câu lệnh lặp lồng nhau có thể cho ra nhiều hình giống nhau. </a:t>
            </a:r>
            <a:endParaRPr lang="en-US" sz="4000" b="1">
              <a:solidFill>
                <a:srgbClr val="320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19050"/>
            <a:ext cx="3728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C</a:t>
            </a:r>
            <a:r>
              <a:rPr lang="vi-VN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BẢN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5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"/>
    </mc:Choice>
    <mc:Fallback xmlns="">
      <p:transition spd="slow" advTm="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590550"/>
            <a:ext cx="8229600" cy="4648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1.Viết lệnh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iều khiển Rùa thực hiện: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50736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B-HOẠT ĐỘNG THỰC HÀNH</a:t>
            </a:r>
            <a:endParaRPr lang="en-US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92181" y="1047750"/>
            <a:ext cx="8763000" cy="99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Lặp lại 4 lần, trong mỗi lần vẽ một hình vuông cạnh dài 50 b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, vẽ xong quay một góc 90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209800" y="2343150"/>
            <a:ext cx="4114800" cy="400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Repeat 4[fd 50 rt 90]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05150"/>
            <a:ext cx="206588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ontent Placeholder 1"/>
          <p:cNvSpPr txBox="1">
            <a:spLocks/>
          </p:cNvSpPr>
          <p:nvPr/>
        </p:nvSpPr>
        <p:spPr>
          <a:xfrm>
            <a:off x="5867400" y="2362200"/>
            <a:ext cx="1143000" cy="6667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rt 90]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581150"/>
            <a:ext cx="19812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10000" y="1581150"/>
            <a:ext cx="4191000" cy="0"/>
          </a:xfrm>
          <a:prstGeom prst="line">
            <a:avLst/>
          </a:prstGeom>
          <a:ln w="44450">
            <a:solidFill>
              <a:srgbClr val="320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2038350"/>
            <a:ext cx="171062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69286" y="2038350"/>
            <a:ext cx="154592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609600" y="2419350"/>
            <a:ext cx="1981200" cy="464835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Repeat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4[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5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5"/>
    </mc:Choice>
    <mc:Fallback xmlns="">
      <p:transition spd="slow" advTm="3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25" grpId="0"/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6"/>
          <p:cNvGrpSpPr/>
          <p:nvPr/>
        </p:nvGrpSpPr>
        <p:grpSpPr>
          <a:xfrm>
            <a:off x="2628900" y="75011"/>
            <a:ext cx="3265885" cy="779860"/>
            <a:chOff x="192" y="873"/>
            <a:chExt cx="2630" cy="655"/>
          </a:xfrm>
        </p:grpSpPr>
        <p:grpSp>
          <p:nvGrpSpPr>
            <p:cNvPr id="15368" name="Group 55"/>
            <p:cNvGrpSpPr/>
            <p:nvPr/>
          </p:nvGrpSpPr>
          <p:grpSpPr>
            <a:xfrm>
              <a:off x="192" y="873"/>
              <a:ext cx="2630" cy="655"/>
              <a:chOff x="2160" y="1678"/>
              <a:chExt cx="1303" cy="1134"/>
            </a:xfrm>
          </p:grpSpPr>
          <p:sp>
            <p:nvSpPr>
              <p:cNvPr id="15370" name="Oval 56"/>
              <p:cNvSpPr/>
              <p:nvPr/>
            </p:nvSpPr>
            <p:spPr>
              <a:xfrm>
                <a:off x="2781" y="1936"/>
                <a:ext cx="104" cy="61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wrap="none" anchor="ctr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371" name="Oval 57"/>
              <p:cNvSpPr/>
              <p:nvPr/>
            </p:nvSpPr>
            <p:spPr>
              <a:xfrm>
                <a:off x="2783" y="1936"/>
                <a:ext cx="104" cy="614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 w="38100">
                <a:noFill/>
              </a:ln>
            </p:spPr>
            <p:txBody>
              <a:bodyPr wrap="none" anchor="ctr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372" name="Oval 58"/>
              <p:cNvSpPr/>
              <p:nvPr/>
            </p:nvSpPr>
            <p:spPr>
              <a:xfrm>
                <a:off x="2163" y="1938"/>
                <a:ext cx="1300" cy="614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ctr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373" name="Oval 59"/>
              <p:cNvSpPr/>
              <p:nvPr/>
            </p:nvSpPr>
            <p:spPr>
              <a:xfrm>
                <a:off x="2160" y="1924"/>
                <a:ext cx="1300" cy="614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374" name="Oval 60"/>
              <p:cNvSpPr/>
              <p:nvPr/>
            </p:nvSpPr>
            <p:spPr>
              <a:xfrm>
                <a:off x="2228" y="1938"/>
                <a:ext cx="1170" cy="614"/>
              </a:xfrm>
              <a:prstGeom prst="ellipse">
                <a:avLst/>
              </a:prstGeom>
              <a:solidFill>
                <a:srgbClr val="FF00FF"/>
              </a:solidFill>
              <a:ln w="38100">
                <a:noFill/>
              </a:ln>
            </p:spPr>
            <p:txBody>
              <a:bodyPr anchor="ctr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375" name="Oval 61"/>
              <p:cNvSpPr/>
              <p:nvPr/>
            </p:nvSpPr>
            <p:spPr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376" name="Oval 62"/>
              <p:cNvSpPr/>
              <p:nvPr/>
            </p:nvSpPr>
            <p:spPr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377" name="Oval 63"/>
              <p:cNvSpPr/>
              <p:nvPr/>
            </p:nvSpPr>
            <p:spPr>
              <a:xfrm>
                <a:off x="2273" y="1696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 w="9525">
                <a:noFill/>
              </a:ln>
            </p:spPr>
            <p:txBody>
              <a:bodyPr vert="eaVert"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5378" name="Oval 64"/>
              <p:cNvSpPr/>
              <p:nvPr/>
            </p:nvSpPr>
            <p:spPr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sz="1350">
                  <a:solidFill>
                    <a:prstClr val="black"/>
                  </a:solidFill>
                  <a:latin typeface="Franklin Gothic Book" panose="020B0503020102020204" pitchFamily="34" charset="0"/>
                </a:endParaRPr>
              </a:p>
            </p:txBody>
          </p:sp>
        </p:grpSp>
        <p:sp>
          <p:nvSpPr>
            <p:cNvPr id="15369" name="Text Box 65"/>
            <p:cNvSpPr txBox="1"/>
            <p:nvPr/>
          </p:nvSpPr>
          <p:spPr>
            <a:xfrm>
              <a:off x="493" y="1008"/>
              <a:ext cx="2034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Em cần ghi nhớ</a:t>
              </a:r>
            </a:p>
          </p:txBody>
        </p:sp>
      </p:grpSp>
      <p:sp>
        <p:nvSpPr>
          <p:cNvPr id="16" name="Cloud 15"/>
          <p:cNvSpPr/>
          <p:nvPr/>
        </p:nvSpPr>
        <p:spPr>
          <a:xfrm>
            <a:off x="152400" y="797719"/>
            <a:ext cx="8839200" cy="3602831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66" name="TextBox 18"/>
          <p:cNvSpPr txBox="1"/>
          <p:nvPr/>
        </p:nvSpPr>
        <p:spPr>
          <a:xfrm>
            <a:off x="990600" y="1581150"/>
            <a:ext cx="718185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Lệnh REPEAT n[&lt;các câu lệnh&gt;]: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Rùa thực hiện n lần &lt;các câu lệnh&gt;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Lệnh REPEAT m[REPEAT n[&lt;các câu lệnh&gt;]]: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Rùa thực hiện m lần lệnh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REPEAT n[&lt;các câu lệnh&gt;]</a:t>
            </a:r>
            <a:endParaRPr sz="2400" b="1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7" name="Picture 17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342901"/>
            <a:ext cx="857250" cy="5643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805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4"/>
    </mc:Choice>
    <mc:Fallback xmlns="">
      <p:transition spd="slow" advTm="2858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1371600" y="2254861"/>
            <a:ext cx="67056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97819" indent="-197819" algn="just" defTabSz="527517">
              <a:spcBef>
                <a:spcPct val="20000"/>
              </a:spcBef>
              <a:buClr>
                <a:srgbClr val="0000FF"/>
              </a:buClr>
              <a:buSzPct val="120000"/>
              <a:buFontTx/>
              <a:buChar char="•"/>
            </a:pPr>
            <a:r>
              <a:rPr 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Về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học</a:t>
            </a:r>
            <a:r>
              <a:rPr 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bài.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Times New Roman" pitchFamily="18" charset="0"/>
            </a:endParaRPr>
          </a:p>
          <a:p>
            <a:pPr marL="197819" indent="-197819" algn="just" defTabSz="527517">
              <a:spcBef>
                <a:spcPct val="20000"/>
              </a:spcBef>
              <a:buClr>
                <a:srgbClr val="0000FF"/>
              </a:buClr>
              <a:buSzPct val="120000"/>
              <a:buFontTx/>
              <a:buChar char="•"/>
            </a:pPr>
            <a:r>
              <a:rPr 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Thực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thao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tác</a:t>
            </a:r>
            <a:r>
              <a:rPr 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Times New Roman" pitchFamily="18" charset="0"/>
              </a:rPr>
              <a:t> gõ câu lệnh, quan sát kết quả hiện ra trên máy tính.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50180" name="WordArt 4"/>
          <p:cNvSpPr>
            <a:spLocks noChangeArrowheads="1" noChangeShapeType="1" noTextEdit="1"/>
          </p:cNvSpPr>
          <p:nvPr/>
        </p:nvSpPr>
        <p:spPr bwMode="auto">
          <a:xfrm>
            <a:off x="3889772" y="1415013"/>
            <a:ext cx="2800350" cy="56600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27517"/>
            <a:r>
              <a:rPr lang="en-US" sz="2077" b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DẶN DÒ</a:t>
            </a:r>
          </a:p>
        </p:txBody>
      </p:sp>
      <p:pic>
        <p:nvPicPr>
          <p:cNvPr id="50181" name="Picture 5" descr="jlgbo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62" y="891412"/>
            <a:ext cx="1714500" cy="129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1864519" y="788561"/>
            <a:ext cx="971550" cy="753757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527517"/>
            <a:endParaRPr lang="en-US" sz="10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27517"/>
            <a:r>
              <a:rPr lang="en-US" b="0">
                <a:solidFill>
                  <a:prstClr val="black">
                    <a:tint val="75000"/>
                  </a:prstClr>
                </a:solidFill>
                <a:latin typeface="Calibri"/>
              </a:rPr>
              <a:t>Teacher: Mr.Le_Viet_Phuong/La Thanh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799585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1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2689" y="361950"/>
            <a:ext cx="6454011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>
                <a:ln w="317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làm phiếu bài tập</a:t>
            </a:r>
          </a:p>
        </p:txBody>
      </p:sp>
    </p:spTree>
    <p:extLst>
      <p:ext uri="{BB962C8B-B14F-4D97-AF65-F5344CB8AC3E}">
        <p14:creationId xmlns:p14="http://schemas.microsoft.com/office/powerpoint/2010/main" val="6410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4"/>
    </mc:Choice>
    <mc:Fallback xmlns="">
      <p:transition spd="slow" advTm="688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2"/>
          <p:cNvSpPr txBox="1">
            <a:spLocks noChangeArrowheads="1"/>
          </p:cNvSpPr>
          <p:nvPr/>
        </p:nvSpPr>
        <p:spPr bwMode="auto">
          <a:xfrm>
            <a:off x="1371600" y="228600"/>
            <a:ext cx="5600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C00000"/>
                </a:solidFill>
                <a:latin typeface="Calibri" panose="020F0502020204030204" pitchFamily="34" charset="0"/>
              </a:rPr>
              <a:t>Câu 1 : Lệnh nào giúp rùa đi thẳng 100 quay trái 90 ?</a:t>
            </a:r>
          </a:p>
        </p:txBody>
      </p:sp>
      <p:pic>
        <p:nvPicPr>
          <p:cNvPr id="6147" name="Picture 7" descr="D:\CHUYEN MON\bai giang dien tu\images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2" y="3823098"/>
            <a:ext cx="1443038" cy="132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D:\CHUYEN MON\bai giang dien tu\images (1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9191" y="0"/>
            <a:ext cx="1141809" cy="94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9" name="Rectangle 22"/>
          <p:cNvSpPr>
            <a:spLocks noChangeArrowheads="1"/>
          </p:cNvSpPr>
          <p:nvPr/>
        </p:nvSpPr>
        <p:spPr bwMode="auto">
          <a:xfrm>
            <a:off x="800100" y="1257300"/>
            <a:ext cx="6515100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	  </a:t>
            </a:r>
            <a:r>
              <a:rPr lang="en-US" altLang="en-US" sz="2550" b="1">
                <a:solidFill>
                  <a:srgbClr val="0000FF"/>
                </a:solidFill>
                <a:latin typeface="Times New Roman" panose="02020603050405020304" pitchFamily="18" charset="0"/>
              </a:rPr>
              <a:t>A.  FD 100 LT 90</a:t>
            </a: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0" name="Rectangle 22"/>
          <p:cNvSpPr>
            <a:spLocks noChangeArrowheads="1"/>
          </p:cNvSpPr>
          <p:nvPr/>
        </p:nvSpPr>
        <p:spPr bwMode="auto">
          <a:xfrm>
            <a:off x="823912" y="1863328"/>
            <a:ext cx="5634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	  </a:t>
            </a:r>
            <a:r>
              <a:rPr lang="en-US" altLang="en-US" sz="2550" b="1">
                <a:solidFill>
                  <a:srgbClr val="0000FF"/>
                </a:solidFill>
                <a:latin typeface="Times New Roman" panose="02020603050405020304" pitchFamily="18" charset="0"/>
              </a:rPr>
              <a:t>B.  FD 100 RT 90</a:t>
            </a: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255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Oval 49"/>
          <p:cNvSpPr>
            <a:spLocks noChangeArrowheads="1"/>
          </p:cNvSpPr>
          <p:nvPr/>
        </p:nvSpPr>
        <p:spPr bwMode="auto">
          <a:xfrm>
            <a:off x="1144191" y="4064794"/>
            <a:ext cx="1423988" cy="795338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b="1">
                <a:solidFill>
                  <a:srgbClr val="0000FF"/>
                </a:solidFill>
                <a:latin typeface=".VnTimeH" panose="020B7200000000000000" pitchFamily="34" charset="0"/>
              </a:rPr>
              <a:t>HÕt giê</a:t>
            </a:r>
          </a:p>
        </p:txBody>
      </p:sp>
      <p:sp>
        <p:nvSpPr>
          <p:cNvPr id="58" name="Oval 50"/>
          <p:cNvSpPr>
            <a:spLocks noChangeArrowheads="1"/>
          </p:cNvSpPr>
          <p:nvPr/>
        </p:nvSpPr>
        <p:spPr bwMode="auto">
          <a:xfrm>
            <a:off x="1144191" y="4064794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FF0000"/>
                </a:solidFill>
                <a:latin typeface=".VnTimeH" panose="020B7200000000000000" pitchFamily="34" charset="0"/>
              </a:rPr>
              <a:t>1</a:t>
            </a:r>
          </a:p>
        </p:txBody>
      </p:sp>
      <p:sp>
        <p:nvSpPr>
          <p:cNvPr id="59" name="Oval 51"/>
          <p:cNvSpPr>
            <a:spLocks noChangeArrowheads="1"/>
          </p:cNvSpPr>
          <p:nvPr/>
        </p:nvSpPr>
        <p:spPr bwMode="auto">
          <a:xfrm>
            <a:off x="1144191" y="4064794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2</a:t>
            </a:r>
          </a:p>
        </p:txBody>
      </p:sp>
      <p:sp>
        <p:nvSpPr>
          <p:cNvPr id="60" name="Oval 52"/>
          <p:cNvSpPr>
            <a:spLocks noChangeArrowheads="1"/>
          </p:cNvSpPr>
          <p:nvPr/>
        </p:nvSpPr>
        <p:spPr bwMode="auto">
          <a:xfrm>
            <a:off x="1144191" y="4064794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3</a:t>
            </a:r>
          </a:p>
        </p:txBody>
      </p:sp>
      <p:sp>
        <p:nvSpPr>
          <p:cNvPr id="61" name="Oval 53"/>
          <p:cNvSpPr>
            <a:spLocks noChangeArrowheads="1"/>
          </p:cNvSpPr>
          <p:nvPr/>
        </p:nvSpPr>
        <p:spPr bwMode="auto">
          <a:xfrm>
            <a:off x="1148953" y="4064794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4</a:t>
            </a:r>
          </a:p>
        </p:txBody>
      </p:sp>
      <p:sp>
        <p:nvSpPr>
          <p:cNvPr id="62" name="Oval 54"/>
          <p:cNvSpPr>
            <a:spLocks noChangeArrowheads="1"/>
          </p:cNvSpPr>
          <p:nvPr/>
        </p:nvSpPr>
        <p:spPr bwMode="auto">
          <a:xfrm>
            <a:off x="1145381" y="4056460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5</a:t>
            </a:r>
          </a:p>
        </p:txBody>
      </p:sp>
      <p:sp>
        <p:nvSpPr>
          <p:cNvPr id="63" name="Oval 54"/>
          <p:cNvSpPr>
            <a:spLocks noChangeArrowheads="1"/>
          </p:cNvSpPr>
          <p:nvPr/>
        </p:nvSpPr>
        <p:spPr bwMode="auto">
          <a:xfrm>
            <a:off x="1143000" y="4061222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6</a:t>
            </a:r>
          </a:p>
        </p:txBody>
      </p:sp>
      <p:sp>
        <p:nvSpPr>
          <p:cNvPr id="64" name="Oval 54"/>
          <p:cNvSpPr>
            <a:spLocks noChangeArrowheads="1"/>
          </p:cNvSpPr>
          <p:nvPr/>
        </p:nvSpPr>
        <p:spPr bwMode="auto">
          <a:xfrm>
            <a:off x="1143000" y="4056460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7</a:t>
            </a:r>
          </a:p>
        </p:txBody>
      </p:sp>
      <p:sp>
        <p:nvSpPr>
          <p:cNvPr id="65" name="Oval 54"/>
          <p:cNvSpPr>
            <a:spLocks noChangeArrowheads="1"/>
          </p:cNvSpPr>
          <p:nvPr/>
        </p:nvSpPr>
        <p:spPr bwMode="auto">
          <a:xfrm>
            <a:off x="1144191" y="4056460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8</a:t>
            </a:r>
          </a:p>
        </p:txBody>
      </p:sp>
      <p:sp>
        <p:nvSpPr>
          <p:cNvPr id="66" name="Oval 54"/>
          <p:cNvSpPr>
            <a:spLocks noChangeArrowheads="1"/>
          </p:cNvSpPr>
          <p:nvPr/>
        </p:nvSpPr>
        <p:spPr bwMode="auto">
          <a:xfrm>
            <a:off x="1144191" y="4067175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9</a:t>
            </a:r>
          </a:p>
        </p:txBody>
      </p:sp>
      <p:sp>
        <p:nvSpPr>
          <p:cNvPr id="67" name="Oval 54"/>
          <p:cNvSpPr>
            <a:spLocks noChangeArrowheads="1"/>
          </p:cNvSpPr>
          <p:nvPr/>
        </p:nvSpPr>
        <p:spPr bwMode="auto">
          <a:xfrm>
            <a:off x="1144191" y="4056460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10</a:t>
            </a:r>
          </a:p>
        </p:txBody>
      </p:sp>
      <p:sp>
        <p:nvSpPr>
          <p:cNvPr id="68" name="Oval 54"/>
          <p:cNvSpPr>
            <a:spLocks noChangeArrowheads="1"/>
          </p:cNvSpPr>
          <p:nvPr/>
        </p:nvSpPr>
        <p:spPr bwMode="auto">
          <a:xfrm>
            <a:off x="1144191" y="4061222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>
                <a:solidFill>
                  <a:srgbClr val="0000FF"/>
                </a:solidFill>
                <a:latin typeface=".VnTimeH" panose="020B7200000000000000" pitchFamily="34" charset="0"/>
              </a:rPr>
              <a:t>b¾t ®Çu</a:t>
            </a:r>
          </a:p>
        </p:txBody>
      </p:sp>
      <p:pic>
        <p:nvPicPr>
          <p:cNvPr id="70" name="Picture 2" descr="D:\CHUYEN MON\bai giang dien tu\hinh anh minh hoa\images (1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2648"/>
            <a:ext cx="971550" cy="111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" descr="D:\CHUYEN MON\bai giang dien tu\hinh anh minh hoa\tải xuống (6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79082"/>
            <a:ext cx="1600200" cy="106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823912" y="2457450"/>
            <a:ext cx="5634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	  </a:t>
            </a:r>
            <a:r>
              <a:rPr lang="en-US" altLang="en-US" sz="2550" b="1">
                <a:solidFill>
                  <a:srgbClr val="0000FF"/>
                </a:solidFill>
                <a:latin typeface="Times New Roman" panose="02020603050405020304" pitchFamily="18" charset="0"/>
              </a:rPr>
              <a:t>C.  FD 80 LT 90</a:t>
            </a: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255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3" grpId="0" animBg="1"/>
      <p:bldP spid="66" grpId="0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3051" y="914401"/>
            <a:ext cx="6000749" cy="507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FF0000"/>
                </a:solidFill>
                <a:latin typeface="Arial" charset="0"/>
              </a:rPr>
              <a:t> Những yêu cầu lưu ý của tiết học: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0" y="1500189"/>
            <a:ext cx="6457950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bị đầy đủ đồ dùng </a:t>
            </a: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tập: bút, sách giáo khoa Hướng dẫn Tin học lớp 5, vở, máy tính, loa hoặc tai nghe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phiếu bài tập.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Nhấn nút tạm dừng khi phải trả lời câu hỏi và làm bài tập.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Nhấn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Học tập nghiêm túc, làm đầy đủ bài tập.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4736306"/>
            <a:ext cx="3962400" cy="273844"/>
          </a:xfrm>
        </p:spPr>
        <p:txBody>
          <a:bodyPr/>
          <a:lstStyle/>
          <a:p>
            <a:pPr>
              <a:defRPr/>
            </a:pPr>
            <a:r>
              <a:rPr lang="en-US"/>
              <a:t>Teacher: Mr.Le_Viet_Phuong/La Thanh Primary school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899919"/>
      </p:ext>
    </p:extLst>
  </p:cSld>
  <p:clrMapOvr>
    <a:masterClrMapping/>
  </p:clrMapOvr>
  <p:transition spd="slow" advTm="38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2"/>
          <p:cNvSpPr txBox="1">
            <a:spLocks noChangeArrowheads="1"/>
          </p:cNvSpPr>
          <p:nvPr/>
        </p:nvSpPr>
        <p:spPr bwMode="auto">
          <a:xfrm>
            <a:off x="1257300" y="228600"/>
            <a:ext cx="58864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C00000"/>
                </a:solidFill>
                <a:latin typeface="Calibri" panose="020F0502020204030204" pitchFamily="34" charset="0"/>
              </a:rPr>
              <a:t>Câu 2 : Lệnh nào giúp rùa thực hiện các thao tác:	 - hạ bút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C00000"/>
                </a:solidFill>
                <a:latin typeface="Calibri" panose="020F0502020204030204" pitchFamily="34" charset="0"/>
              </a:rPr>
              <a:t>                   - quay phải 90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C00000"/>
                </a:solidFill>
                <a:latin typeface="Calibri" panose="020F0502020204030204" pitchFamily="34" charset="0"/>
              </a:rPr>
              <a:t>		 - đi một đoạn 20 bước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C00000"/>
                </a:solidFill>
                <a:latin typeface="Calibri" panose="020F0502020204030204" pitchFamily="34" charset="0"/>
              </a:rPr>
              <a:t>		 - hạ bút</a:t>
            </a:r>
          </a:p>
        </p:txBody>
      </p:sp>
      <p:pic>
        <p:nvPicPr>
          <p:cNvPr id="8195" name="Picture 7" descr="D:\CHUYEN MON\bai giang dien tu\images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2" y="3823098"/>
            <a:ext cx="1443038" cy="132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D:\CHUYEN MON\bai giang dien tu\images (1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9191" y="0"/>
            <a:ext cx="1141809" cy="94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Rectangle 22"/>
          <p:cNvSpPr>
            <a:spLocks noChangeArrowheads="1"/>
          </p:cNvSpPr>
          <p:nvPr/>
        </p:nvSpPr>
        <p:spPr bwMode="auto">
          <a:xfrm>
            <a:off x="1828800" y="2343150"/>
            <a:ext cx="6515100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	  </a:t>
            </a:r>
            <a:r>
              <a:rPr lang="en-US" altLang="en-US" sz="2550" b="1">
                <a:solidFill>
                  <a:srgbClr val="0000FF"/>
                </a:solidFill>
                <a:latin typeface="Times New Roman" panose="02020603050405020304" pitchFamily="18" charset="0"/>
              </a:rPr>
              <a:t>A. PD RT 90 FD 20 PU</a:t>
            </a: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22"/>
          <p:cNvSpPr>
            <a:spLocks noChangeArrowheads="1"/>
          </p:cNvSpPr>
          <p:nvPr/>
        </p:nvSpPr>
        <p:spPr bwMode="auto">
          <a:xfrm>
            <a:off x="1828800" y="3028950"/>
            <a:ext cx="5634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	  </a:t>
            </a:r>
            <a:r>
              <a:rPr lang="en-US" altLang="en-US" sz="2550" b="1">
                <a:solidFill>
                  <a:srgbClr val="0000FF"/>
                </a:solidFill>
                <a:latin typeface="Times New Roman" panose="02020603050405020304" pitchFamily="18" charset="0"/>
              </a:rPr>
              <a:t>B. RT 90 FD 20</a:t>
            </a: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255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457200" indent="-457200" defTabSz="6858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0" name="Oval 49"/>
          <p:cNvSpPr>
            <a:spLocks noChangeArrowheads="1"/>
          </p:cNvSpPr>
          <p:nvPr/>
        </p:nvSpPr>
        <p:spPr bwMode="auto">
          <a:xfrm>
            <a:off x="1144191" y="4064794"/>
            <a:ext cx="1423988" cy="795338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b="1">
                <a:solidFill>
                  <a:srgbClr val="0000FF"/>
                </a:solidFill>
                <a:latin typeface=".VnTimeH" panose="020B7200000000000000" pitchFamily="34" charset="0"/>
              </a:rPr>
              <a:t>HÕt giê</a:t>
            </a:r>
          </a:p>
        </p:txBody>
      </p:sp>
      <p:sp>
        <p:nvSpPr>
          <p:cNvPr id="58" name="Oval 50"/>
          <p:cNvSpPr>
            <a:spLocks noChangeArrowheads="1"/>
          </p:cNvSpPr>
          <p:nvPr/>
        </p:nvSpPr>
        <p:spPr bwMode="auto">
          <a:xfrm>
            <a:off x="1144191" y="4064794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FF0000"/>
                </a:solidFill>
                <a:latin typeface=".VnTimeH" panose="020B7200000000000000" pitchFamily="34" charset="0"/>
              </a:rPr>
              <a:t>1</a:t>
            </a:r>
          </a:p>
        </p:txBody>
      </p:sp>
      <p:sp>
        <p:nvSpPr>
          <p:cNvPr id="59" name="Oval 51"/>
          <p:cNvSpPr>
            <a:spLocks noChangeArrowheads="1"/>
          </p:cNvSpPr>
          <p:nvPr/>
        </p:nvSpPr>
        <p:spPr bwMode="auto">
          <a:xfrm>
            <a:off x="1144191" y="4064794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2</a:t>
            </a:r>
          </a:p>
        </p:txBody>
      </p:sp>
      <p:sp>
        <p:nvSpPr>
          <p:cNvPr id="60" name="Oval 52"/>
          <p:cNvSpPr>
            <a:spLocks noChangeArrowheads="1"/>
          </p:cNvSpPr>
          <p:nvPr/>
        </p:nvSpPr>
        <p:spPr bwMode="auto">
          <a:xfrm>
            <a:off x="1144191" y="4064794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3</a:t>
            </a:r>
          </a:p>
        </p:txBody>
      </p:sp>
      <p:sp>
        <p:nvSpPr>
          <p:cNvPr id="61" name="Oval 53"/>
          <p:cNvSpPr>
            <a:spLocks noChangeArrowheads="1"/>
          </p:cNvSpPr>
          <p:nvPr/>
        </p:nvSpPr>
        <p:spPr bwMode="auto">
          <a:xfrm>
            <a:off x="1148953" y="4064794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4</a:t>
            </a:r>
          </a:p>
        </p:txBody>
      </p:sp>
      <p:sp>
        <p:nvSpPr>
          <p:cNvPr id="62" name="Oval 54"/>
          <p:cNvSpPr>
            <a:spLocks noChangeArrowheads="1"/>
          </p:cNvSpPr>
          <p:nvPr/>
        </p:nvSpPr>
        <p:spPr bwMode="auto">
          <a:xfrm>
            <a:off x="1145381" y="4056460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5</a:t>
            </a:r>
          </a:p>
        </p:txBody>
      </p:sp>
      <p:sp>
        <p:nvSpPr>
          <p:cNvPr id="63" name="Oval 54"/>
          <p:cNvSpPr>
            <a:spLocks noChangeArrowheads="1"/>
          </p:cNvSpPr>
          <p:nvPr/>
        </p:nvSpPr>
        <p:spPr bwMode="auto">
          <a:xfrm>
            <a:off x="1143000" y="4061222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6</a:t>
            </a:r>
          </a:p>
        </p:txBody>
      </p:sp>
      <p:sp>
        <p:nvSpPr>
          <p:cNvPr id="64" name="Oval 54"/>
          <p:cNvSpPr>
            <a:spLocks noChangeArrowheads="1"/>
          </p:cNvSpPr>
          <p:nvPr/>
        </p:nvSpPr>
        <p:spPr bwMode="auto">
          <a:xfrm>
            <a:off x="1143000" y="4056460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7</a:t>
            </a:r>
          </a:p>
        </p:txBody>
      </p:sp>
      <p:sp>
        <p:nvSpPr>
          <p:cNvPr id="65" name="Oval 54"/>
          <p:cNvSpPr>
            <a:spLocks noChangeArrowheads="1"/>
          </p:cNvSpPr>
          <p:nvPr/>
        </p:nvSpPr>
        <p:spPr bwMode="auto">
          <a:xfrm>
            <a:off x="1144191" y="4056460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8</a:t>
            </a:r>
          </a:p>
        </p:txBody>
      </p:sp>
      <p:sp>
        <p:nvSpPr>
          <p:cNvPr id="66" name="Oval 54"/>
          <p:cNvSpPr>
            <a:spLocks noChangeArrowheads="1"/>
          </p:cNvSpPr>
          <p:nvPr/>
        </p:nvSpPr>
        <p:spPr bwMode="auto">
          <a:xfrm>
            <a:off x="1144191" y="4067175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9</a:t>
            </a:r>
          </a:p>
        </p:txBody>
      </p:sp>
      <p:sp>
        <p:nvSpPr>
          <p:cNvPr id="67" name="Oval 54"/>
          <p:cNvSpPr>
            <a:spLocks noChangeArrowheads="1"/>
          </p:cNvSpPr>
          <p:nvPr/>
        </p:nvSpPr>
        <p:spPr bwMode="auto">
          <a:xfrm>
            <a:off x="1144191" y="4056460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50" b="1">
                <a:solidFill>
                  <a:srgbClr val="0000FF"/>
                </a:solidFill>
                <a:latin typeface=".VnTimeH" panose="020B7200000000000000" pitchFamily="34" charset="0"/>
              </a:rPr>
              <a:t>10</a:t>
            </a:r>
          </a:p>
        </p:txBody>
      </p:sp>
      <p:sp>
        <p:nvSpPr>
          <p:cNvPr id="68" name="Oval 54"/>
          <p:cNvSpPr>
            <a:spLocks noChangeArrowheads="1"/>
          </p:cNvSpPr>
          <p:nvPr/>
        </p:nvSpPr>
        <p:spPr bwMode="auto">
          <a:xfrm>
            <a:off x="1144191" y="4061222"/>
            <a:ext cx="1423988" cy="79533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>
                <a:solidFill>
                  <a:srgbClr val="0000FF"/>
                </a:solidFill>
                <a:latin typeface=".VnTimeH" panose="020B7200000000000000" pitchFamily="34" charset="0"/>
              </a:rPr>
              <a:t>b¾t ®Çu</a:t>
            </a:r>
          </a:p>
        </p:txBody>
      </p:sp>
      <p:pic>
        <p:nvPicPr>
          <p:cNvPr id="70" name="Picture 2" descr="D:\CHUYEN MON\bai giang dien tu\hinh anh minh hoa\images (1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2648"/>
            <a:ext cx="971550" cy="111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" descr="D:\CHUYEN MON\bai giang dien tu\hinh anh minh hoa\tải xuống (6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79082"/>
            <a:ext cx="1600200" cy="106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2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3" grpId="0" animBg="1"/>
      <p:bldP spid="66" grpId="0" animBg="1"/>
      <p:bldP spid="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6"/>
          <p:cNvSpPr>
            <a:spLocks noChangeArrowheads="1"/>
          </p:cNvSpPr>
          <p:nvPr/>
        </p:nvSpPr>
        <p:spPr bwMode="auto">
          <a:xfrm>
            <a:off x="1257300" y="331336"/>
            <a:ext cx="64008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0000FF"/>
                </a:solidFill>
              </a:rPr>
              <a:t>Câu 3: Trong câu Lệnh: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0000FF"/>
                </a:solidFill>
              </a:rPr>
              <a:t> </a:t>
            </a:r>
            <a:r>
              <a:rPr lang="en-US" altLang="en-US" sz="2700">
                <a:solidFill>
                  <a:srgbClr val="000000"/>
                </a:solidFill>
              </a:rPr>
              <a:t>REPEAT 6 [ FD 50 RT 60]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>
                <a:solidFill>
                  <a:srgbClr val="000000"/>
                </a:solidFill>
              </a:rPr>
              <a:t> </a:t>
            </a:r>
            <a:r>
              <a:rPr lang="en-US" altLang="en-US" sz="2700" b="1">
                <a:solidFill>
                  <a:srgbClr val="FF0000"/>
                </a:solidFill>
              </a:rPr>
              <a:t>Em hãy cho biết lệnh </a:t>
            </a:r>
            <a:r>
              <a:rPr lang="en-US" altLang="en-US" sz="2700" b="1">
                <a:solidFill>
                  <a:srgbClr val="0000FF"/>
                </a:solidFill>
              </a:rPr>
              <a:t>REPEAT</a:t>
            </a:r>
            <a:r>
              <a:rPr lang="en-US" altLang="en-US" sz="2700" b="1">
                <a:solidFill>
                  <a:srgbClr val="FF0000"/>
                </a:solidFill>
              </a:rPr>
              <a:t> </a:t>
            </a:r>
            <a:r>
              <a:rPr lang="en-US" altLang="en-US" sz="2700" b="1">
                <a:solidFill>
                  <a:srgbClr val="0000FF"/>
                </a:solidFill>
              </a:rPr>
              <a:t>6</a:t>
            </a:r>
            <a:r>
              <a:rPr lang="en-US" altLang="en-US" sz="2700" b="1">
                <a:solidFill>
                  <a:srgbClr val="FF0000"/>
                </a:solidFill>
              </a:rPr>
              <a:t> có nghĩa là gì? </a:t>
            </a:r>
            <a:endParaRPr lang="en-US" altLang="en-US" sz="27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9765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6"/>
          <p:cNvSpPr>
            <a:spLocks noChangeArrowheads="1"/>
          </p:cNvSpPr>
          <p:nvPr/>
        </p:nvSpPr>
        <p:spPr bwMode="auto">
          <a:xfrm>
            <a:off x="1543050" y="192599"/>
            <a:ext cx="64008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0000FF"/>
                </a:solidFill>
              </a:rPr>
              <a:t>Câu 4: </a:t>
            </a:r>
            <a:r>
              <a:rPr lang="en-US" altLang="en-US" sz="2700" b="1">
                <a:solidFill>
                  <a:srgbClr val="FF0000"/>
                </a:solidFill>
              </a:rPr>
              <a:t>Em hãy chọn câu trả lời đúng. </a:t>
            </a:r>
            <a:r>
              <a:rPr lang="en-US" altLang="en-US" sz="2700" b="1">
                <a:solidFill>
                  <a:srgbClr val="0000FF"/>
                </a:solidFill>
              </a:rPr>
              <a:t>Lệnh nào dùng để vẽ hình ngũ giác có cạnh 120 bước.</a:t>
            </a:r>
          </a:p>
        </p:txBody>
      </p:sp>
      <p:sp>
        <p:nvSpPr>
          <p:cNvPr id="14340" name="Rectangle 28"/>
          <p:cNvSpPr>
            <a:spLocks noChangeArrowheads="1"/>
          </p:cNvSpPr>
          <p:nvPr/>
        </p:nvSpPr>
        <p:spPr bwMode="auto">
          <a:xfrm>
            <a:off x="1890712" y="1484710"/>
            <a:ext cx="54816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0000FF"/>
                </a:solidFill>
              </a:rPr>
              <a:t>A. REPEAT 5 [ FD 90 RT 100]   </a:t>
            </a:r>
          </a:p>
        </p:txBody>
      </p:sp>
      <p:sp>
        <p:nvSpPr>
          <p:cNvPr id="14341" name="Rectangle 28"/>
          <p:cNvSpPr>
            <a:spLocks noChangeArrowheads="1"/>
          </p:cNvSpPr>
          <p:nvPr/>
        </p:nvSpPr>
        <p:spPr bwMode="auto">
          <a:xfrm>
            <a:off x="1890712" y="2171701"/>
            <a:ext cx="54816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0000FF"/>
                </a:solidFill>
              </a:rPr>
              <a:t>B. REPEAT 5 [ FD 120 RT 100]   </a:t>
            </a:r>
          </a:p>
        </p:txBody>
      </p:sp>
      <p:sp>
        <p:nvSpPr>
          <p:cNvPr id="14342" name="Rectangle 28"/>
          <p:cNvSpPr>
            <a:spLocks noChangeArrowheads="1"/>
          </p:cNvSpPr>
          <p:nvPr/>
        </p:nvSpPr>
        <p:spPr bwMode="auto">
          <a:xfrm>
            <a:off x="1914525" y="2857501"/>
            <a:ext cx="54816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0000FF"/>
                </a:solidFill>
              </a:rPr>
              <a:t>C. REPEAT 5 [ FD 120 RT 72]   </a:t>
            </a:r>
          </a:p>
        </p:txBody>
      </p:sp>
      <p:sp>
        <p:nvSpPr>
          <p:cNvPr id="14343" name="Rectangle 28"/>
          <p:cNvSpPr>
            <a:spLocks noChangeArrowheads="1"/>
          </p:cNvSpPr>
          <p:nvPr/>
        </p:nvSpPr>
        <p:spPr bwMode="auto">
          <a:xfrm>
            <a:off x="1890712" y="3543301"/>
            <a:ext cx="54816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>
                <a:solidFill>
                  <a:srgbClr val="0000FF"/>
                </a:solidFill>
              </a:rPr>
              <a:t>D. REPEAT 5 [ FD 100 RT 90]   </a:t>
            </a:r>
          </a:p>
        </p:txBody>
      </p:sp>
    </p:spTree>
    <p:extLst>
      <p:ext uri="{BB962C8B-B14F-4D97-AF65-F5344CB8AC3E}">
        <p14:creationId xmlns:p14="http://schemas.microsoft.com/office/powerpoint/2010/main" val="400574943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143000" y="1314450"/>
            <a:ext cx="6934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Lệnh lặp nào sau đây để Rùa vẽ một </a:t>
            </a:r>
            <a:r>
              <a:rPr lang="en-US" sz="21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 lục </a:t>
            </a:r>
            <a:r>
              <a:rPr lang="en-US" sz="21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giác?</a:t>
            </a:r>
          </a:p>
        </p:txBody>
      </p:sp>
      <p:sp>
        <p:nvSpPr>
          <p:cNvPr id="17412" name="AutoShape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57750" y="4171950"/>
            <a:ext cx="457200" cy="400050"/>
          </a:xfrm>
          <a:prstGeom prst="lef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vi-VN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485900" y="2286000"/>
            <a:ext cx="42291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REPEAT 4 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FD 150 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RT 90]</a:t>
            </a: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1485900" y="3086100"/>
            <a:ext cx="58293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REPEAT 5 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FD 150 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RT 120]</a:t>
            </a:r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1485900" y="2660250"/>
            <a:ext cx="5029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REPEAT 6 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FD 150 RT 60]</a:t>
            </a:r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1485900" y="3486150"/>
            <a:ext cx="42862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REPEAT 3 [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FD 150 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RT 60]</a:t>
            </a: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6000750" y="3429000"/>
            <a:ext cx="1371600" cy="6286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Calibri" panose="020F0502020204030204" pitchFamily="34" charset="0"/>
              </a:rPr>
              <a:t>Start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21" name="Oval 28"/>
          <p:cNvSpPr>
            <a:spLocks noChangeArrowheads="1"/>
          </p:cNvSpPr>
          <p:nvPr/>
        </p:nvSpPr>
        <p:spPr bwMode="auto">
          <a:xfrm>
            <a:off x="6172200" y="2228850"/>
            <a:ext cx="1143000" cy="10287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880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543050" y="914400"/>
            <a:ext cx="6000750" cy="2114550"/>
          </a:xfrm>
          <a:prstGeom prst="horizontalScroll">
            <a:avLst/>
          </a:prstGeom>
          <a:ln w="381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4572000"/>
            <a:ext cx="457200" cy="457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Teacher: Mr.Le_Viet_Phuong/La Thanh Primary school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4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"/>
    </mc:Choice>
    <mc:Fallback xmlns="">
      <p:transition spd="slow" advTm="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372" y="20955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2888E1"/>
                </a:solidFill>
                <a:latin typeface="OpenSans"/>
              </a:rPr>
              <a:t>Câu 1: </a:t>
            </a:r>
            <a:r>
              <a:rPr lang="en-US" sz="3200" b="1">
                <a:solidFill>
                  <a:srgbClr val="000000"/>
                </a:solidFill>
                <a:latin typeface="OpenSans"/>
              </a:rPr>
              <a:t>Viết lệnh điều khiển Rùa vẽ hình sau:</a:t>
            </a:r>
          </a:p>
        </p:txBody>
      </p:sp>
      <p:pic>
        <p:nvPicPr>
          <p:cNvPr id="1026" name="Picture 2" descr="https://img.loigiaihay.com/picture/2019/1018/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78048"/>
            <a:ext cx="2667000" cy="258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42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1251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solidFill>
                  <a:srgbClr val="2888E1"/>
                </a:solidFill>
                <a:latin typeface="OpenSans"/>
              </a:rPr>
              <a:t>Câu </a:t>
            </a:r>
            <a:r>
              <a:rPr lang="en-US" sz="2000" b="1">
                <a:solidFill>
                  <a:srgbClr val="2888E1"/>
                </a:solidFill>
                <a:latin typeface="OpenSans"/>
              </a:rPr>
              <a:t>2:</a:t>
            </a:r>
            <a:endParaRPr lang="vi-VN" sz="2000" b="1">
              <a:solidFill>
                <a:srgbClr val="000000"/>
              </a:solidFill>
              <a:latin typeface="OpenSans"/>
            </a:endParaRPr>
          </a:p>
          <a:p>
            <a:r>
              <a:rPr lang="vi-VN" sz="2000" b="1">
                <a:solidFill>
                  <a:srgbClr val="000000"/>
                </a:solidFill>
                <a:latin typeface="OpenSans"/>
              </a:rPr>
              <a:t>Thực hiện các yêu cầu sau:</a:t>
            </a:r>
          </a:p>
          <a:p>
            <a:r>
              <a:rPr lang="vi-VN" sz="2000" b="1">
                <a:solidFill>
                  <a:srgbClr val="000000"/>
                </a:solidFill>
                <a:latin typeface="OpenSans"/>
              </a:rPr>
              <a:t>a) Cho Rùa thực hiện các lệnh sau và quan sát kết quả trên màn hình máy tính:</a:t>
            </a:r>
          </a:p>
          <a:p>
            <a:r>
              <a:rPr lang="vi-VN" sz="2000" b="1">
                <a:solidFill>
                  <a:srgbClr val="000000"/>
                </a:solidFill>
                <a:latin typeface="OpenSans"/>
              </a:rPr>
              <a:t>REPEAT 90 [FD 2 RT 2]  </a:t>
            </a:r>
          </a:p>
          <a:p>
            <a:r>
              <a:rPr lang="vi-VN" sz="2000" b="1">
                <a:solidFill>
                  <a:srgbClr val="000000"/>
                </a:solidFill>
                <a:latin typeface="OpenSans"/>
              </a:rPr>
              <a:t>REPEAT 4 [REPEAT 90 [FD 2 RT 2] RT 90]                    </a:t>
            </a:r>
          </a:p>
          <a:p>
            <a:r>
              <a:rPr lang="vi-VN" sz="2000" b="1">
                <a:solidFill>
                  <a:srgbClr val="000000"/>
                </a:solidFill>
                <a:latin typeface="OpenSans"/>
              </a:rPr>
              <a:t>b) Thêm lệnh WAIT 10 vào vị trí thích hợp trong các câu lệnh trên rồi cho Rùa thực hiện và quan sát kết quả trên màn hình máy tính</a:t>
            </a:r>
          </a:p>
          <a:p>
            <a:r>
              <a:rPr lang="vi-VN" sz="2000" b="1">
                <a:solidFill>
                  <a:srgbClr val="000000"/>
                </a:solidFill>
                <a:latin typeface="OpenSans"/>
              </a:rPr>
              <a:t>c) Điền góc thích hợp vào chỗ chấm trong câu lệnh sau để Rùa vẽ được hình bên:   </a:t>
            </a:r>
            <a:r>
              <a:rPr lang="en-US" sz="2000" b="1">
                <a:solidFill>
                  <a:srgbClr val="000000"/>
                </a:solidFill>
                <a:latin typeface="OpenSans"/>
              </a:rPr>
              <a:t>Câu lệnh: REPEAT 3 [REPEAT 90 [FD 2 RT 2] RT . . .]</a:t>
            </a:r>
          </a:p>
        </p:txBody>
      </p:sp>
      <p:pic>
        <p:nvPicPr>
          <p:cNvPr id="2050" name="Picture 2" descr="https://img.loigiaihay.com/picture/2019/1018/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81350"/>
            <a:ext cx="203908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8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43815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OpenSans"/>
              </a:rPr>
              <a:t>Trả lời:</a:t>
            </a:r>
          </a:p>
          <a:p>
            <a:r>
              <a:rPr lang="en-US" sz="2000" b="1">
                <a:solidFill>
                  <a:srgbClr val="000000"/>
                </a:solidFill>
                <a:latin typeface="OpenSans"/>
              </a:rPr>
              <a:t>a) REPEAT 90 [FD 2 RT 2]</a:t>
            </a:r>
          </a:p>
          <a:p>
            <a:br>
              <a:rPr lang="en-US" sz="2000" b="1">
                <a:solidFill>
                  <a:srgbClr val="000000"/>
                </a:solidFill>
                <a:latin typeface="OpenSans"/>
              </a:rPr>
            </a:br>
            <a:endParaRPr lang="en-US" sz="2000" b="1"/>
          </a:p>
        </p:txBody>
      </p:sp>
      <p:pic>
        <p:nvPicPr>
          <p:cNvPr id="4100" name="Picture 4" descr="https://img.loigiaihay.com/picture/2019/1018/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285750"/>
            <a:ext cx="17811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1787664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OpenSans"/>
              </a:rPr>
              <a:t>REPEAT 4 [REPEAT 90 [FD 2 RT 2] RT 90] </a:t>
            </a:r>
            <a:br>
              <a:rPr lang="en-US" sz="2000" b="1">
                <a:solidFill>
                  <a:srgbClr val="000000"/>
                </a:solidFill>
                <a:latin typeface="OpenSans"/>
              </a:rPr>
            </a:br>
            <a:endParaRPr lang="en-US" sz="2000" b="1"/>
          </a:p>
        </p:txBody>
      </p:sp>
      <p:pic>
        <p:nvPicPr>
          <p:cNvPr id="4102" name="Picture 6" descr="https://img.loigiaihay.com/picture/2019/1018/20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740568"/>
            <a:ext cx="171450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2952750"/>
            <a:ext cx="72941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OpenSans"/>
              </a:rPr>
              <a:t>b) Thêm lệnh WAIT 10</a:t>
            </a:r>
          </a:p>
          <a:p>
            <a:r>
              <a:rPr lang="en-US" sz="2000" b="1">
                <a:solidFill>
                  <a:srgbClr val="000000"/>
                </a:solidFill>
                <a:latin typeface="OpenSans"/>
              </a:rPr>
              <a:t>REPEAT 90 [FD 2 RT 2 WAIT 10]</a:t>
            </a:r>
          </a:p>
          <a:p>
            <a:r>
              <a:rPr lang="en-US" sz="2000" b="1">
                <a:solidFill>
                  <a:srgbClr val="000000"/>
                </a:solidFill>
                <a:latin typeface="OpenSans"/>
              </a:rPr>
              <a:t>REPEAT 4 [REPEAT 90 [FD 2 RT 2 WAIT 10] RT 90]</a:t>
            </a:r>
          </a:p>
          <a:p>
            <a:endParaRPr lang="en-US" sz="2000" b="1">
              <a:solidFill>
                <a:srgbClr val="000000"/>
              </a:solidFill>
              <a:latin typeface="OpenSans"/>
            </a:endParaRPr>
          </a:p>
          <a:p>
            <a:r>
              <a:rPr lang="en-US" sz="2000" b="1">
                <a:solidFill>
                  <a:srgbClr val="000000"/>
                </a:solidFill>
                <a:latin typeface="OpenSans"/>
              </a:rPr>
              <a:t>c) REPEAT 3 [REPEAT 90 [FD 2 RT 2] RT 60]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740668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31134-9B50-4F16-BED0-2A518318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17329-CDE7-4462-90F0-19788B62EFA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16392"/>
            <a:ext cx="69257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hần B_S88">
            <a:hlinkClick r:id="" action="ppaction://media"/>
            <a:extLst>
              <a:ext uri="{FF2B5EF4-FFF2-40B4-BE49-F238E27FC236}">
                <a16:creationId xmlns:a16="http://schemas.microsoft.com/office/drawing/2014/main" id="{48C08840-289D-4659-929B-D45E626593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31537"/>
            <a:ext cx="8382000" cy="47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bar01"/>
          <p:cNvPicPr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0"/>
            <a:ext cx="6629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WordArt 4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71650" y="228603"/>
            <a:ext cx="5886450" cy="1302544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hangingPunct="0">
              <a:defRPr/>
            </a:pPr>
            <a:r>
              <a:rPr lang="en-US" sz="4050" b="1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mong các em giữ sức khỏe</a:t>
            </a:r>
          </a:p>
          <a:p>
            <a:pPr algn="ctr" eaLnBrk="0" hangingPunct="0">
              <a:defRPr/>
            </a:pPr>
            <a:r>
              <a:rPr lang="en-US" sz="4050" b="1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 !</a:t>
            </a:r>
          </a:p>
        </p:txBody>
      </p:sp>
      <p:sp>
        <p:nvSpPr>
          <p:cNvPr id="125957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086100" y="3826672"/>
            <a:ext cx="3300413" cy="8024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en-US" sz="45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trọng!</a:t>
            </a:r>
          </a:p>
        </p:txBody>
      </p:sp>
      <p:pic>
        <p:nvPicPr>
          <p:cNvPr id="74758" name="Picture 7" descr="blumen-pflanzen176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657350"/>
            <a:ext cx="4171950" cy="200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2" descr="bia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0030" flipV="1">
            <a:off x="7091362" y="2381"/>
            <a:ext cx="122634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2" descr="bia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681" flipH="1">
            <a:off x="1013222" y="-9525"/>
            <a:ext cx="991791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2" descr="bia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0030" flipH="1">
            <a:off x="995363" y="3750469"/>
            <a:ext cx="1600200" cy="153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" descr="bia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07" flipV="1">
            <a:off x="6572253" y="3657600"/>
            <a:ext cx="1569244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75935" y="4613564"/>
            <a:ext cx="457200" cy="457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Teacher: Mr.Le_Viet_Phuong/La Thanh Primary school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081928"/>
      </p:ext>
    </p:extLst>
  </p:cSld>
  <p:clrMapOvr>
    <a:masterClrMapping/>
  </p:clrMapOvr>
  <p:transition advTm="14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43151" y="1200151"/>
            <a:ext cx="4914900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</a:rPr>
              <a:t>NỘI DUNG TRỌNG TÂM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875071"/>
            <a:ext cx="4109037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2100" b="1">
                <a:solidFill>
                  <a:srgbClr val="FF0000"/>
                </a:solidFill>
                <a:latin typeface="Arial" charset="0"/>
              </a:rPr>
              <a:t>. </a:t>
            </a:r>
            <a:r>
              <a:rPr lang="en-US" sz="2100" b="1">
                <a:solidFill>
                  <a:srgbClr val="0000FF"/>
                </a:solidFill>
                <a:latin typeface="Arial" charset="0"/>
              </a:rPr>
              <a:t>HỌC KIẾN THỨC BÀI MỚI  </a:t>
            </a:r>
            <a:endParaRPr lang="en-US" sz="21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613452"/>
            <a:ext cx="7620000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latin typeface="Arial" charset="0"/>
              </a:rPr>
              <a:t>2.</a:t>
            </a:r>
            <a:r>
              <a:rPr lang="en-US" sz="21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100" b="1" dirty="0">
                <a:solidFill>
                  <a:srgbClr val="0000FF"/>
                </a:solidFill>
                <a:latin typeface="Arial" charset="0"/>
              </a:rPr>
              <a:t>LUYỆN LÀM MỘT SỐ </a:t>
            </a:r>
            <a:r>
              <a:rPr lang="en-US" sz="2100" b="1">
                <a:solidFill>
                  <a:srgbClr val="0000FF"/>
                </a:solidFill>
                <a:latin typeface="Arial" charset="0"/>
              </a:rPr>
              <a:t>BÀI TẬP TRONG PHIẾU BÀI TẬP.</a:t>
            </a:r>
            <a:endParaRPr lang="en-US" sz="21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3446295"/>
            <a:ext cx="3600451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US" sz="2100" b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sz="2100" b="1">
                <a:solidFill>
                  <a:srgbClr val="0000FF"/>
                </a:solidFill>
                <a:latin typeface="Arial" charset="0"/>
              </a:rPr>
              <a:t>CHỮA PHIẾU BÀI </a:t>
            </a:r>
            <a:r>
              <a:rPr lang="en-US" sz="2100" b="1" dirty="0">
                <a:solidFill>
                  <a:srgbClr val="0000FF"/>
                </a:solidFill>
                <a:latin typeface="Arial" charset="0"/>
              </a:rPr>
              <a:t>TẬP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0800" y="4767263"/>
            <a:ext cx="3886200" cy="273844"/>
          </a:xfrm>
        </p:spPr>
        <p:txBody>
          <a:bodyPr/>
          <a:lstStyle/>
          <a:p>
            <a:pPr>
              <a:defRPr/>
            </a:pPr>
            <a:r>
              <a:rPr lang="en-US"/>
              <a:t>Teacher: Mr.Le_Viet_Phuong/La Thanh Primary school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480599"/>
      </p:ext>
    </p:extLst>
  </p:cSld>
  <p:clrMapOvr>
    <a:masterClrMapping/>
  </p:clrMapOvr>
  <p:transition spd="slow" advTm="19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19400" y="1581150"/>
            <a:ext cx="3505200" cy="435862"/>
            <a:chOff x="1919111" y="303814"/>
            <a:chExt cx="4724400" cy="830262"/>
          </a:xfrm>
        </p:grpSpPr>
        <p:sp>
          <p:nvSpPr>
            <p:cNvPr id="3" name="AutoShape 17" descr="Pink tissue paper"/>
            <p:cNvSpPr>
              <a:spLocks noChangeArrowheads="1"/>
            </p:cNvSpPr>
            <p:nvPr/>
          </p:nvSpPr>
          <p:spPr bwMode="auto">
            <a:xfrm>
              <a:off x="1919111" y="303814"/>
              <a:ext cx="4724400" cy="830262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 eaLnBrk="1" hangingPunct="1"/>
              <a:endParaRPr lang="en-US" sz="1500"/>
            </a:p>
          </p:txBody>
        </p:sp>
        <p:sp>
          <p:nvSpPr>
            <p:cNvPr id="6" name="Text Box 26" descr="White marble"/>
            <p:cNvSpPr txBox="1">
              <a:spLocks noChangeArrowheads="1"/>
            </p:cNvSpPr>
            <p:nvPr/>
          </p:nvSpPr>
          <p:spPr bwMode="gray">
            <a:xfrm>
              <a:off x="2604911" y="388909"/>
              <a:ext cx="3644708" cy="554269"/>
            </a:xfrm>
            <a:prstGeom prst="rect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100" dirty="0">
                  <a:solidFill>
                    <a:srgbClr val="0033CC"/>
                  </a:solidFill>
                </a:rPr>
                <a:t>MỤC TIÊU BÀI HỌC</a:t>
              </a:r>
            </a:p>
          </p:txBody>
        </p:sp>
      </p:grpSp>
      <p:sp>
        <p:nvSpPr>
          <p:cNvPr id="7" name="Flowchart: Terminator 6"/>
          <p:cNvSpPr/>
          <p:nvPr/>
        </p:nvSpPr>
        <p:spPr>
          <a:xfrm>
            <a:off x="1369161" y="2501966"/>
            <a:ext cx="5492062" cy="725200"/>
          </a:xfrm>
          <a:prstGeom prst="flowChartTermina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4198" tIns="37099" rIns="74198" bIns="37099" anchor="ctr"/>
          <a:lstStyle/>
          <a:p>
            <a:pPr eaLnBrk="1" hangingPunct="1">
              <a:defRPr/>
            </a:pPr>
            <a:r>
              <a:rPr lang="en-US" sz="1600" dirty="0" err="1">
                <a:solidFill>
                  <a:schemeClr val="tx1"/>
                </a:solidFill>
              </a:rPr>
              <a:t>Học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biết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cách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dụng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câu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lệnh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lặp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lồng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nhau</a:t>
            </a:r>
            <a:r>
              <a:rPr lang="en-US" sz="1600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1418916" y="3764846"/>
            <a:ext cx="6250839" cy="873882"/>
          </a:xfrm>
          <a:prstGeom prst="flowChartTermina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4198" tIns="37099" rIns="74198" bIns="37099" anchor="ctr"/>
          <a:lstStyle/>
          <a:p>
            <a:pPr>
              <a:defRPr/>
            </a:pPr>
            <a:r>
              <a:rPr lang="en-US" sz="1600" dirty="0" err="1">
                <a:solidFill>
                  <a:schemeClr val="tx1"/>
                </a:solidFill>
              </a:rPr>
              <a:t>Sử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dụng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được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câu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lệnh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lặp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lồng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nhau</a:t>
            </a:r>
            <a:r>
              <a:rPr lang="en-US" sz="1600" dirty="0">
                <a:solidFill>
                  <a:schemeClr val="tx1"/>
                </a:solidFill>
              </a:rPr>
              <a:t> để </a:t>
            </a:r>
            <a:r>
              <a:rPr lang="en-US" sz="1600" dirty="0" err="1">
                <a:solidFill>
                  <a:schemeClr val="tx1"/>
                </a:solidFill>
              </a:rPr>
              <a:t>vẽ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hình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trang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trí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68846" y="2571750"/>
            <a:ext cx="950070" cy="1923337"/>
            <a:chOff x="350843" y="1808350"/>
            <a:chExt cx="1554157" cy="2880303"/>
          </a:xfrm>
        </p:grpSpPr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914400" y="2133600"/>
              <a:ext cx="914400" cy="152400"/>
              <a:chOff x="0" y="1896"/>
              <a:chExt cx="5760" cy="120"/>
            </a:xfrm>
          </p:grpSpPr>
          <p:sp>
            <p:nvSpPr>
              <p:cNvPr id="26" name="Rectangle 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500"/>
              </a:p>
            </p:txBody>
          </p:sp>
          <p:sp>
            <p:nvSpPr>
              <p:cNvPr id="27" name="Rectangle 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500"/>
              </a:p>
            </p:txBody>
          </p:sp>
        </p:grp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 rot="5400000">
              <a:off x="-243681" y="3185319"/>
              <a:ext cx="1858962" cy="304800"/>
              <a:chOff x="0" y="1896"/>
              <a:chExt cx="5760" cy="120"/>
            </a:xfrm>
          </p:grpSpPr>
          <p:sp>
            <p:nvSpPr>
              <p:cNvPr id="24" name="Rectangle 41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sz="1500"/>
              </a:p>
            </p:txBody>
          </p:sp>
          <p:sp>
            <p:nvSpPr>
              <p:cNvPr id="25" name="Rectangle 42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sz="1500"/>
              </a:p>
            </p:txBody>
          </p:sp>
        </p:grpSp>
        <p:grpSp>
          <p:nvGrpSpPr>
            <p:cNvPr id="12" name="Group 14"/>
            <p:cNvGrpSpPr>
              <a:grpSpLocks/>
            </p:cNvGrpSpPr>
            <p:nvPr/>
          </p:nvGrpSpPr>
          <p:grpSpPr bwMode="auto">
            <a:xfrm rot="5400000">
              <a:off x="283124" y="1883211"/>
              <a:ext cx="786309" cy="636587"/>
              <a:chOff x="1908" y="1824"/>
              <a:chExt cx="1953" cy="1615"/>
            </a:xfrm>
          </p:grpSpPr>
          <p:sp>
            <p:nvSpPr>
              <p:cNvPr id="19" name="AutoShape 16"/>
              <p:cNvSpPr>
                <a:spLocks noChangeArrowheads="1"/>
              </p:cNvSpPr>
              <p:nvPr/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eaLnBrk="1" hangingPunct="1"/>
                <a:endParaRPr lang="en-US" sz="1500"/>
              </a:p>
            </p:txBody>
          </p:sp>
          <p:sp>
            <p:nvSpPr>
              <p:cNvPr id="20" name="Oval 1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500"/>
              </a:p>
            </p:txBody>
          </p:sp>
          <p:sp>
            <p:nvSpPr>
              <p:cNvPr id="21" name="Oval 1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sz="1500"/>
              </a:p>
            </p:txBody>
          </p:sp>
          <p:sp>
            <p:nvSpPr>
              <p:cNvPr id="22" name="Oval 22"/>
              <p:cNvSpPr>
                <a:spLocks noChangeArrowheads="1"/>
              </p:cNvSpPr>
              <p:nvPr/>
            </p:nvSpPr>
            <p:spPr bwMode="gray">
              <a:xfrm>
                <a:off x="1908" y="2099"/>
                <a:ext cx="1935" cy="1079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 sz="1500"/>
              </a:p>
            </p:txBody>
          </p:sp>
          <p:sp>
            <p:nvSpPr>
              <p:cNvPr id="23" name="Oval 23" descr="Pink tissue paper"/>
              <p:cNvSpPr>
                <a:spLocks noChangeArrowheads="1"/>
              </p:cNvSpPr>
              <p:nvPr/>
            </p:nvSpPr>
            <p:spPr bwMode="gray">
              <a:xfrm>
                <a:off x="1919" y="2085"/>
                <a:ext cx="1935" cy="1095"/>
              </a:xfrm>
              <a:prstGeom prst="ellipse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sz="1500"/>
              </a:p>
            </p:txBody>
          </p:sp>
        </p:grpSp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990600" y="4191000"/>
              <a:ext cx="914400" cy="152400"/>
              <a:chOff x="0" y="1896"/>
              <a:chExt cx="5760" cy="120"/>
            </a:xfrm>
          </p:grpSpPr>
          <p:sp>
            <p:nvSpPr>
              <p:cNvPr id="17" name="Rectangle 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500"/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500"/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 rot="5400000">
              <a:off x="281042" y="3979090"/>
              <a:ext cx="779364" cy="639762"/>
              <a:chOff x="3986" y="1832"/>
              <a:chExt cx="1941" cy="1610"/>
            </a:xfrm>
          </p:grpSpPr>
          <p:sp>
            <p:nvSpPr>
              <p:cNvPr id="15" name="Oval 18"/>
              <p:cNvSpPr>
                <a:spLocks noChangeArrowheads="1"/>
              </p:cNvSpPr>
              <p:nvPr/>
            </p:nvSpPr>
            <p:spPr bwMode="gray">
              <a:xfrm>
                <a:off x="4142" y="1832"/>
                <a:ext cx="1621" cy="161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500"/>
              </a:p>
            </p:txBody>
          </p:sp>
          <p:sp>
            <p:nvSpPr>
              <p:cNvPr id="16" name="Oval 23" descr="Pink tissue paper"/>
              <p:cNvSpPr>
                <a:spLocks noChangeArrowheads="1"/>
              </p:cNvSpPr>
              <p:nvPr/>
            </p:nvSpPr>
            <p:spPr bwMode="gray">
              <a:xfrm>
                <a:off x="3986" y="2090"/>
                <a:ext cx="1941" cy="1091"/>
              </a:xfrm>
              <a:prstGeom prst="ellipse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sz="1500"/>
              </a:p>
            </p:txBody>
          </p:sp>
        </p:grpSp>
      </p:grpSp>
      <p:sp>
        <p:nvSpPr>
          <p:cNvPr id="30" name="Title 1"/>
          <p:cNvSpPr txBox="1">
            <a:spLocks/>
          </p:cNvSpPr>
          <p:nvPr/>
        </p:nvSpPr>
        <p:spPr>
          <a:xfrm>
            <a:off x="138336" y="-260766"/>
            <a:ext cx="8839200" cy="142875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CÂU LỆNH LẶP LỒNG NHAU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361950"/>
            <a:ext cx="8839200" cy="89535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SAU </a:t>
            </a:r>
          </a:p>
        </p:txBody>
      </p:sp>
      <p:pic>
        <p:nvPicPr>
          <p:cNvPr id="3" name="Picture 2" descr="C:\Users\THU VU\Desktop\kkk.PNG"/>
          <p:cNvPicPr>
            <a:picLocks noChangeAspect="1" noChangeArrowheads="1"/>
          </p:cNvPicPr>
          <p:nvPr/>
        </p:nvPicPr>
        <p:blipFill>
          <a:blip r:embed="rId4"/>
          <a:srcRect b="12168"/>
          <a:stretch>
            <a:fillRect/>
          </a:stretch>
        </p:blipFill>
        <p:spPr bwMode="auto">
          <a:xfrm>
            <a:off x="2068185" y="1599518"/>
            <a:ext cx="2180560" cy="204508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757972"/>
            <a:ext cx="1823526" cy="172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447800" y="4019550"/>
            <a:ext cx="152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9400" y="4019550"/>
            <a:ext cx="152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B104F-C1E4-4D54-BCDA-84613ED5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284" y="1381329"/>
            <a:ext cx="2295525" cy="222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6B0771-2334-415D-BD73-0F556FDAF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316" y="1619454"/>
            <a:ext cx="1838325" cy="1752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6"/>
    </mc:Choice>
    <mc:Fallback xmlns="">
      <p:transition spd="slow" advTm="3959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E7CF5-B188-4251-9727-43F6F1BD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228370-2F33-4381-870F-B0E70671AD57}"/>
              </a:ext>
            </a:extLst>
          </p:cNvPr>
          <p:cNvSpPr txBox="1">
            <a:spLocks/>
          </p:cNvSpPr>
          <p:nvPr/>
        </p:nvSpPr>
        <p:spPr>
          <a:xfrm>
            <a:off x="0" y="-247650"/>
            <a:ext cx="8839200" cy="89535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THAO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HOA TIET HOA NAM CANH RED">
            <a:hlinkClick r:id="" action="ppaction://media"/>
            <a:extLst>
              <a:ext uri="{FF2B5EF4-FFF2-40B4-BE49-F238E27FC236}">
                <a16:creationId xmlns:a16="http://schemas.microsoft.com/office/drawing/2014/main" id="{817C0C54-382C-492B-A66F-58FDB7B9E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899" y="672766"/>
            <a:ext cx="8153401" cy="43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12"/>
    </mc:Choice>
    <mc:Fallback xmlns="">
      <p:transition spd="slow" advTm="18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" objId="9"/>
        <p14:stopEvt time="176227" objId="9"/>
        <p14:playEvt time="178461" objId="9"/>
        <p14:triggerEvt type="onClick" time="178461" objId="9"/>
        <p14:pauseEvt time="179747" objId="9"/>
        <p14:triggerEvt type="onClick" time="179748" objId="9"/>
        <p14:stopEvt time="182212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9050"/>
            <a:ext cx="3728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1435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Hoạt động 1-S87. Đánh dấu x vào      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đặt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cuối câu trả lời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46031" y="571975"/>
            <a:ext cx="526012" cy="40768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6" name="TextBox 15"/>
          <p:cNvSpPr txBox="1"/>
          <p:nvPr/>
        </p:nvSpPr>
        <p:spPr>
          <a:xfrm>
            <a:off x="381000" y="123664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Rùa thực hiện công việc nào d</a:t>
            </a:r>
            <a:r>
              <a:rPr lang="vi-VN" sz="2800" b="1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2800" b="1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 khi nhận </a:t>
            </a:r>
            <a:r>
              <a:rPr lang="vi-VN" sz="2800" b="1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 các lệnh sau:</a:t>
            </a:r>
            <a:endParaRPr lang="en-US" sz="2800" b="1" dirty="0">
              <a:solidFill>
                <a:srgbClr val="320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48" y="2048530"/>
            <a:ext cx="877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Repeat 6[fd 50 rt 60 wait 30] rt 72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224" y="3343930"/>
            <a:ext cx="877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224" y="3948886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360/5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358214" y="3409950"/>
            <a:ext cx="589898" cy="4572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8358214" y="4005704"/>
            <a:ext cx="589898" cy="4572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TextBox 3"/>
          <p:cNvSpPr txBox="1"/>
          <p:nvPr/>
        </p:nvSpPr>
        <p:spPr>
          <a:xfrm>
            <a:off x="8429652" y="3810772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634038" y="2655153"/>
            <a:ext cx="35099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72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360/5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5400000">
            <a:off x="5953736" y="2277086"/>
            <a:ext cx="146438" cy="747690"/>
          </a:xfrm>
          <a:prstGeom prst="rightBrace">
            <a:avLst/>
          </a:prstGeom>
          <a:ln w="38100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ight Brace 24"/>
          <p:cNvSpPr/>
          <p:nvPr/>
        </p:nvSpPr>
        <p:spPr>
          <a:xfrm rot="5400000">
            <a:off x="3128375" y="586375"/>
            <a:ext cx="296452" cy="4114802"/>
          </a:xfrm>
          <a:prstGeom prst="rightBrace">
            <a:avLst/>
          </a:prstGeom>
          <a:ln w="38100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838200" y="2719685"/>
            <a:ext cx="480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Vẽ hình lục giác (đa giác 6 cạnh)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>
          <a:xfrm>
            <a:off x="7924800" y="5117306"/>
            <a:ext cx="762000" cy="273844"/>
          </a:xfrm>
        </p:spPr>
        <p:txBody>
          <a:bodyPr/>
          <a:lstStyle/>
          <a:p>
            <a:fld id="{082FDFAE-DDA1-4748-9C85-76C91A92A92F}" type="slidenum">
              <a:rPr lang="en-US" smtClean="0"/>
              <a:pPr/>
              <a:t>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8"/>
    </mc:Choice>
    <mc:Fallback xmlns="">
      <p:transition spd="slow" advTm="40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3" grpId="0" animBg="1"/>
      <p:bldP spid="16" grpId="0"/>
      <p:bldP spid="18" grpId="0"/>
      <p:bldP spid="19" grpId="0"/>
      <p:bldP spid="20" grpId="0"/>
      <p:bldP spid="21" grpId="0" animBg="1"/>
      <p:bldP spid="27" grpId="0" animBg="1"/>
      <p:bldP spid="4" grpId="0"/>
      <p:bldP spid="23" grpId="0"/>
      <p:bldP spid="24" grpId="0" animBg="1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8229600" y="2419350"/>
            <a:ext cx="589898" cy="5334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Rounded Rectangle 26"/>
          <p:cNvSpPr/>
          <p:nvPr/>
        </p:nvSpPr>
        <p:spPr>
          <a:xfrm>
            <a:off x="8229600" y="4171950"/>
            <a:ext cx="589898" cy="6096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8286098" y="4052070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971550"/>
            <a:ext cx="877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Repeat 5[Repeat 6[fd 50 rt 60 wait 30] rt 72]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2343150"/>
            <a:ext cx="877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-Vẽ hình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a giác sáu cạnh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287655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72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3909105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72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29600" y="3105150"/>
            <a:ext cx="589898" cy="53340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Right Brace 24"/>
          <p:cNvSpPr/>
          <p:nvPr/>
        </p:nvSpPr>
        <p:spPr>
          <a:xfrm rot="5400000">
            <a:off x="4762499" y="-742949"/>
            <a:ext cx="304801" cy="464820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481366" y="1657350"/>
            <a:ext cx="299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Vẽ</a:t>
            </a:r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giác 6 cạnh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5400000">
            <a:off x="1409700" y="857250"/>
            <a:ext cx="228600" cy="152400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33400" y="165735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800000"/>
                </a:solidFill>
              </a:rPr>
              <a:t>Lặp lại 5 lần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58000" y="173355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Xoay phải 72 độ</a:t>
            </a:r>
            <a:endParaRPr lang="en-US">
              <a:solidFill>
                <a:srgbClr val="3515AB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7780719" y="1149163"/>
            <a:ext cx="321471" cy="88109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19050"/>
            <a:ext cx="3728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C</a:t>
            </a:r>
            <a:r>
              <a:rPr lang="vi-VN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BẢN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51435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1. Đánh dấu x vào      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đặt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cuối câu trả lời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895600" y="514350"/>
            <a:ext cx="526012" cy="40768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0"/>
    </mc:Choice>
    <mc:Fallback xmlns="">
      <p:transition spd="slow" advTm="3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4" grpId="0"/>
      <p:bldP spid="13" grpId="0"/>
      <p:bldP spid="17" grpId="0"/>
      <p:bldP spid="22" grpId="0"/>
      <p:bldP spid="23" grpId="0"/>
      <p:bldP spid="24" grpId="0" animBg="1"/>
      <p:bldP spid="32" grpId="0"/>
      <p:bldP spid="20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8600" y="2567285"/>
            <a:ext cx="877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Repeat 5[Repeat 6[fd 50 rt 60 wait 30] rt 72]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4762499" y="852786"/>
            <a:ext cx="304801" cy="464820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481366" y="3253085"/>
            <a:ext cx="299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Vẽ</a:t>
            </a:r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giác 6 cạnh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5400000">
            <a:off x="1409700" y="2381250"/>
            <a:ext cx="228600" cy="152400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33400" y="325308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800000"/>
                </a:solidFill>
              </a:rPr>
              <a:t>Lặp lại 5 lần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8115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Câu lệnh lặp lồng nhau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58000" y="332928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Xoay phải 72 độ</a:t>
            </a:r>
            <a:endParaRPr lang="en-US">
              <a:solidFill>
                <a:srgbClr val="3515AB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7784622" y="2736341"/>
            <a:ext cx="321471" cy="881090"/>
          </a:xfrm>
          <a:prstGeom prst="rightBrace">
            <a:avLst/>
          </a:prstGeom>
          <a:ln w="38100">
            <a:solidFill>
              <a:srgbClr val="320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DFAE-DDA1-4748-9C85-76C91A92A92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19050"/>
            <a:ext cx="3728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C</a:t>
            </a:r>
            <a:r>
              <a:rPr lang="vi-VN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BẢN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51435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Hoạt động 1-S87. Đánh dấu x vào      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đặt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cuối câu trả lời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257800" y="583718"/>
            <a:ext cx="526012" cy="40768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Left Brace 37"/>
          <p:cNvSpPr/>
          <p:nvPr/>
        </p:nvSpPr>
        <p:spPr>
          <a:xfrm rot="5400000">
            <a:off x="2171700" y="1162050"/>
            <a:ext cx="457200" cy="2514600"/>
          </a:xfrm>
          <a:prstGeom prst="leftBrac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3"/>
    </mc:Choice>
    <mc:Fallback xmlns="">
      <p:transition spd="slow" advTm="2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6|1|1.6|1.6|2|1.5|1.5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|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5|2.4|2|0.9|1.1|1|7|7.6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590872318,C:\TIN_HOC_LOP_3 - CD2 Bai 1 Lam quen voi phan mem hoc ve - ELEARNING\LOP 3 - CD2 Bai 1 Lam quen voi phan mem hoc ve - ELEARNING_pptx\Media.ppcx"/>
  <p:tag name="HTML_SHAPEINFO" val="&lt;SlideThumbPath val=&quot;Slide43.PNG&quot;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F912AF-B492-42CD-94E4-5748BA6D2778}&quot;/&gt;&lt;isInvalidForFieldText val=&quot;0&quot;/&gt;&lt;Image&gt;&lt;filename val=&quot;C:\Users\ADMIN\Documents\My Adobe Presentations\LOP 3 - CD2 Bai 1 Lam quen voi phan mem hoc ve - ELEARNING\data\asimages\{ABF912AF-B492-42CD-94E4-5748BA6D2778}_43.png&quot;/&gt;&lt;left val=&quot;65&quot;/&gt;&lt;top val=&quot;23&quot;/&gt;&lt;width val=&quot;622&quot;/&gt;&lt;height val=&quot;137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3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A6A1362-2FA2-48B6-98C7-57BC87DEDB1F}&quot;/&gt;&lt;isInvalidForFieldText val=&quot;0&quot;/&gt;&lt;Image&gt;&lt;filename val=&quot;C:\Users\ADMIN\Documents\My Adobe Presentations\LOP 3 - CD2 Bai 1 Lam quen voi phan mem hoc ve - ELEARNING\data\asimages\{4A6A1362-2FA2-48B6-98C7-57BC87DEDB1F}_43.png&quot;/&gt;&lt;left val=&quot;203&quot;/&gt;&lt;top val=&quot;401&quot;/&gt;&lt;width val=&quot;350&quot;/&gt;&lt;height val=&quot;87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898D3A-A1A3-402E-AC96-D0D34CAC74B1}&quot;/&gt;&lt;isInvalidForFieldText val=&quot;0&quot;/&gt;&lt;Image&gt;&lt;filename val=&quot;C:\Users\ADMIN\Documents\My Adobe Presentations\LOP 3 - CD2 Bai 1 Lam quen voi phan mem hoc ve - ELEARNING\data\asimages\{EE898D3A-A1A3-402E-AC96-D0D34CAC74B1}.png&quot;/&gt;&lt;left val=&quot;131&quot;/&gt;&lt;top val=&quot;202&quot;/&gt;&lt;width val=&quot;438&quot;/&gt;&lt;height val=&quot;21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6|3.8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9.8|1.1|1|5.3|3.2|5.7|0.9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3|1.4|1.3|3.6|7.1|1.2|3.4|0.9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3|1|3.1|1.8|2.2|0.8|3.2|2.1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5619</TotalTime>
  <Words>1626</Words>
  <Application>Microsoft Office PowerPoint</Application>
  <PresentationFormat>On-screen Show (16:9)</PresentationFormat>
  <Paragraphs>209</Paragraphs>
  <Slides>29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.VnTimeH</vt:lpstr>
      <vt:lpstr>Arial</vt:lpstr>
      <vt:lpstr>Calibri</vt:lpstr>
      <vt:lpstr>Constantia</vt:lpstr>
      <vt:lpstr>Franklin Gothic Book</vt:lpstr>
      <vt:lpstr>OpenSans</vt:lpstr>
      <vt:lpstr>Times New Roman</vt:lpstr>
      <vt:lpstr>Wingdings 2</vt:lpstr>
      <vt:lpstr>Flow</vt:lpstr>
      <vt:lpstr>Default Design</vt:lpstr>
      <vt:lpstr>2_Office Theme</vt:lpstr>
      <vt:lpstr>MÔN: TIN HỌC - LỚP 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Le Viet Phuong GV</cp:lastModifiedBy>
  <cp:revision>475</cp:revision>
  <cp:lastPrinted>2019-01-13T14:31:43Z</cp:lastPrinted>
  <dcterms:created xsi:type="dcterms:W3CDTF">2014-10-11T13:38:36Z</dcterms:created>
  <dcterms:modified xsi:type="dcterms:W3CDTF">2021-08-30T08:04:22Z</dcterms:modified>
</cp:coreProperties>
</file>