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y="6858000" cx="12192000"/>
  <p:notesSz cx="9144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6" roundtripDataSignature="AMtx7miraWSD1uyveYfc4fi0GohFVZQr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14" Type="http://schemas.openxmlformats.org/officeDocument/2006/relationships/slide" Target="slides/slide10.xml"/><Relationship Id="rId36"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914400" y="3257550"/>
            <a:ext cx="7315200" cy="30861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0: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0: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4: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6: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7: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7: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8: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9: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0: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0: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2: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4: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6: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7: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7: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8: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9: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3: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30: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0: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1: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4: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7: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7: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8: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9: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3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3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 name="Google Shape;15;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9" name="Shape 69"/>
        <p:cNvGrpSpPr/>
        <p:nvPr/>
      </p:nvGrpSpPr>
      <p:grpSpPr>
        <a:xfrm>
          <a:off x="0" y="0"/>
          <a:ext cx="0" cy="0"/>
          <a:chOff x="0" y="0"/>
          <a:chExt cx="0" cy="0"/>
        </a:xfrm>
      </p:grpSpPr>
      <p:sp>
        <p:nvSpPr>
          <p:cNvPr id="70" name="Google Shape;70;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4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5" name="Shape 75"/>
        <p:cNvGrpSpPr/>
        <p:nvPr/>
      </p:nvGrpSpPr>
      <p:grpSpPr>
        <a:xfrm>
          <a:off x="0" y="0"/>
          <a:ext cx="0" cy="0"/>
          <a:chOff x="0" y="0"/>
          <a:chExt cx="0" cy="0"/>
        </a:xfrm>
      </p:grpSpPr>
      <p:sp>
        <p:nvSpPr>
          <p:cNvPr id="76" name="Google Shape;76;p4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4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 name="Shape 18"/>
        <p:cNvGrpSpPr/>
        <p:nvPr/>
      </p:nvGrpSpPr>
      <p:grpSpPr>
        <a:xfrm>
          <a:off x="0" y="0"/>
          <a:ext cx="0" cy="0"/>
          <a:chOff x="0" y="0"/>
          <a:chExt cx="0" cy="0"/>
        </a:xfrm>
      </p:grpSpPr>
      <p:sp>
        <p:nvSpPr>
          <p:cNvPr id="19" name="Google Shape;19;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3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3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 name="Google Shape;31;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3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3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3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3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3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5" name="Shape 55"/>
        <p:cNvGrpSpPr/>
        <p:nvPr/>
      </p:nvGrpSpPr>
      <p:grpSpPr>
        <a:xfrm>
          <a:off x="0" y="0"/>
          <a:ext cx="0" cy="0"/>
          <a:chOff x="0" y="0"/>
          <a:chExt cx="0" cy="0"/>
        </a:xfrm>
      </p:grpSpPr>
      <p:sp>
        <p:nvSpPr>
          <p:cNvPr id="56" name="Google Shape;56;p4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4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8" name="Google Shape;58;p4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9" name="Google Shape;59;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 name="Shape 62"/>
        <p:cNvGrpSpPr/>
        <p:nvPr/>
      </p:nvGrpSpPr>
      <p:grpSpPr>
        <a:xfrm>
          <a:off x="0" y="0"/>
          <a:ext cx="0" cy="0"/>
          <a:chOff x="0" y="0"/>
          <a:chExt cx="0" cy="0"/>
        </a:xfrm>
      </p:grpSpPr>
      <p:sp>
        <p:nvSpPr>
          <p:cNvPr id="63" name="Google Shape;63;p4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41"/>
          <p:cNvSpPr/>
          <p:nvPr>
            <p:ph idx="2" type="pic"/>
          </p:nvPr>
        </p:nvSpPr>
        <p:spPr>
          <a:xfrm>
            <a:off x="5183188" y="987425"/>
            <a:ext cx="6172200" cy="4873625"/>
          </a:xfrm>
          <a:prstGeom prst="rect">
            <a:avLst/>
          </a:prstGeom>
          <a:noFill/>
          <a:ln>
            <a:noFill/>
          </a:ln>
        </p:spPr>
      </p:sp>
      <p:sp>
        <p:nvSpPr>
          <p:cNvPr id="65" name="Google Shape;65;p4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2"/>
          <p:cNvSpPr txBox="1"/>
          <p:nvPr/>
        </p:nvSpPr>
        <p:spPr>
          <a:xfrm>
            <a:off x="0" y="-1604665"/>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SG" sz="2400" u="none" cap="none" strike="noStrike">
                <a:solidFill>
                  <a:srgbClr val="CFCFCF"/>
                </a:solidFill>
                <a:latin typeface="Calibri"/>
                <a:ea typeface="Calibri"/>
                <a:cs typeface="Calibri"/>
                <a:sym typeface="Calibri"/>
              </a:rPr>
              <a:t>www.9slide.vn</a:t>
            </a:r>
            <a:endParaRPr/>
          </a:p>
        </p:txBody>
      </p:sp>
      <p:sp>
        <p:nvSpPr>
          <p:cNvPr id="7" name="Google Shape;7;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 name="Google Shape;9;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 name="Google Shape;11;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SG"/>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27.png"/><Relationship Id="rId11" Type="http://schemas.openxmlformats.org/officeDocument/2006/relationships/slide" Target="/ppt/slides/slide30.xml"/><Relationship Id="rId10" Type="http://schemas.openxmlformats.org/officeDocument/2006/relationships/slide" Target="/ppt/slides/slide29.xml"/><Relationship Id="rId12" Type="http://schemas.openxmlformats.org/officeDocument/2006/relationships/slide" Target="/ppt/slides/slide31.xml"/><Relationship Id="rId9" Type="http://schemas.openxmlformats.org/officeDocument/2006/relationships/slide" Target="/ppt/slides/slide28.xml"/><Relationship Id="rId5" Type="http://schemas.openxmlformats.org/officeDocument/2006/relationships/slide" Target="/ppt/slides/slide24.xml"/><Relationship Id="rId6" Type="http://schemas.openxmlformats.org/officeDocument/2006/relationships/slide" Target="/ppt/slides/slide25.xml"/><Relationship Id="rId7" Type="http://schemas.openxmlformats.org/officeDocument/2006/relationships/slide" Target="/ppt/slides/slide26.xml"/><Relationship Id="rId8" Type="http://schemas.openxmlformats.org/officeDocument/2006/relationships/slide" Target="/ppt/slides/slide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6.png"/><Relationship Id="rId4" Type="http://schemas.openxmlformats.org/officeDocument/2006/relationships/image" Target="../media/image26.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6.png"/><Relationship Id="rId4" Type="http://schemas.openxmlformats.org/officeDocument/2006/relationships/image" Target="../media/image26.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5.png"/><Relationship Id="rId11" Type="http://schemas.openxmlformats.org/officeDocument/2006/relationships/image" Target="../media/image12.png"/><Relationship Id="rId10" Type="http://schemas.openxmlformats.org/officeDocument/2006/relationships/image" Target="../media/image10.png"/><Relationship Id="rId9"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5.png"/><Relationship Id="rId7" Type="http://schemas.openxmlformats.org/officeDocument/2006/relationships/image" Target="../media/image4.png"/><Relationship Id="rId8"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29.png"/><Relationship Id="rId5"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png"/><Relationship Id="rId4" Type="http://schemas.openxmlformats.org/officeDocument/2006/relationships/image" Target="../media/image30.png"/><Relationship Id="rId5" Type="http://schemas.openxmlformats.org/officeDocument/2006/relationships/image" Target="../media/image32.png"/><Relationship Id="rId6" Type="http://schemas.openxmlformats.org/officeDocument/2006/relationships/slide" Target="/ppt/slides/slide11.xml"/><Relationship Id="rId7"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png"/><Relationship Id="rId4" Type="http://schemas.openxmlformats.org/officeDocument/2006/relationships/image" Target="../media/image34.png"/><Relationship Id="rId5" Type="http://schemas.openxmlformats.org/officeDocument/2006/relationships/slide" Target="/ppt/slides/slide11.xml"/><Relationship Id="rId6"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png"/><Relationship Id="rId4" Type="http://schemas.openxmlformats.org/officeDocument/2006/relationships/image" Target="../media/image38.png"/><Relationship Id="rId5" Type="http://schemas.openxmlformats.org/officeDocument/2006/relationships/slide" Target="/ppt/slides/slide11.xml"/><Relationship Id="rId6"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8.png"/><Relationship Id="rId4" Type="http://schemas.openxmlformats.org/officeDocument/2006/relationships/image" Target="../media/image40.png"/><Relationship Id="rId5" Type="http://schemas.openxmlformats.org/officeDocument/2006/relationships/image" Target="../media/image39.png"/><Relationship Id="rId6" Type="http://schemas.openxmlformats.org/officeDocument/2006/relationships/slide" Target="/ppt/slides/slide11.xml"/><Relationship Id="rId7"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8.png"/><Relationship Id="rId4" Type="http://schemas.openxmlformats.org/officeDocument/2006/relationships/image" Target="../media/image41.png"/><Relationship Id="rId5" Type="http://schemas.openxmlformats.org/officeDocument/2006/relationships/slide" Target="/ppt/slides/slide11.xml"/><Relationship Id="rId6"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8.png"/><Relationship Id="rId4" Type="http://schemas.openxmlformats.org/officeDocument/2006/relationships/image" Target="../media/image41.png"/><Relationship Id="rId5" Type="http://schemas.openxmlformats.org/officeDocument/2006/relationships/slide" Target="/ppt/slides/slide11.xml"/><Relationship Id="rId6"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8.png"/><Relationship Id="rId4" Type="http://schemas.openxmlformats.org/officeDocument/2006/relationships/image" Target="../media/image42.png"/><Relationship Id="rId5" Type="http://schemas.openxmlformats.org/officeDocument/2006/relationships/slide" Target="/ppt/slides/slide11.xml"/><Relationship Id="rId6"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8.png"/><Relationship Id="rId4" Type="http://schemas.openxmlformats.org/officeDocument/2006/relationships/image" Target="../media/image43.png"/><Relationship Id="rId5" Type="http://schemas.openxmlformats.org/officeDocument/2006/relationships/slide" Target="/ppt/slides/slide11.xml"/><Relationship Id="rId6"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7.png"/><Relationship Id="rId4" Type="http://schemas.openxmlformats.org/officeDocument/2006/relationships/image" Target="../media/image13.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45.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descr="A picture containing text&#10;&#10;Description automatically generated" id="85" name="Google Shape;85;p1"/>
          <p:cNvPicPr preferRelativeResize="0"/>
          <p:nvPr/>
        </p:nvPicPr>
        <p:blipFill rotWithShape="1">
          <a:blip r:embed="rId3">
            <a:alphaModFix/>
          </a:blip>
          <a:srcRect b="0" l="0" r="0" t="5673"/>
          <a:stretch/>
        </p:blipFill>
        <p:spPr>
          <a:xfrm>
            <a:off x="0" y="0"/>
            <a:ext cx="12192000" cy="6877004"/>
          </a:xfrm>
          <a:prstGeom prst="rect">
            <a:avLst/>
          </a:prstGeom>
          <a:noFill/>
          <a:ln>
            <a:noFill/>
          </a:ln>
        </p:spPr>
      </p:pic>
      <p:sp>
        <p:nvSpPr>
          <p:cNvPr id="86" name="Google Shape;86;p1"/>
          <p:cNvSpPr/>
          <p:nvPr/>
        </p:nvSpPr>
        <p:spPr>
          <a:xfrm>
            <a:off x="4323983" y="1426822"/>
            <a:ext cx="6108192" cy="2011680"/>
          </a:xfrm>
          <a:prstGeom prst="roundRect">
            <a:avLst>
              <a:gd fmla="val 16667" name="adj"/>
            </a:avLst>
          </a:prstGeom>
          <a:solidFill>
            <a:srgbClr val="6A5A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 name="Google Shape;87;p1"/>
          <p:cNvSpPr txBox="1"/>
          <p:nvPr/>
        </p:nvSpPr>
        <p:spPr>
          <a:xfrm>
            <a:off x="6006885" y="1668552"/>
            <a:ext cx="147508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SG" sz="3200" u="none" cap="none" strike="noStrike">
                <a:solidFill>
                  <a:srgbClr val="DDEAF6"/>
                </a:solidFill>
                <a:latin typeface="Calibri"/>
                <a:ea typeface="Calibri"/>
                <a:cs typeface="Calibri"/>
                <a:sym typeface="Calibri"/>
              </a:rPr>
              <a:t>Tập đọc</a:t>
            </a:r>
            <a:endParaRPr b="1" sz="3200">
              <a:solidFill>
                <a:srgbClr val="DDEAF6"/>
              </a:solidFill>
              <a:latin typeface="Calibri"/>
              <a:ea typeface="Calibri"/>
              <a:cs typeface="Calibri"/>
              <a:sym typeface="Calibri"/>
            </a:endParaRPr>
          </a:p>
        </p:txBody>
      </p:sp>
      <p:sp>
        <p:nvSpPr>
          <p:cNvPr id="88" name="Google Shape;88;p1"/>
          <p:cNvSpPr txBox="1"/>
          <p:nvPr/>
        </p:nvSpPr>
        <p:spPr>
          <a:xfrm>
            <a:off x="4323983" y="2349110"/>
            <a:ext cx="594585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SG" sz="5400">
                <a:solidFill>
                  <a:srgbClr val="F2F2F2"/>
                </a:solidFill>
                <a:latin typeface="Anton"/>
                <a:ea typeface="Anton"/>
                <a:cs typeface="Anton"/>
                <a:sym typeface="Anton"/>
              </a:rPr>
              <a:t>NGHĨA THẦY TRÒ</a:t>
            </a:r>
            <a:endParaRPr/>
          </a:p>
        </p:txBody>
      </p:sp>
      <p:sp>
        <p:nvSpPr>
          <p:cNvPr id="89" name="Google Shape;89;p1"/>
          <p:cNvSpPr txBox="1"/>
          <p:nvPr/>
        </p:nvSpPr>
        <p:spPr>
          <a:xfrm>
            <a:off x="7587778" y="3293173"/>
            <a:ext cx="211468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SG" sz="3200">
                <a:solidFill>
                  <a:srgbClr val="DBF8FE"/>
                </a:solidFill>
                <a:latin typeface="Calibri"/>
                <a:ea typeface="Calibri"/>
                <a:cs typeface="Calibri"/>
                <a:sym typeface="Calibri"/>
              </a:rPr>
              <a:t>Theo Hà Ân</a:t>
            </a:r>
            <a:endParaRPr i="1" sz="3200">
              <a:solidFill>
                <a:srgbClr val="DBF8FE"/>
              </a:solidFill>
              <a:latin typeface="Calibri"/>
              <a:ea typeface="Calibri"/>
              <a:cs typeface="Calibri"/>
              <a:sym typeface="Calibri"/>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500"/>
                                        <p:tgtEl>
                                          <p:spTgt spid="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10"/>
          <p:cNvPicPr preferRelativeResize="0"/>
          <p:nvPr/>
        </p:nvPicPr>
        <p:blipFill rotWithShape="1">
          <a:blip r:embed="rId3">
            <a:alphaModFix/>
          </a:blip>
          <a:srcRect b="0" l="0" r="0" t="8625"/>
          <a:stretch/>
        </p:blipFill>
        <p:spPr>
          <a:xfrm>
            <a:off x="0" y="0"/>
            <a:ext cx="12192000" cy="6859524"/>
          </a:xfrm>
          <a:prstGeom prst="rect">
            <a:avLst/>
          </a:prstGeom>
          <a:noFill/>
          <a:ln>
            <a:noFill/>
          </a:ln>
        </p:spPr>
      </p:pic>
      <p:sp>
        <p:nvSpPr>
          <p:cNvPr id="191" name="Google Shape;191;p10"/>
          <p:cNvSpPr/>
          <p:nvPr/>
        </p:nvSpPr>
        <p:spPr>
          <a:xfrm>
            <a:off x="228600" y="174172"/>
            <a:ext cx="11723914" cy="6509658"/>
          </a:xfrm>
          <a:custGeom>
            <a:rect b="b" l="l" r="r" t="t"/>
            <a:pathLst>
              <a:path extrusionOk="0" fill="none" h="6509658" w="11723914">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extrusionOk="0" h="6509658" w="11723914">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lt1"/>
          </a:solidFill>
          <a:ln cap="flat" cmpd="sng" w="12700">
            <a:solidFill>
              <a:srgbClr val="CD14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1800">
                <a:solidFill>
                  <a:srgbClr val="000000"/>
                </a:solidFill>
                <a:latin typeface="Calibri"/>
                <a:ea typeface="Calibri"/>
                <a:cs typeface="Calibri"/>
                <a:sym typeface="Calibri"/>
              </a:rPr>
              <a:t>	</a:t>
            </a:r>
            <a:endParaRPr b="1" i="1" sz="3600">
              <a:solidFill>
                <a:srgbClr val="000000"/>
              </a:solidFill>
              <a:latin typeface="Calibri"/>
              <a:ea typeface="Calibri"/>
              <a:cs typeface="Calibri"/>
              <a:sym typeface="Calibri"/>
            </a:endParaRPr>
          </a:p>
        </p:txBody>
      </p:sp>
      <p:pic>
        <p:nvPicPr>
          <p:cNvPr id="192" name="Google Shape;192;p10"/>
          <p:cNvPicPr preferRelativeResize="0"/>
          <p:nvPr/>
        </p:nvPicPr>
        <p:blipFill rotWithShape="1">
          <a:blip r:embed="rId4">
            <a:alphaModFix/>
          </a:blip>
          <a:srcRect b="0" l="0" r="0" t="0"/>
          <a:stretch/>
        </p:blipFill>
        <p:spPr>
          <a:xfrm>
            <a:off x="7279851" y="-172419"/>
            <a:ext cx="4672663" cy="7202837"/>
          </a:xfrm>
          <a:prstGeom prst="rect">
            <a:avLst/>
          </a:prstGeom>
          <a:noFill/>
          <a:ln>
            <a:noFill/>
          </a:ln>
        </p:spPr>
      </p:pic>
      <p:sp>
        <p:nvSpPr>
          <p:cNvPr id="193" name="Google Shape;193;p10"/>
          <p:cNvSpPr txBox="1"/>
          <p:nvPr/>
        </p:nvSpPr>
        <p:spPr>
          <a:xfrm>
            <a:off x="3257975" y="1213112"/>
            <a:ext cx="2680542"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SG" sz="4400">
                <a:solidFill>
                  <a:srgbClr val="0070C0"/>
                </a:solidFill>
                <a:latin typeface="Arial"/>
                <a:ea typeface="Arial"/>
                <a:cs typeface="Arial"/>
                <a:sym typeface="Arial"/>
              </a:rPr>
              <a:t>Luyện đọc</a:t>
            </a:r>
            <a:endParaRPr sz="4400">
              <a:solidFill>
                <a:srgbClr val="0070C0"/>
              </a:solidFill>
              <a:latin typeface="Arial"/>
              <a:ea typeface="Arial"/>
              <a:cs typeface="Arial"/>
              <a:sym typeface="Arial"/>
            </a:endParaRPr>
          </a:p>
        </p:txBody>
      </p:sp>
      <p:sp>
        <p:nvSpPr>
          <p:cNvPr id="194" name="Google Shape;194;p10"/>
          <p:cNvSpPr txBox="1"/>
          <p:nvPr/>
        </p:nvSpPr>
        <p:spPr>
          <a:xfrm>
            <a:off x="3902074" y="2580553"/>
            <a:ext cx="1392346" cy="70788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SG" sz="4000">
                <a:solidFill>
                  <a:srgbClr val="0C0C0C"/>
                </a:solidFill>
                <a:latin typeface="Calibri"/>
                <a:ea typeface="Calibri"/>
                <a:cs typeface="Calibri"/>
                <a:sym typeface="Calibri"/>
              </a:rPr>
              <a:t>thâm</a:t>
            </a:r>
            <a:endParaRPr sz="4000">
              <a:solidFill>
                <a:srgbClr val="0C0C0C"/>
              </a:solidFill>
              <a:latin typeface="Calibri"/>
              <a:ea typeface="Calibri"/>
              <a:cs typeface="Calibri"/>
              <a:sym typeface="Calibri"/>
            </a:endParaRPr>
          </a:p>
        </p:txBody>
      </p:sp>
      <p:sp>
        <p:nvSpPr>
          <p:cNvPr id="195" name="Google Shape;195;p10"/>
          <p:cNvSpPr txBox="1"/>
          <p:nvPr/>
        </p:nvSpPr>
        <p:spPr>
          <a:xfrm>
            <a:off x="4128544" y="3489826"/>
            <a:ext cx="939405" cy="70788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SG" sz="4000">
                <a:solidFill>
                  <a:srgbClr val="0C0C0C"/>
                </a:solidFill>
                <a:latin typeface="Calibri"/>
                <a:ea typeface="Calibri"/>
                <a:cs typeface="Calibri"/>
                <a:sym typeface="Calibri"/>
              </a:rPr>
              <a:t>ran</a:t>
            </a:r>
            <a:endParaRPr sz="4000">
              <a:solidFill>
                <a:srgbClr val="0C0C0C"/>
              </a:solidFill>
              <a:latin typeface="Calibri"/>
              <a:ea typeface="Calibri"/>
              <a:cs typeface="Calibri"/>
              <a:sym typeface="Calibri"/>
            </a:endParaRPr>
          </a:p>
        </p:txBody>
      </p:sp>
      <p:sp>
        <p:nvSpPr>
          <p:cNvPr id="196" name="Google Shape;196;p10"/>
          <p:cNvSpPr txBox="1"/>
          <p:nvPr/>
        </p:nvSpPr>
        <p:spPr>
          <a:xfrm>
            <a:off x="3949108" y="4399098"/>
            <a:ext cx="1211829" cy="70788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SG" sz="4000">
                <a:solidFill>
                  <a:srgbClr val="0C0C0C"/>
                </a:solidFill>
                <a:latin typeface="Calibri"/>
                <a:ea typeface="Calibri"/>
                <a:cs typeface="Calibri"/>
                <a:sym typeface="Calibri"/>
              </a:rPr>
              <a:t>Đoài</a:t>
            </a:r>
            <a:endParaRPr sz="4000">
              <a:solidFill>
                <a:srgbClr val="0C0C0C"/>
              </a:solidFill>
              <a:latin typeface="Calibri"/>
              <a:ea typeface="Calibri"/>
              <a:cs typeface="Calibri"/>
              <a:sym typeface="Calibri"/>
            </a:endParaRPr>
          </a:p>
        </p:txBody>
      </p:sp>
      <p:pic>
        <p:nvPicPr>
          <p:cNvPr id="197" name="Google Shape;197;p10"/>
          <p:cNvPicPr preferRelativeResize="0"/>
          <p:nvPr/>
        </p:nvPicPr>
        <p:blipFill rotWithShape="1">
          <a:blip r:embed="rId5">
            <a:alphaModFix/>
          </a:blip>
          <a:srcRect b="0" l="0" r="0" t="0"/>
          <a:stretch/>
        </p:blipFill>
        <p:spPr>
          <a:xfrm flipH="1">
            <a:off x="-1808" y="3035339"/>
            <a:ext cx="2844425" cy="3739150"/>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500"/>
                                        <p:tgtEl>
                                          <p:spTgt spid="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500"/>
                                        <p:tgtEl>
                                          <p:spTgt spid="1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11"/>
          <p:cNvPicPr preferRelativeResize="0"/>
          <p:nvPr/>
        </p:nvPicPr>
        <p:blipFill rotWithShape="1">
          <a:blip r:embed="rId3">
            <a:alphaModFix/>
          </a:blip>
          <a:srcRect b="0" l="0" r="0" t="8625"/>
          <a:stretch/>
        </p:blipFill>
        <p:spPr>
          <a:xfrm>
            <a:off x="0" y="0"/>
            <a:ext cx="12192000" cy="6859524"/>
          </a:xfrm>
          <a:prstGeom prst="rect">
            <a:avLst/>
          </a:prstGeom>
          <a:noFill/>
          <a:ln>
            <a:noFill/>
          </a:ln>
        </p:spPr>
      </p:pic>
      <p:sp>
        <p:nvSpPr>
          <p:cNvPr id="203" name="Google Shape;203;p11"/>
          <p:cNvSpPr/>
          <p:nvPr/>
        </p:nvSpPr>
        <p:spPr>
          <a:xfrm>
            <a:off x="228600" y="174172"/>
            <a:ext cx="11723914" cy="6509658"/>
          </a:xfrm>
          <a:custGeom>
            <a:rect b="b" l="l" r="r" t="t"/>
            <a:pathLst>
              <a:path extrusionOk="0" fill="none" h="6509658" w="11723914">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extrusionOk="0" h="6509658" w="11723914">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lt1"/>
          </a:solidFill>
          <a:ln cap="flat" cmpd="sng" w="12700">
            <a:solidFill>
              <a:srgbClr val="CD14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1800">
                <a:solidFill>
                  <a:srgbClr val="000000"/>
                </a:solidFill>
                <a:latin typeface="Calibri"/>
                <a:ea typeface="Calibri"/>
                <a:cs typeface="Calibri"/>
                <a:sym typeface="Calibri"/>
              </a:rPr>
              <a:t>	</a:t>
            </a:r>
            <a:endParaRPr b="1" i="1" sz="3600">
              <a:solidFill>
                <a:srgbClr val="000000"/>
              </a:solidFill>
              <a:latin typeface="Calibri"/>
              <a:ea typeface="Calibri"/>
              <a:cs typeface="Calibri"/>
              <a:sym typeface="Calibri"/>
            </a:endParaRPr>
          </a:p>
        </p:txBody>
      </p:sp>
      <p:pic>
        <p:nvPicPr>
          <p:cNvPr id="204" name="Google Shape;204;p11"/>
          <p:cNvPicPr preferRelativeResize="0"/>
          <p:nvPr/>
        </p:nvPicPr>
        <p:blipFill rotWithShape="1">
          <a:blip r:embed="rId4">
            <a:alphaModFix/>
          </a:blip>
          <a:srcRect b="0" l="0" r="0" t="0"/>
          <a:stretch/>
        </p:blipFill>
        <p:spPr>
          <a:xfrm>
            <a:off x="-260682" y="-172419"/>
            <a:ext cx="4672663" cy="7202837"/>
          </a:xfrm>
          <a:prstGeom prst="rect">
            <a:avLst/>
          </a:prstGeom>
          <a:noFill/>
          <a:ln>
            <a:noFill/>
          </a:ln>
        </p:spPr>
      </p:pic>
      <p:sp>
        <p:nvSpPr>
          <p:cNvPr id="205" name="Google Shape;205;p11"/>
          <p:cNvSpPr txBox="1"/>
          <p:nvPr/>
        </p:nvSpPr>
        <p:spPr>
          <a:xfrm>
            <a:off x="6280201" y="739101"/>
            <a:ext cx="3836308"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SG" sz="4400">
                <a:solidFill>
                  <a:srgbClr val="0070C0"/>
                </a:solidFill>
                <a:latin typeface="Arial"/>
                <a:ea typeface="Arial"/>
                <a:cs typeface="Arial"/>
                <a:sym typeface="Arial"/>
              </a:rPr>
              <a:t>Giải nghĩa từ</a:t>
            </a:r>
            <a:endParaRPr sz="4400">
              <a:solidFill>
                <a:srgbClr val="0070C0"/>
              </a:solidFill>
              <a:latin typeface="Arial"/>
              <a:ea typeface="Arial"/>
              <a:cs typeface="Arial"/>
              <a:sym typeface="Arial"/>
            </a:endParaRPr>
          </a:p>
        </p:txBody>
      </p:sp>
      <p:sp>
        <p:nvSpPr>
          <p:cNvPr id="206" name="Google Shape;206;p11">
            <a:hlinkClick action="ppaction://hlinksldjump" r:id="rId5"/>
          </p:cNvPr>
          <p:cNvSpPr txBox="1"/>
          <p:nvPr/>
        </p:nvSpPr>
        <p:spPr>
          <a:xfrm>
            <a:off x="4600852" y="1962956"/>
            <a:ext cx="3420155"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SG" sz="4400">
                <a:solidFill>
                  <a:srgbClr val="0C0C0C"/>
                </a:solidFill>
                <a:latin typeface="Calibri"/>
                <a:ea typeface="Calibri"/>
                <a:cs typeface="Calibri"/>
                <a:sym typeface="Calibri"/>
              </a:rPr>
              <a:t>cụ giáo Chu</a:t>
            </a:r>
            <a:endParaRPr sz="4400">
              <a:solidFill>
                <a:srgbClr val="0C0C0C"/>
              </a:solidFill>
              <a:latin typeface="Calibri"/>
              <a:ea typeface="Calibri"/>
              <a:cs typeface="Calibri"/>
              <a:sym typeface="Calibri"/>
            </a:endParaRPr>
          </a:p>
        </p:txBody>
      </p:sp>
      <p:sp>
        <p:nvSpPr>
          <p:cNvPr id="207" name="Google Shape;207;p11">
            <a:hlinkClick action="ppaction://hlinksldjump" r:id="rId6"/>
          </p:cNvPr>
          <p:cNvSpPr txBox="1"/>
          <p:nvPr/>
        </p:nvSpPr>
        <p:spPr>
          <a:xfrm>
            <a:off x="4856992" y="2996901"/>
            <a:ext cx="2765884"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SG" sz="4400">
                <a:solidFill>
                  <a:srgbClr val="0C0C0C"/>
                </a:solidFill>
                <a:latin typeface="Calibri"/>
                <a:ea typeface="Calibri"/>
                <a:cs typeface="Calibri"/>
                <a:sym typeface="Calibri"/>
              </a:rPr>
              <a:t>môn sinh</a:t>
            </a:r>
            <a:endParaRPr sz="4400">
              <a:solidFill>
                <a:srgbClr val="0C0C0C"/>
              </a:solidFill>
              <a:latin typeface="Calibri"/>
              <a:ea typeface="Calibri"/>
              <a:cs typeface="Calibri"/>
              <a:sym typeface="Calibri"/>
            </a:endParaRPr>
          </a:p>
        </p:txBody>
      </p:sp>
      <p:sp>
        <p:nvSpPr>
          <p:cNvPr id="208" name="Google Shape;208;p11">
            <a:hlinkClick action="ppaction://hlinksldjump" r:id="rId7"/>
          </p:cNvPr>
          <p:cNvSpPr txBox="1"/>
          <p:nvPr/>
        </p:nvSpPr>
        <p:spPr>
          <a:xfrm>
            <a:off x="4617317" y="4050758"/>
            <a:ext cx="32048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SG" sz="4400">
                <a:solidFill>
                  <a:srgbClr val="0C0C0C"/>
                </a:solidFill>
                <a:latin typeface="Calibri"/>
                <a:ea typeface="Calibri"/>
                <a:cs typeface="Calibri"/>
                <a:sym typeface="Calibri"/>
              </a:rPr>
              <a:t>áo dài thâm</a:t>
            </a:r>
            <a:endParaRPr sz="4400">
              <a:solidFill>
                <a:srgbClr val="0C0C0C"/>
              </a:solidFill>
              <a:latin typeface="Calibri"/>
              <a:ea typeface="Calibri"/>
              <a:cs typeface="Calibri"/>
              <a:sym typeface="Calibri"/>
            </a:endParaRPr>
          </a:p>
        </p:txBody>
      </p:sp>
      <p:sp>
        <p:nvSpPr>
          <p:cNvPr id="209" name="Google Shape;209;p11">
            <a:hlinkClick action="ppaction://hlinksldjump" r:id="rId8"/>
          </p:cNvPr>
          <p:cNvSpPr txBox="1"/>
          <p:nvPr/>
        </p:nvSpPr>
        <p:spPr>
          <a:xfrm>
            <a:off x="5801970" y="5108033"/>
            <a:ext cx="1017918"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SG" sz="4400">
                <a:solidFill>
                  <a:srgbClr val="0C0C0C"/>
                </a:solidFill>
                <a:latin typeface="Calibri"/>
                <a:ea typeface="Calibri"/>
                <a:cs typeface="Calibri"/>
                <a:sym typeface="Calibri"/>
              </a:rPr>
              <a:t>sập</a:t>
            </a:r>
            <a:endParaRPr sz="4400">
              <a:solidFill>
                <a:srgbClr val="0C0C0C"/>
              </a:solidFill>
              <a:latin typeface="Calibri"/>
              <a:ea typeface="Calibri"/>
              <a:cs typeface="Calibri"/>
              <a:sym typeface="Calibri"/>
            </a:endParaRPr>
          </a:p>
        </p:txBody>
      </p:sp>
      <p:sp>
        <p:nvSpPr>
          <p:cNvPr id="210" name="Google Shape;210;p11">
            <a:hlinkClick action="ppaction://hlinksldjump" r:id="rId9"/>
          </p:cNvPr>
          <p:cNvSpPr txBox="1"/>
          <p:nvPr/>
        </p:nvSpPr>
        <p:spPr>
          <a:xfrm>
            <a:off x="9699323" y="1976116"/>
            <a:ext cx="893931"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SG" sz="4400">
                <a:solidFill>
                  <a:srgbClr val="0C0C0C"/>
                </a:solidFill>
                <a:latin typeface="Calibri"/>
                <a:ea typeface="Calibri"/>
                <a:cs typeface="Calibri"/>
                <a:sym typeface="Calibri"/>
              </a:rPr>
              <a:t>vái</a:t>
            </a:r>
            <a:endParaRPr sz="4400">
              <a:solidFill>
                <a:srgbClr val="0C0C0C"/>
              </a:solidFill>
              <a:latin typeface="Calibri"/>
              <a:ea typeface="Calibri"/>
              <a:cs typeface="Calibri"/>
              <a:sym typeface="Calibri"/>
            </a:endParaRPr>
          </a:p>
        </p:txBody>
      </p:sp>
      <p:sp>
        <p:nvSpPr>
          <p:cNvPr id="211" name="Google Shape;211;p11">
            <a:hlinkClick action="ppaction://hlinksldjump" r:id="rId10"/>
          </p:cNvPr>
          <p:cNvSpPr txBox="1"/>
          <p:nvPr/>
        </p:nvSpPr>
        <p:spPr>
          <a:xfrm>
            <a:off x="9730400" y="4050758"/>
            <a:ext cx="831775"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SG" sz="4400">
                <a:solidFill>
                  <a:srgbClr val="0C0C0C"/>
                </a:solidFill>
                <a:latin typeface="Calibri"/>
                <a:ea typeface="Calibri"/>
                <a:cs typeface="Calibri"/>
                <a:sym typeface="Calibri"/>
              </a:rPr>
              <a:t>tạ</a:t>
            </a:r>
            <a:endParaRPr sz="4400">
              <a:solidFill>
                <a:srgbClr val="0C0C0C"/>
              </a:solidFill>
              <a:latin typeface="Calibri"/>
              <a:ea typeface="Calibri"/>
              <a:cs typeface="Calibri"/>
              <a:sym typeface="Calibri"/>
            </a:endParaRPr>
          </a:p>
        </p:txBody>
      </p:sp>
      <p:sp>
        <p:nvSpPr>
          <p:cNvPr id="212" name="Google Shape;212;p11">
            <a:hlinkClick action="ppaction://hlinksldjump" r:id="rId11"/>
          </p:cNvPr>
          <p:cNvSpPr txBox="1"/>
          <p:nvPr/>
        </p:nvSpPr>
        <p:spPr>
          <a:xfrm>
            <a:off x="9468276" y="2996901"/>
            <a:ext cx="1550026"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SG" sz="4400">
                <a:solidFill>
                  <a:srgbClr val="0C0C0C"/>
                </a:solidFill>
                <a:latin typeface="Calibri"/>
                <a:ea typeface="Calibri"/>
                <a:cs typeface="Calibri"/>
                <a:sym typeface="Calibri"/>
              </a:rPr>
              <a:t>cụ đồ</a:t>
            </a:r>
            <a:endParaRPr sz="4400">
              <a:solidFill>
                <a:srgbClr val="0C0C0C"/>
              </a:solidFill>
              <a:latin typeface="Calibri"/>
              <a:ea typeface="Calibri"/>
              <a:cs typeface="Calibri"/>
              <a:sym typeface="Calibri"/>
            </a:endParaRPr>
          </a:p>
        </p:txBody>
      </p:sp>
      <p:sp>
        <p:nvSpPr>
          <p:cNvPr id="213" name="Google Shape;213;p11">
            <a:hlinkClick action="ppaction://hlinksldjump" r:id="rId12"/>
          </p:cNvPr>
          <p:cNvSpPr txBox="1"/>
          <p:nvPr/>
        </p:nvSpPr>
        <p:spPr>
          <a:xfrm>
            <a:off x="9212476" y="5108033"/>
            <a:ext cx="1867622"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SG" sz="4400">
                <a:solidFill>
                  <a:srgbClr val="0C0C0C"/>
                </a:solidFill>
                <a:latin typeface="Calibri"/>
                <a:ea typeface="Calibri"/>
                <a:cs typeface="Calibri"/>
                <a:sym typeface="Calibri"/>
              </a:rPr>
              <a:t>vỡ lòng</a:t>
            </a:r>
            <a:endParaRPr sz="4400">
              <a:solidFill>
                <a:srgbClr val="0C0C0C"/>
              </a:solidFill>
              <a:latin typeface="Calibri"/>
              <a:ea typeface="Calibri"/>
              <a:cs typeface="Calibri"/>
              <a:sym typeface="Calibri"/>
            </a:endParaRPr>
          </a:p>
        </p:txBody>
      </p:sp>
      <p:sp>
        <p:nvSpPr>
          <p:cNvPr id="214" name="Google Shape;214;p11"/>
          <p:cNvSpPr txBox="1"/>
          <p:nvPr/>
        </p:nvSpPr>
        <p:spPr>
          <a:xfrm>
            <a:off x="1122458" y="-843073"/>
            <a:ext cx="8994051"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SG" sz="4000">
                <a:solidFill>
                  <a:srgbClr val="0C0C0C"/>
                </a:solidFill>
                <a:latin typeface="Calibri"/>
                <a:ea typeface="Calibri"/>
                <a:cs typeface="Calibri"/>
                <a:sym typeface="Calibri"/>
              </a:rPr>
              <a:t>GV bấm vào từ để xuất hiện nghĩa.</a:t>
            </a:r>
            <a:endParaRPr i="1" sz="4000">
              <a:solidFill>
                <a:srgbClr val="0C0C0C"/>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500"/>
                                        <p:tgtEl>
                                          <p:spTgt spid="20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5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500"/>
                                        <p:tgtEl>
                                          <p:spTgt spid="207"/>
                                        </p:tgtEl>
                                      </p:cBhvr>
                                    </p:animEffect>
                                  </p:childTnLst>
                                </p:cTn>
                              </p:par>
                              <p:par>
                                <p:cTn fill="hold" nodeType="with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500"/>
                                        <p:tgtEl>
                                          <p:spTgt spid="208"/>
                                        </p:tgtEl>
                                      </p:cBhvr>
                                    </p:animEffect>
                                  </p:childTnLst>
                                </p:cTn>
                              </p:par>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
                                        <p:tgtEl>
                                          <p:spTgt spid="209"/>
                                        </p:tgtEl>
                                      </p:cBhvr>
                                    </p:animEffect>
                                  </p:childTnLst>
                                </p:cTn>
                              </p:par>
                              <p:par>
                                <p:cTn fill="hold" nodeType="with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500"/>
                                        <p:tgtEl>
                                          <p:spTgt spid="210"/>
                                        </p:tgtEl>
                                      </p:cBhvr>
                                    </p:animEffect>
                                  </p:childTnLst>
                                </p:cTn>
                              </p:par>
                              <p:par>
                                <p:cTn fill="hold" nodeType="with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500"/>
                                        <p:tgtEl>
                                          <p:spTgt spid="212"/>
                                        </p:tgtEl>
                                      </p:cBhvr>
                                    </p:animEffect>
                                  </p:childTnLst>
                                </p:cTn>
                              </p:par>
                              <p:par>
                                <p:cTn fill="hold" nodeType="with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500"/>
                                        <p:tgtEl>
                                          <p:spTgt spid="211"/>
                                        </p:tgtEl>
                                      </p:cBhvr>
                                    </p:animEffect>
                                  </p:childTnLst>
                                </p:cTn>
                              </p:par>
                              <p:par>
                                <p:cTn fill="hold" nodeType="with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2"/>
          <p:cNvSpPr/>
          <p:nvPr/>
        </p:nvSpPr>
        <p:spPr>
          <a:xfrm>
            <a:off x="0" y="0"/>
            <a:ext cx="12192000" cy="6858000"/>
          </a:xfrm>
          <a:prstGeom prst="rect">
            <a:avLst/>
          </a:prstGeom>
          <a:solidFill>
            <a:srgbClr val="EEF1F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20" name="Google Shape;220;p12"/>
          <p:cNvPicPr preferRelativeResize="0"/>
          <p:nvPr/>
        </p:nvPicPr>
        <p:blipFill rotWithShape="1">
          <a:blip r:embed="rId3">
            <a:alphaModFix/>
          </a:blip>
          <a:srcRect b="0" l="0" r="47915" t="0"/>
          <a:stretch/>
        </p:blipFill>
        <p:spPr>
          <a:xfrm flipH="1">
            <a:off x="9407882" y="-19814"/>
            <a:ext cx="2819401" cy="6923027"/>
          </a:xfrm>
          <a:prstGeom prst="rect">
            <a:avLst/>
          </a:prstGeom>
          <a:noFill/>
          <a:ln>
            <a:noFill/>
          </a:ln>
        </p:spPr>
      </p:pic>
      <p:pic>
        <p:nvPicPr>
          <p:cNvPr id="221" name="Google Shape;221;p12"/>
          <p:cNvPicPr preferRelativeResize="0"/>
          <p:nvPr/>
        </p:nvPicPr>
        <p:blipFill rotWithShape="1">
          <a:blip r:embed="rId4">
            <a:alphaModFix/>
          </a:blip>
          <a:srcRect b="0" l="71337" r="0" t="0"/>
          <a:stretch/>
        </p:blipFill>
        <p:spPr>
          <a:xfrm rot="10800000">
            <a:off x="-48108" y="3209"/>
            <a:ext cx="1957484" cy="6923027"/>
          </a:xfrm>
          <a:prstGeom prst="rect">
            <a:avLst/>
          </a:prstGeom>
          <a:noFill/>
          <a:ln>
            <a:noFill/>
          </a:ln>
        </p:spPr>
      </p:pic>
      <p:sp>
        <p:nvSpPr>
          <p:cNvPr id="222" name="Google Shape;222;p12"/>
          <p:cNvSpPr txBox="1"/>
          <p:nvPr/>
        </p:nvSpPr>
        <p:spPr>
          <a:xfrm>
            <a:off x="2432978" y="448756"/>
            <a:ext cx="7326044" cy="830997"/>
          </a:xfrm>
          <a:prstGeom prst="rect">
            <a:avLst/>
          </a:prstGeom>
          <a:noFill/>
          <a:ln>
            <a:noFill/>
          </a:ln>
          <a:effectLst>
            <a:outerShdw blurRad="50800" rotWithShape="0" algn="l"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SG" sz="4800">
                <a:solidFill>
                  <a:srgbClr val="FF0066"/>
                </a:solidFill>
                <a:latin typeface="Arial"/>
                <a:ea typeface="Arial"/>
                <a:cs typeface="Arial"/>
                <a:sym typeface="Arial"/>
              </a:rPr>
              <a:t>TIÊU CHÍ ĐỌC VÀ NHẬN XÉT</a:t>
            </a:r>
            <a:endParaRPr sz="4800">
              <a:solidFill>
                <a:srgbClr val="FF0066"/>
              </a:solidFill>
              <a:latin typeface="Arial"/>
              <a:ea typeface="Arial"/>
              <a:cs typeface="Arial"/>
              <a:sym typeface="Arial"/>
            </a:endParaRPr>
          </a:p>
        </p:txBody>
      </p:sp>
      <p:grpSp>
        <p:nvGrpSpPr>
          <p:cNvPr id="223" name="Google Shape;223;p12"/>
          <p:cNvGrpSpPr/>
          <p:nvPr/>
        </p:nvGrpSpPr>
        <p:grpSpPr>
          <a:xfrm>
            <a:off x="712438" y="1870528"/>
            <a:ext cx="10598009" cy="4440291"/>
            <a:chOff x="509238" y="1794328"/>
            <a:chExt cx="10598009" cy="4440291"/>
          </a:xfrm>
        </p:grpSpPr>
        <p:grpSp>
          <p:nvGrpSpPr>
            <p:cNvPr id="224" name="Google Shape;224;p12"/>
            <p:cNvGrpSpPr/>
            <p:nvPr/>
          </p:nvGrpSpPr>
          <p:grpSpPr>
            <a:xfrm>
              <a:off x="509238" y="1794328"/>
              <a:ext cx="10598009" cy="4435284"/>
              <a:chOff x="582390" y="2109874"/>
              <a:chExt cx="10598009" cy="4435284"/>
            </a:xfrm>
          </p:grpSpPr>
          <p:sp>
            <p:nvSpPr>
              <p:cNvPr id="225" name="Google Shape;225;p12"/>
              <p:cNvSpPr/>
              <p:nvPr/>
            </p:nvSpPr>
            <p:spPr>
              <a:xfrm>
                <a:off x="582390" y="2680955"/>
                <a:ext cx="5299006" cy="1089438"/>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BA586"/>
                  </a:buClr>
                  <a:buSzPts val="2800"/>
                  <a:buFont typeface="Calibri"/>
                  <a:buNone/>
                </a:pPr>
                <a:r>
                  <a:rPr b="1" i="0" lang="en-SG" sz="2800" u="none" cap="none" strike="noStrike">
                    <a:solidFill>
                      <a:srgbClr val="2BA586"/>
                    </a:solidFill>
                    <a:latin typeface="Calibri"/>
                    <a:ea typeface="Calibri"/>
                    <a:cs typeface="Calibri"/>
                    <a:sym typeface="Calibri"/>
                  </a:rPr>
                  <a:t>Đọc đúng tiếng, đúng từ, </a:t>
                </a:r>
                <a:endParaRPr/>
              </a:p>
              <a:p>
                <a:pPr indent="0" lvl="0" marL="0" marR="0" rtl="0" algn="ctr">
                  <a:lnSpc>
                    <a:spcPct val="100000"/>
                  </a:lnSpc>
                  <a:spcBef>
                    <a:spcPts val="0"/>
                  </a:spcBef>
                  <a:spcAft>
                    <a:spcPts val="0"/>
                  </a:spcAft>
                  <a:buClr>
                    <a:srgbClr val="2BA586"/>
                  </a:buClr>
                  <a:buSzPts val="2800"/>
                  <a:buFont typeface="Calibri"/>
                  <a:buNone/>
                </a:pPr>
                <a:r>
                  <a:rPr b="1" i="0" lang="en-SG" sz="2800" u="none" cap="none" strike="noStrike">
                    <a:solidFill>
                      <a:srgbClr val="2BA586"/>
                    </a:solidFill>
                    <a:latin typeface="Calibri"/>
                    <a:ea typeface="Calibri"/>
                    <a:cs typeface="Calibri"/>
                    <a:sym typeface="Calibri"/>
                  </a:rPr>
                  <a:t>lưu loát, mạch lạc</a:t>
                </a:r>
                <a:endParaRPr b="1" i="0" sz="2800" u="none" cap="none" strike="noStrike">
                  <a:solidFill>
                    <a:srgbClr val="2BA586"/>
                  </a:solidFill>
                  <a:latin typeface="Calibri"/>
                  <a:ea typeface="Calibri"/>
                  <a:cs typeface="Calibri"/>
                  <a:sym typeface="Calibri"/>
                </a:endParaRPr>
              </a:p>
            </p:txBody>
          </p:sp>
          <p:sp>
            <p:nvSpPr>
              <p:cNvPr id="226" name="Google Shape;226;p12"/>
              <p:cNvSpPr/>
              <p:nvPr/>
            </p:nvSpPr>
            <p:spPr>
              <a:xfrm>
                <a:off x="690282" y="4071117"/>
                <a:ext cx="5299006" cy="1089438"/>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BA586"/>
                  </a:buClr>
                  <a:buSzPts val="2800"/>
                  <a:buFont typeface="Calibri"/>
                  <a:buNone/>
                </a:pPr>
                <a:r>
                  <a:rPr b="1" i="0" lang="en-SG" sz="2800" u="none" cap="none" strike="noStrike">
                    <a:solidFill>
                      <a:srgbClr val="2BA586"/>
                    </a:solidFill>
                    <a:latin typeface="Calibri"/>
                    <a:ea typeface="Calibri"/>
                    <a:cs typeface="Calibri"/>
                    <a:sym typeface="Calibri"/>
                  </a:rPr>
                  <a:t>Ngắt, nghỉ hơi đúng ở các dấu câu, cụm từ rõ nghĩa</a:t>
                </a:r>
                <a:endParaRPr b="1" i="0" sz="2800" u="none" cap="none" strike="noStrike">
                  <a:solidFill>
                    <a:srgbClr val="2BA586"/>
                  </a:solidFill>
                  <a:latin typeface="Calibri"/>
                  <a:ea typeface="Calibri"/>
                  <a:cs typeface="Calibri"/>
                  <a:sym typeface="Calibri"/>
                </a:endParaRPr>
              </a:p>
            </p:txBody>
          </p:sp>
          <p:sp>
            <p:nvSpPr>
              <p:cNvPr id="227" name="Google Shape;227;p12"/>
              <p:cNvSpPr/>
              <p:nvPr/>
            </p:nvSpPr>
            <p:spPr>
              <a:xfrm>
                <a:off x="582390" y="5455720"/>
                <a:ext cx="5299006" cy="1089438"/>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BA586"/>
                  </a:buClr>
                  <a:buSzPts val="2800"/>
                  <a:buFont typeface="Calibri"/>
                  <a:buNone/>
                </a:pPr>
                <a:r>
                  <a:rPr b="1" i="0" lang="en-SG" sz="2800" u="none" cap="none" strike="noStrike">
                    <a:solidFill>
                      <a:srgbClr val="2BA586"/>
                    </a:solidFill>
                    <a:latin typeface="Calibri"/>
                    <a:ea typeface="Calibri"/>
                    <a:cs typeface="Calibri"/>
                    <a:sym typeface="Calibri"/>
                  </a:rPr>
                  <a:t>Cường độ đọc, tốc độ đọc đạt yêu cầu</a:t>
                </a:r>
                <a:endParaRPr/>
              </a:p>
            </p:txBody>
          </p:sp>
          <p:sp>
            <p:nvSpPr>
              <p:cNvPr id="228" name="Google Shape;228;p12"/>
              <p:cNvSpPr txBox="1"/>
              <p:nvPr/>
            </p:nvSpPr>
            <p:spPr>
              <a:xfrm>
                <a:off x="1689020" y="2109874"/>
                <a:ext cx="2819399" cy="55399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3600">
                    <a:solidFill>
                      <a:srgbClr val="257997"/>
                    </a:solidFill>
                    <a:latin typeface="Calibri"/>
                    <a:ea typeface="Calibri"/>
                    <a:cs typeface="Calibri"/>
                    <a:sym typeface="Calibri"/>
                  </a:rPr>
                  <a:t>TIÊU CHÍ</a:t>
                </a:r>
                <a:endParaRPr b="1" sz="3600">
                  <a:solidFill>
                    <a:srgbClr val="257997"/>
                  </a:solidFill>
                  <a:latin typeface="Calibri"/>
                  <a:ea typeface="Calibri"/>
                  <a:cs typeface="Calibri"/>
                  <a:sym typeface="Calibri"/>
                </a:endParaRPr>
              </a:p>
            </p:txBody>
          </p:sp>
          <p:grpSp>
            <p:nvGrpSpPr>
              <p:cNvPr id="229" name="Google Shape;229;p12"/>
              <p:cNvGrpSpPr/>
              <p:nvPr/>
            </p:nvGrpSpPr>
            <p:grpSpPr>
              <a:xfrm>
                <a:off x="5195596" y="2195336"/>
                <a:ext cx="5984803" cy="463622"/>
                <a:chOff x="5562601" y="1669978"/>
                <a:chExt cx="5984803" cy="463622"/>
              </a:xfrm>
            </p:grpSpPr>
            <p:sp>
              <p:nvSpPr>
                <p:cNvPr id="230" name="Google Shape;230;p12"/>
                <p:cNvSpPr txBox="1"/>
                <p:nvPr/>
              </p:nvSpPr>
              <p:spPr>
                <a:xfrm>
                  <a:off x="5562601" y="1669978"/>
                  <a:ext cx="2819399"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2800">
                      <a:solidFill>
                        <a:srgbClr val="116B8B"/>
                      </a:solidFill>
                      <a:latin typeface="Calibri"/>
                      <a:ea typeface="Calibri"/>
                      <a:cs typeface="Calibri"/>
                      <a:sym typeface="Calibri"/>
                    </a:rPr>
                    <a:t>Bình thường</a:t>
                  </a:r>
                  <a:endParaRPr b="1" sz="2800">
                    <a:solidFill>
                      <a:srgbClr val="116B8B"/>
                    </a:solidFill>
                    <a:latin typeface="Calibri"/>
                    <a:ea typeface="Calibri"/>
                    <a:cs typeface="Calibri"/>
                    <a:sym typeface="Calibri"/>
                  </a:endParaRPr>
                </a:p>
              </p:txBody>
            </p:sp>
            <p:sp>
              <p:nvSpPr>
                <p:cNvPr id="231" name="Google Shape;231;p12"/>
                <p:cNvSpPr txBox="1"/>
                <p:nvPr/>
              </p:nvSpPr>
              <p:spPr>
                <a:xfrm>
                  <a:off x="8229600" y="1702713"/>
                  <a:ext cx="1249679"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2800">
                      <a:solidFill>
                        <a:srgbClr val="116B8B"/>
                      </a:solidFill>
                      <a:latin typeface="Calibri"/>
                      <a:ea typeface="Calibri"/>
                      <a:cs typeface="Calibri"/>
                      <a:sym typeface="Calibri"/>
                    </a:rPr>
                    <a:t>Tốt</a:t>
                  </a:r>
                  <a:endParaRPr b="1" sz="2800">
                    <a:solidFill>
                      <a:srgbClr val="116B8B"/>
                    </a:solidFill>
                    <a:latin typeface="Calibri"/>
                    <a:ea typeface="Calibri"/>
                    <a:cs typeface="Calibri"/>
                    <a:sym typeface="Calibri"/>
                  </a:endParaRPr>
                </a:p>
              </p:txBody>
            </p:sp>
            <p:sp>
              <p:nvSpPr>
                <p:cNvPr id="232" name="Google Shape;232;p12"/>
                <p:cNvSpPr txBox="1"/>
                <p:nvPr/>
              </p:nvSpPr>
              <p:spPr>
                <a:xfrm>
                  <a:off x="9601200" y="1669978"/>
                  <a:ext cx="1946204"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2800">
                      <a:solidFill>
                        <a:srgbClr val="116B8B"/>
                      </a:solidFill>
                      <a:latin typeface="Calibri"/>
                      <a:ea typeface="Calibri"/>
                      <a:cs typeface="Calibri"/>
                      <a:sym typeface="Calibri"/>
                    </a:rPr>
                    <a:t>Rất tốt</a:t>
                  </a:r>
                  <a:endParaRPr b="1" sz="2800">
                    <a:solidFill>
                      <a:srgbClr val="116B8B"/>
                    </a:solidFill>
                    <a:latin typeface="Calibri"/>
                    <a:ea typeface="Calibri"/>
                    <a:cs typeface="Calibri"/>
                    <a:sym typeface="Calibri"/>
                  </a:endParaRPr>
                </a:p>
              </p:txBody>
            </p:sp>
          </p:grpSp>
        </p:grpSp>
        <p:grpSp>
          <p:nvGrpSpPr>
            <p:cNvPr id="233" name="Google Shape;233;p12"/>
            <p:cNvGrpSpPr/>
            <p:nvPr/>
          </p:nvGrpSpPr>
          <p:grpSpPr>
            <a:xfrm>
              <a:off x="5944803" y="2343412"/>
              <a:ext cx="4804360" cy="984254"/>
              <a:chOff x="5944803" y="2343412"/>
              <a:chExt cx="4804360" cy="984254"/>
            </a:xfrm>
          </p:grpSpPr>
          <p:sp>
            <p:nvSpPr>
              <p:cNvPr id="234" name="Google Shape;234;p12"/>
              <p:cNvSpPr/>
              <p:nvPr/>
            </p:nvSpPr>
            <p:spPr>
              <a:xfrm>
                <a:off x="5944803" y="2343412"/>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1</a:t>
                </a:r>
                <a:endParaRPr b="1" sz="3200">
                  <a:solidFill>
                    <a:srgbClr val="0C0C0C"/>
                  </a:solidFill>
                  <a:latin typeface="Calibri"/>
                  <a:ea typeface="Calibri"/>
                  <a:cs typeface="Calibri"/>
                  <a:sym typeface="Calibri"/>
                </a:endParaRPr>
              </a:p>
            </p:txBody>
          </p:sp>
          <p:sp>
            <p:nvSpPr>
              <p:cNvPr id="235" name="Google Shape;235;p12"/>
              <p:cNvSpPr/>
              <p:nvPr/>
            </p:nvSpPr>
            <p:spPr>
              <a:xfrm>
                <a:off x="7857269" y="2343412"/>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2</a:t>
                </a:r>
                <a:endParaRPr b="1" sz="3200">
                  <a:solidFill>
                    <a:srgbClr val="0C0C0C"/>
                  </a:solidFill>
                  <a:latin typeface="Calibri"/>
                  <a:ea typeface="Calibri"/>
                  <a:cs typeface="Calibri"/>
                  <a:sym typeface="Calibri"/>
                </a:endParaRPr>
              </a:p>
            </p:txBody>
          </p:sp>
          <p:sp>
            <p:nvSpPr>
              <p:cNvPr id="236" name="Google Shape;236;p12"/>
              <p:cNvSpPr/>
              <p:nvPr/>
            </p:nvSpPr>
            <p:spPr>
              <a:xfrm>
                <a:off x="9635137" y="2365409"/>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3</a:t>
                </a:r>
                <a:endParaRPr b="1" sz="3200">
                  <a:solidFill>
                    <a:srgbClr val="0C0C0C"/>
                  </a:solidFill>
                  <a:latin typeface="Calibri"/>
                  <a:ea typeface="Calibri"/>
                  <a:cs typeface="Calibri"/>
                  <a:sym typeface="Calibri"/>
                </a:endParaRPr>
              </a:p>
            </p:txBody>
          </p:sp>
        </p:grpSp>
        <p:grpSp>
          <p:nvGrpSpPr>
            <p:cNvPr id="237" name="Google Shape;237;p12"/>
            <p:cNvGrpSpPr/>
            <p:nvPr/>
          </p:nvGrpSpPr>
          <p:grpSpPr>
            <a:xfrm>
              <a:off x="6012102" y="3808163"/>
              <a:ext cx="4804360" cy="984254"/>
              <a:chOff x="5944803" y="2343412"/>
              <a:chExt cx="4804360" cy="984254"/>
            </a:xfrm>
          </p:grpSpPr>
          <p:sp>
            <p:nvSpPr>
              <p:cNvPr id="238" name="Google Shape;238;p12"/>
              <p:cNvSpPr/>
              <p:nvPr/>
            </p:nvSpPr>
            <p:spPr>
              <a:xfrm>
                <a:off x="5944803" y="2343412"/>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1</a:t>
                </a:r>
                <a:endParaRPr b="1" sz="3200">
                  <a:solidFill>
                    <a:srgbClr val="0C0C0C"/>
                  </a:solidFill>
                  <a:latin typeface="Calibri"/>
                  <a:ea typeface="Calibri"/>
                  <a:cs typeface="Calibri"/>
                  <a:sym typeface="Calibri"/>
                </a:endParaRPr>
              </a:p>
            </p:txBody>
          </p:sp>
          <p:sp>
            <p:nvSpPr>
              <p:cNvPr id="239" name="Google Shape;239;p12"/>
              <p:cNvSpPr/>
              <p:nvPr/>
            </p:nvSpPr>
            <p:spPr>
              <a:xfrm>
                <a:off x="7857269" y="2343412"/>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2</a:t>
                </a:r>
                <a:endParaRPr b="1" sz="3200">
                  <a:solidFill>
                    <a:srgbClr val="0C0C0C"/>
                  </a:solidFill>
                  <a:latin typeface="Calibri"/>
                  <a:ea typeface="Calibri"/>
                  <a:cs typeface="Calibri"/>
                  <a:sym typeface="Calibri"/>
                </a:endParaRPr>
              </a:p>
            </p:txBody>
          </p:sp>
          <p:sp>
            <p:nvSpPr>
              <p:cNvPr id="240" name="Google Shape;240;p12"/>
              <p:cNvSpPr/>
              <p:nvPr/>
            </p:nvSpPr>
            <p:spPr>
              <a:xfrm>
                <a:off x="9635137" y="2365409"/>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3</a:t>
                </a:r>
                <a:endParaRPr b="1" sz="3200">
                  <a:solidFill>
                    <a:srgbClr val="0C0C0C"/>
                  </a:solidFill>
                  <a:latin typeface="Calibri"/>
                  <a:ea typeface="Calibri"/>
                  <a:cs typeface="Calibri"/>
                  <a:sym typeface="Calibri"/>
                </a:endParaRPr>
              </a:p>
            </p:txBody>
          </p:sp>
        </p:grpSp>
        <p:grpSp>
          <p:nvGrpSpPr>
            <p:cNvPr id="241" name="Google Shape;241;p12"/>
            <p:cNvGrpSpPr/>
            <p:nvPr/>
          </p:nvGrpSpPr>
          <p:grpSpPr>
            <a:xfrm>
              <a:off x="6012102" y="5250365"/>
              <a:ext cx="4804360" cy="984254"/>
              <a:chOff x="5944803" y="2343412"/>
              <a:chExt cx="4804360" cy="984254"/>
            </a:xfrm>
          </p:grpSpPr>
          <p:sp>
            <p:nvSpPr>
              <p:cNvPr id="242" name="Google Shape;242;p12"/>
              <p:cNvSpPr/>
              <p:nvPr/>
            </p:nvSpPr>
            <p:spPr>
              <a:xfrm>
                <a:off x="5944803" y="2343412"/>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1</a:t>
                </a:r>
                <a:endParaRPr b="1" sz="3200">
                  <a:solidFill>
                    <a:srgbClr val="0C0C0C"/>
                  </a:solidFill>
                  <a:latin typeface="Calibri"/>
                  <a:ea typeface="Calibri"/>
                  <a:cs typeface="Calibri"/>
                  <a:sym typeface="Calibri"/>
                </a:endParaRPr>
              </a:p>
            </p:txBody>
          </p:sp>
          <p:sp>
            <p:nvSpPr>
              <p:cNvPr id="243" name="Google Shape;243;p12"/>
              <p:cNvSpPr/>
              <p:nvPr/>
            </p:nvSpPr>
            <p:spPr>
              <a:xfrm>
                <a:off x="7857269" y="2343412"/>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2</a:t>
                </a:r>
                <a:endParaRPr b="1" sz="3200">
                  <a:solidFill>
                    <a:srgbClr val="0C0C0C"/>
                  </a:solidFill>
                  <a:latin typeface="Calibri"/>
                  <a:ea typeface="Calibri"/>
                  <a:cs typeface="Calibri"/>
                  <a:sym typeface="Calibri"/>
                </a:endParaRPr>
              </a:p>
            </p:txBody>
          </p:sp>
          <p:sp>
            <p:nvSpPr>
              <p:cNvPr id="244" name="Google Shape;244;p12"/>
              <p:cNvSpPr/>
              <p:nvPr/>
            </p:nvSpPr>
            <p:spPr>
              <a:xfrm>
                <a:off x="9635137" y="2365409"/>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3</a:t>
                </a:r>
                <a:endParaRPr b="1" sz="3200">
                  <a:solidFill>
                    <a:srgbClr val="0C0C0C"/>
                  </a:solidFill>
                  <a:latin typeface="Calibri"/>
                  <a:ea typeface="Calibri"/>
                  <a:cs typeface="Calibri"/>
                  <a:sym typeface="Calibri"/>
                </a:endParaRPr>
              </a:p>
            </p:txBody>
          </p:sp>
        </p:grpSp>
      </p:grpSp>
      <p:pic>
        <p:nvPicPr>
          <p:cNvPr id="245" name="Google Shape;245;p12"/>
          <p:cNvPicPr preferRelativeResize="0"/>
          <p:nvPr/>
        </p:nvPicPr>
        <p:blipFill rotWithShape="1">
          <a:blip r:embed="rId5">
            <a:alphaModFix/>
          </a:blip>
          <a:srcRect b="18245" l="14884" r="13681" t="5402"/>
          <a:stretch/>
        </p:blipFill>
        <p:spPr>
          <a:xfrm flipH="1">
            <a:off x="750332" y="880097"/>
            <a:ext cx="1361784" cy="1490835"/>
          </a:xfrm>
          <a:prstGeom prst="rect">
            <a:avLst/>
          </a:prstGeom>
          <a:noFill/>
          <a:ln>
            <a:noFill/>
          </a:ln>
          <a:effectLst>
            <a:outerShdw blurRad="50800" rotWithShape="0" algn="tl" dir="2700000" dist="38100">
              <a:srgbClr val="000000">
                <a:alpha val="40000"/>
              </a:srgbClr>
            </a:outerShdw>
          </a:effectLst>
        </p:spPr>
      </p:pic>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
                                        <p:tgtEl>
                                          <p:spTgt spid="222"/>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23"/>
                                        </p:tgtEl>
                                        <p:attrNameLst>
                                          <p:attrName>style.visibility</p:attrName>
                                        </p:attrNameLst>
                                      </p:cBhvr>
                                      <p:to>
                                        <p:strVal val="visible"/>
                                      </p:to>
                                    </p:set>
                                    <p:anim calcmode="lin" valueType="num">
                                      <p:cBhvr additive="base">
                                        <p:cTn dur="500"/>
                                        <p:tgtEl>
                                          <p:spTgt spid="223"/>
                                        </p:tgtEl>
                                        <p:attrNameLst>
                                          <p:attrName>ppt_w</p:attrName>
                                        </p:attrNameLst>
                                      </p:cBhvr>
                                      <p:tavLst>
                                        <p:tav fmla="" tm="0">
                                          <p:val>
                                            <p:strVal val="0"/>
                                          </p:val>
                                        </p:tav>
                                        <p:tav fmla="" tm="100000">
                                          <p:val>
                                            <p:strVal val="#ppt_w"/>
                                          </p:val>
                                        </p:tav>
                                      </p:tavLst>
                                    </p:anim>
                                    <p:anim calcmode="lin" valueType="num">
                                      <p:cBhvr additive="base">
                                        <p:cTn dur="500"/>
                                        <p:tgtEl>
                                          <p:spTgt spid="22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3"/>
          <p:cNvSpPr/>
          <p:nvPr/>
        </p:nvSpPr>
        <p:spPr>
          <a:xfrm>
            <a:off x="0" y="0"/>
            <a:ext cx="11259403" cy="6858000"/>
          </a:xfrm>
          <a:prstGeom prst="rect">
            <a:avLst/>
          </a:prstGeom>
          <a:solidFill>
            <a:srgbClr val="FBFA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1" name="Google Shape;251;p13"/>
          <p:cNvSpPr/>
          <p:nvPr/>
        </p:nvSpPr>
        <p:spPr>
          <a:xfrm>
            <a:off x="7048500" y="6073254"/>
            <a:ext cx="1071918" cy="784746"/>
          </a:xfrm>
          <a:prstGeom prst="rect">
            <a:avLst/>
          </a:prstGeom>
          <a:solidFill>
            <a:srgbClr val="FBFA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52" name="Google Shape;252;p13"/>
          <p:cNvPicPr preferRelativeResize="0"/>
          <p:nvPr/>
        </p:nvPicPr>
        <p:blipFill rotWithShape="1">
          <a:blip r:embed="rId3">
            <a:alphaModFix/>
          </a:blip>
          <a:srcRect b="0" l="0" r="0" t="0"/>
          <a:stretch/>
        </p:blipFill>
        <p:spPr>
          <a:xfrm>
            <a:off x="7048500" y="0"/>
            <a:ext cx="5143500" cy="6858000"/>
          </a:xfrm>
          <a:prstGeom prst="rect">
            <a:avLst/>
          </a:prstGeom>
          <a:noFill/>
          <a:ln>
            <a:noFill/>
          </a:ln>
        </p:spPr>
      </p:pic>
      <p:pic>
        <p:nvPicPr>
          <p:cNvPr id="253" name="Google Shape;253;p13"/>
          <p:cNvPicPr preferRelativeResize="0"/>
          <p:nvPr/>
        </p:nvPicPr>
        <p:blipFill rotWithShape="1">
          <a:blip r:embed="rId4">
            <a:alphaModFix/>
          </a:blip>
          <a:srcRect b="0" l="0" r="0" t="0"/>
          <a:stretch/>
        </p:blipFill>
        <p:spPr>
          <a:xfrm>
            <a:off x="0" y="0"/>
            <a:ext cx="7548113" cy="4792091"/>
          </a:xfrm>
          <a:prstGeom prst="rect">
            <a:avLst/>
          </a:prstGeom>
          <a:noFill/>
          <a:ln>
            <a:noFill/>
          </a:ln>
        </p:spPr>
      </p:pic>
      <p:pic>
        <p:nvPicPr>
          <p:cNvPr id="254" name="Google Shape;254;p13"/>
          <p:cNvPicPr preferRelativeResize="0"/>
          <p:nvPr/>
        </p:nvPicPr>
        <p:blipFill rotWithShape="1">
          <a:blip r:embed="rId5">
            <a:alphaModFix/>
          </a:blip>
          <a:srcRect b="0" l="47675" r="21327" t="67771"/>
          <a:stretch/>
        </p:blipFill>
        <p:spPr>
          <a:xfrm flipH="1">
            <a:off x="6096000" y="-219833"/>
            <a:ext cx="1866396" cy="1962369"/>
          </a:xfrm>
          <a:prstGeom prst="rect">
            <a:avLst/>
          </a:prstGeom>
          <a:noFill/>
          <a:ln>
            <a:noFill/>
          </a:ln>
          <a:effectLst>
            <a:outerShdw blurRad="63500" sx="102000" rotWithShape="0" algn="ctr" sy="102000">
              <a:srgbClr val="000000">
                <a:alpha val="40000"/>
              </a:srgbClr>
            </a:outerShdw>
          </a:effectLst>
        </p:spPr>
      </p:pic>
      <p:sp>
        <p:nvSpPr>
          <p:cNvPr id="255" name="Google Shape;255;p13"/>
          <p:cNvSpPr/>
          <p:nvPr/>
        </p:nvSpPr>
        <p:spPr>
          <a:xfrm>
            <a:off x="7302260" y="6262777"/>
            <a:ext cx="491706" cy="472910"/>
          </a:xfrm>
          <a:prstGeom prst="rect">
            <a:avLst/>
          </a:prstGeom>
          <a:solidFill>
            <a:srgbClr val="FBFA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13"/>
          <p:cNvSpPr txBox="1"/>
          <p:nvPr/>
        </p:nvSpPr>
        <p:spPr>
          <a:xfrm>
            <a:off x="570394" y="4981614"/>
            <a:ext cx="8008924" cy="1446550"/>
          </a:xfrm>
          <a:prstGeom prst="rect">
            <a:avLst/>
          </a:prstGeom>
          <a:noFill/>
          <a:ln>
            <a:noFill/>
          </a:ln>
          <a:effectLst>
            <a:outerShdw blurRad="50800" rotWithShape="0" algn="l"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SG" sz="8800">
                <a:solidFill>
                  <a:srgbClr val="7030A0"/>
                </a:solidFill>
                <a:latin typeface="Arial"/>
                <a:ea typeface="Arial"/>
                <a:cs typeface="Arial"/>
                <a:sym typeface="Arial"/>
              </a:rPr>
              <a:t>2) Tìm hiểu bài</a:t>
            </a:r>
            <a:endParaRPr sz="8800">
              <a:solidFill>
                <a:srgbClr val="7030A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4"/>
          <p:cNvSpPr/>
          <p:nvPr/>
        </p:nvSpPr>
        <p:spPr>
          <a:xfrm>
            <a:off x="0" y="0"/>
            <a:ext cx="12192000" cy="6858000"/>
          </a:xfrm>
          <a:prstGeom prst="rect">
            <a:avLst/>
          </a:prstGeom>
          <a:solidFill>
            <a:srgbClr val="42130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62" name="Google Shape;262;p14"/>
          <p:cNvPicPr preferRelativeResize="0"/>
          <p:nvPr/>
        </p:nvPicPr>
        <p:blipFill rotWithShape="1">
          <a:blip r:embed="rId3">
            <a:alphaModFix/>
          </a:blip>
          <a:srcRect b="0" l="0" r="0" t="0"/>
          <a:stretch/>
        </p:blipFill>
        <p:spPr>
          <a:xfrm>
            <a:off x="2218294" y="0"/>
            <a:ext cx="7755412" cy="6858000"/>
          </a:xfrm>
          <a:prstGeom prst="rect">
            <a:avLst/>
          </a:prstGeom>
          <a:noFill/>
          <a:ln>
            <a:noFill/>
          </a:ln>
        </p:spPr>
      </p:pic>
      <p:sp>
        <p:nvSpPr>
          <p:cNvPr id="263" name="Google Shape;263;p14"/>
          <p:cNvSpPr/>
          <p:nvPr/>
        </p:nvSpPr>
        <p:spPr>
          <a:xfrm>
            <a:off x="228599" y="174172"/>
            <a:ext cx="11798085" cy="6509658"/>
          </a:xfrm>
          <a:custGeom>
            <a:rect b="b" l="l" r="r" t="t"/>
            <a:pathLst>
              <a:path extrusionOk="0" fill="none" h="6509658" w="11798085">
                <a:moveTo>
                  <a:pt x="0" y="366819"/>
                </a:moveTo>
                <a:cubicBezTo>
                  <a:pt x="-10971" y="155731"/>
                  <a:pt x="173156" y="-38200"/>
                  <a:pt x="366819" y="0"/>
                </a:cubicBezTo>
                <a:cubicBezTo>
                  <a:pt x="1482164" y="35184"/>
                  <a:pt x="8785846" y="45873"/>
                  <a:pt x="11431266" y="0"/>
                </a:cubicBezTo>
                <a:cubicBezTo>
                  <a:pt x="11612981" y="10881"/>
                  <a:pt x="11785251" y="189766"/>
                  <a:pt x="11798085" y="366819"/>
                </a:cubicBezTo>
                <a:cubicBezTo>
                  <a:pt x="11633470" y="1608483"/>
                  <a:pt x="11779443" y="4687714"/>
                  <a:pt x="11798085" y="6142839"/>
                </a:cubicBezTo>
                <a:cubicBezTo>
                  <a:pt x="11777302" y="6339551"/>
                  <a:pt x="11616880" y="6498610"/>
                  <a:pt x="11431266" y="6509658"/>
                </a:cubicBezTo>
                <a:cubicBezTo>
                  <a:pt x="6358665" y="6452376"/>
                  <a:pt x="5374294" y="6590874"/>
                  <a:pt x="366819" y="6509658"/>
                </a:cubicBezTo>
                <a:cubicBezTo>
                  <a:pt x="154278" y="6515622"/>
                  <a:pt x="26948" y="6344302"/>
                  <a:pt x="0" y="6142839"/>
                </a:cubicBezTo>
                <a:cubicBezTo>
                  <a:pt x="89725" y="3876924"/>
                  <a:pt x="-151992" y="2160586"/>
                  <a:pt x="0" y="366819"/>
                </a:cubicBezTo>
                <a:close/>
              </a:path>
              <a:path extrusionOk="0" h="6509658" w="11798085">
                <a:moveTo>
                  <a:pt x="0" y="366819"/>
                </a:moveTo>
                <a:cubicBezTo>
                  <a:pt x="-22258" y="183203"/>
                  <a:pt x="158633" y="-1312"/>
                  <a:pt x="366819" y="0"/>
                </a:cubicBezTo>
                <a:cubicBezTo>
                  <a:pt x="2395448" y="84205"/>
                  <a:pt x="8656236" y="-44638"/>
                  <a:pt x="11431266" y="0"/>
                </a:cubicBezTo>
                <a:cubicBezTo>
                  <a:pt x="11655160" y="-18800"/>
                  <a:pt x="11791821" y="157847"/>
                  <a:pt x="11798085" y="366819"/>
                </a:cubicBezTo>
                <a:cubicBezTo>
                  <a:pt x="11733486" y="2896634"/>
                  <a:pt x="11762214" y="4977372"/>
                  <a:pt x="11798085" y="6142839"/>
                </a:cubicBezTo>
                <a:cubicBezTo>
                  <a:pt x="11794465" y="6335488"/>
                  <a:pt x="11642461" y="6525731"/>
                  <a:pt x="11431266" y="6509658"/>
                </a:cubicBezTo>
                <a:cubicBezTo>
                  <a:pt x="9108442" y="6598582"/>
                  <a:pt x="3092328" y="6385771"/>
                  <a:pt x="366819" y="6509658"/>
                </a:cubicBezTo>
                <a:cubicBezTo>
                  <a:pt x="157311" y="6480604"/>
                  <a:pt x="-10487" y="6357236"/>
                  <a:pt x="0" y="6142839"/>
                </a:cubicBezTo>
                <a:cubicBezTo>
                  <a:pt x="-104639" y="5518264"/>
                  <a:pt x="-69927" y="1717007"/>
                  <a:pt x="0" y="366819"/>
                </a:cubicBezTo>
                <a:close/>
              </a:path>
            </a:pathLst>
          </a:custGeom>
          <a:solidFill>
            <a:schemeClr val="lt1"/>
          </a:solidFill>
          <a:ln cap="flat" cmpd="sng" w="12700">
            <a:solidFill>
              <a:srgbClr val="CD14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1800">
                <a:solidFill>
                  <a:srgbClr val="000000"/>
                </a:solidFill>
                <a:latin typeface="Calibri"/>
                <a:ea typeface="Calibri"/>
                <a:cs typeface="Calibri"/>
                <a:sym typeface="Calibri"/>
              </a:rPr>
              <a:t>	</a:t>
            </a:r>
            <a:endParaRPr b="1" i="1" sz="3600">
              <a:solidFill>
                <a:srgbClr val="000000"/>
              </a:solidFill>
              <a:latin typeface="Calibri"/>
              <a:ea typeface="Calibri"/>
              <a:cs typeface="Calibri"/>
              <a:sym typeface="Calibri"/>
            </a:endParaRPr>
          </a:p>
        </p:txBody>
      </p:sp>
      <p:sp>
        <p:nvSpPr>
          <p:cNvPr id="264" name="Google Shape;264;p14"/>
          <p:cNvSpPr txBox="1"/>
          <p:nvPr/>
        </p:nvSpPr>
        <p:spPr>
          <a:xfrm>
            <a:off x="735892" y="399477"/>
            <a:ext cx="10709329" cy="107721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2E75B5"/>
              </a:buClr>
              <a:buSzPts val="3200"/>
              <a:buFont typeface="Calibri"/>
              <a:buNone/>
            </a:pPr>
            <a:r>
              <a:rPr b="1" i="0" lang="en-SG" sz="3200" u="none" cap="none" strike="noStrike">
                <a:solidFill>
                  <a:srgbClr val="2E75B5"/>
                </a:solidFill>
                <a:latin typeface="Calibri"/>
                <a:ea typeface="Calibri"/>
                <a:cs typeface="Calibri"/>
                <a:sym typeface="Calibri"/>
              </a:rPr>
              <a:t>Câu 1: Các môn sinh của cụ giáo Chu đến nhà thầy để làm gì? Tìm những chi tiết cho thấy học trò rất tôn kính cụ giáo Chu.</a:t>
            </a:r>
            <a:endParaRPr/>
          </a:p>
        </p:txBody>
      </p:sp>
      <p:sp>
        <p:nvSpPr>
          <p:cNvPr id="265" name="Google Shape;265;p14"/>
          <p:cNvSpPr txBox="1"/>
          <p:nvPr/>
        </p:nvSpPr>
        <p:spPr>
          <a:xfrm>
            <a:off x="387459" y="1473878"/>
            <a:ext cx="11472067" cy="509370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SG" sz="3200">
                <a:solidFill>
                  <a:schemeClr val="dk1"/>
                </a:solidFill>
                <a:latin typeface="Calibri"/>
                <a:ea typeface="Calibri"/>
                <a:cs typeface="Calibri"/>
                <a:sym typeface="Calibri"/>
              </a:rPr>
              <a:t>	- Các môn sinh của cụ giáo Chu đến nhà thầy để mừng thọ thầy, </a:t>
            </a:r>
            <a:r>
              <a:rPr lang="en-SG" sz="3200">
                <a:solidFill>
                  <a:schemeClr val="dk1"/>
                </a:solidFill>
                <a:latin typeface="Calibri"/>
                <a:ea typeface="Calibri"/>
                <a:cs typeface="Calibri"/>
                <a:sym typeface="Calibri"/>
              </a:rPr>
              <a:t>bày tỏ</a:t>
            </a:r>
            <a:r>
              <a:rPr b="0" i="0" lang="en-SG" sz="3200">
                <a:solidFill>
                  <a:schemeClr val="dk1"/>
                </a:solidFill>
                <a:latin typeface="Calibri"/>
                <a:ea typeface="Calibri"/>
                <a:cs typeface="Calibri"/>
                <a:sym typeface="Calibri"/>
              </a:rPr>
              <a:t> lòng yêu quí kính trọng thầy, người đã hết lòng dạy dỗ, dìu dắt họ trưởng thành.</a:t>
            </a:r>
            <a:endParaRPr b="0" i="0" sz="3200">
              <a:solidFill>
                <a:schemeClr val="dk1"/>
              </a:solidFill>
              <a:latin typeface="Calibri"/>
              <a:ea typeface="Calibri"/>
              <a:cs typeface="Calibri"/>
              <a:sym typeface="Calibri"/>
            </a:endParaRPr>
          </a:p>
          <a:p>
            <a:pPr indent="0" lvl="0" marL="0" marR="0" rtl="0" algn="just">
              <a:spcBef>
                <a:spcPts val="0"/>
              </a:spcBef>
              <a:spcAft>
                <a:spcPts val="0"/>
              </a:spcAft>
              <a:buNone/>
            </a:pPr>
            <a:r>
              <a:t/>
            </a:r>
            <a:endParaRPr b="0" i="0" sz="500">
              <a:solidFill>
                <a:schemeClr val="dk1"/>
              </a:solidFill>
              <a:latin typeface="Calibri"/>
              <a:ea typeface="Calibri"/>
              <a:cs typeface="Calibri"/>
              <a:sym typeface="Calibri"/>
            </a:endParaRPr>
          </a:p>
          <a:p>
            <a:pPr indent="0" lvl="0" marL="0" marR="0" rtl="0" algn="just">
              <a:spcBef>
                <a:spcPts val="0"/>
              </a:spcBef>
              <a:spcAft>
                <a:spcPts val="0"/>
              </a:spcAft>
              <a:buNone/>
            </a:pPr>
            <a:r>
              <a:rPr b="0" i="0" lang="en-SG" sz="3200">
                <a:solidFill>
                  <a:schemeClr val="dk1"/>
                </a:solidFill>
                <a:latin typeface="Calibri"/>
                <a:ea typeface="Calibri"/>
                <a:cs typeface="Calibri"/>
                <a:sym typeface="Calibri"/>
              </a:rPr>
              <a:t>	- Những chi tiết cho thấy học trò rất tôn kính cụ giáo Chu là:</a:t>
            </a:r>
            <a:endParaRPr/>
          </a:p>
          <a:p>
            <a:pPr indent="0" lvl="0" marL="0" marR="0" rtl="0" algn="just">
              <a:spcBef>
                <a:spcPts val="0"/>
              </a:spcBef>
              <a:spcAft>
                <a:spcPts val="0"/>
              </a:spcAft>
              <a:buNone/>
            </a:pPr>
            <a:r>
              <a:rPr b="0" i="0" lang="en-SG" sz="3200">
                <a:solidFill>
                  <a:schemeClr val="dk1"/>
                </a:solidFill>
                <a:latin typeface="Calibri"/>
                <a:ea typeface="Calibri"/>
                <a:cs typeface="Calibri"/>
                <a:sym typeface="Calibri"/>
              </a:rPr>
              <a:t>		+ Các môn sinh từ sáng sớm đã tề tựu trước sân nhà thầy giáo Chu để mừng thọ thầy.</a:t>
            </a:r>
            <a:endParaRPr/>
          </a:p>
          <a:p>
            <a:pPr indent="0" lvl="0" marL="0" marR="0" rtl="0" algn="just">
              <a:spcBef>
                <a:spcPts val="0"/>
              </a:spcBef>
              <a:spcAft>
                <a:spcPts val="0"/>
              </a:spcAft>
              <a:buNone/>
            </a:pPr>
            <a:r>
              <a:rPr b="0" i="0" lang="en-SG" sz="3200">
                <a:solidFill>
                  <a:schemeClr val="dk1"/>
                </a:solidFill>
                <a:latin typeface="Calibri"/>
                <a:ea typeface="Calibri"/>
                <a:cs typeface="Calibri"/>
                <a:sym typeface="Calibri"/>
              </a:rPr>
              <a:t>		+ Họ dâng biếu thầy những cuốn sách quý.</a:t>
            </a:r>
            <a:endParaRPr/>
          </a:p>
          <a:p>
            <a:pPr indent="0" lvl="0" marL="0" marR="0" rtl="0" algn="just">
              <a:spcBef>
                <a:spcPts val="0"/>
              </a:spcBef>
              <a:spcAft>
                <a:spcPts val="0"/>
              </a:spcAft>
              <a:buNone/>
            </a:pPr>
            <a:r>
              <a:rPr b="0" i="0" lang="en-SG" sz="3200">
                <a:solidFill>
                  <a:schemeClr val="dk1"/>
                </a:solidFill>
                <a:latin typeface="Calibri"/>
                <a:ea typeface="Calibri"/>
                <a:cs typeface="Calibri"/>
                <a:sym typeface="Calibri"/>
              </a:rPr>
              <a:t>		+ Họ “đồng thanh dạ ran”, cùng xếp hàng theo sau thầy sau khi nghe thầy nói muốn tới thăm "một người mà thầy mang ơn rất nặng”.</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xEl>
                                              <p:pRg end="0" st="0"/>
                                            </p:txEl>
                                          </p:spTgt>
                                        </p:tgtEl>
                                        <p:attrNameLst>
                                          <p:attrName>style.visibility</p:attrName>
                                        </p:attrNameLst>
                                      </p:cBhvr>
                                      <p:to>
                                        <p:strVal val="visible"/>
                                      </p:to>
                                    </p:set>
                                    <p:animEffect filter="fade" transition="in">
                                      <p:cBhvr>
                                        <p:cTn dur="500"/>
                                        <p:tgtEl>
                                          <p:spTgt spid="2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xEl>
                                              <p:pRg end="1" st="1"/>
                                            </p:txEl>
                                          </p:spTgt>
                                        </p:tgtEl>
                                        <p:attrNameLst>
                                          <p:attrName>style.visibility</p:attrName>
                                        </p:attrNameLst>
                                      </p:cBhvr>
                                      <p:to>
                                        <p:strVal val="visible"/>
                                      </p:to>
                                    </p:set>
                                    <p:animEffect filter="fade" transition="in">
                                      <p:cBhvr>
                                        <p:cTn dur="500"/>
                                        <p:tgtEl>
                                          <p:spTgt spid="26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xEl>
                                              <p:pRg end="2" st="2"/>
                                            </p:txEl>
                                          </p:spTgt>
                                        </p:tgtEl>
                                        <p:attrNameLst>
                                          <p:attrName>style.visibility</p:attrName>
                                        </p:attrNameLst>
                                      </p:cBhvr>
                                      <p:to>
                                        <p:strVal val="visible"/>
                                      </p:to>
                                    </p:set>
                                    <p:animEffect filter="fade" transition="in">
                                      <p:cBhvr>
                                        <p:cTn dur="500"/>
                                        <p:tgtEl>
                                          <p:spTgt spid="26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xEl>
                                              <p:pRg end="3" st="3"/>
                                            </p:txEl>
                                          </p:spTgt>
                                        </p:tgtEl>
                                        <p:attrNameLst>
                                          <p:attrName>style.visibility</p:attrName>
                                        </p:attrNameLst>
                                      </p:cBhvr>
                                      <p:to>
                                        <p:strVal val="visible"/>
                                      </p:to>
                                    </p:set>
                                    <p:animEffect filter="fade" transition="in">
                                      <p:cBhvr>
                                        <p:cTn dur="500"/>
                                        <p:tgtEl>
                                          <p:spTgt spid="26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xEl>
                                              <p:pRg end="4" st="4"/>
                                            </p:txEl>
                                          </p:spTgt>
                                        </p:tgtEl>
                                        <p:attrNameLst>
                                          <p:attrName>style.visibility</p:attrName>
                                        </p:attrNameLst>
                                      </p:cBhvr>
                                      <p:to>
                                        <p:strVal val="visible"/>
                                      </p:to>
                                    </p:set>
                                    <p:animEffect filter="fade" transition="in">
                                      <p:cBhvr>
                                        <p:cTn dur="500"/>
                                        <p:tgtEl>
                                          <p:spTgt spid="26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xEl>
                                              <p:pRg end="5" st="5"/>
                                            </p:txEl>
                                          </p:spTgt>
                                        </p:tgtEl>
                                        <p:attrNameLst>
                                          <p:attrName>style.visibility</p:attrName>
                                        </p:attrNameLst>
                                      </p:cBhvr>
                                      <p:to>
                                        <p:strVal val="visible"/>
                                      </p:to>
                                    </p:set>
                                    <p:animEffect filter="fade" transition="in">
                                      <p:cBhvr>
                                        <p:cTn dur="500"/>
                                        <p:tgtEl>
                                          <p:spTgt spid="265">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5"/>
          <p:cNvSpPr/>
          <p:nvPr/>
        </p:nvSpPr>
        <p:spPr>
          <a:xfrm>
            <a:off x="0" y="0"/>
            <a:ext cx="12192000" cy="6858000"/>
          </a:xfrm>
          <a:prstGeom prst="rect">
            <a:avLst/>
          </a:prstGeom>
          <a:solidFill>
            <a:srgbClr val="42130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71" name="Google Shape;271;p15"/>
          <p:cNvPicPr preferRelativeResize="0"/>
          <p:nvPr/>
        </p:nvPicPr>
        <p:blipFill rotWithShape="1">
          <a:blip r:embed="rId3">
            <a:alphaModFix/>
          </a:blip>
          <a:srcRect b="0" l="0" r="0" t="0"/>
          <a:stretch/>
        </p:blipFill>
        <p:spPr>
          <a:xfrm>
            <a:off x="2218294" y="0"/>
            <a:ext cx="7755412" cy="6858000"/>
          </a:xfrm>
          <a:prstGeom prst="rect">
            <a:avLst/>
          </a:prstGeom>
          <a:noFill/>
          <a:ln>
            <a:noFill/>
          </a:ln>
        </p:spPr>
      </p:pic>
      <p:sp>
        <p:nvSpPr>
          <p:cNvPr id="272" name="Google Shape;272;p15"/>
          <p:cNvSpPr/>
          <p:nvPr/>
        </p:nvSpPr>
        <p:spPr>
          <a:xfrm>
            <a:off x="228599" y="174172"/>
            <a:ext cx="11798085" cy="6509658"/>
          </a:xfrm>
          <a:custGeom>
            <a:rect b="b" l="l" r="r" t="t"/>
            <a:pathLst>
              <a:path extrusionOk="0" fill="none" h="6509658" w="11798085">
                <a:moveTo>
                  <a:pt x="0" y="366819"/>
                </a:moveTo>
                <a:cubicBezTo>
                  <a:pt x="-10971" y="155731"/>
                  <a:pt x="173156" y="-38200"/>
                  <a:pt x="366819" y="0"/>
                </a:cubicBezTo>
                <a:cubicBezTo>
                  <a:pt x="1482164" y="35184"/>
                  <a:pt x="8785846" y="45873"/>
                  <a:pt x="11431266" y="0"/>
                </a:cubicBezTo>
                <a:cubicBezTo>
                  <a:pt x="11612981" y="10881"/>
                  <a:pt x="11785251" y="189766"/>
                  <a:pt x="11798085" y="366819"/>
                </a:cubicBezTo>
                <a:cubicBezTo>
                  <a:pt x="11633470" y="1608483"/>
                  <a:pt x="11779443" y="4687714"/>
                  <a:pt x="11798085" y="6142839"/>
                </a:cubicBezTo>
                <a:cubicBezTo>
                  <a:pt x="11777302" y="6339551"/>
                  <a:pt x="11616880" y="6498610"/>
                  <a:pt x="11431266" y="6509658"/>
                </a:cubicBezTo>
                <a:cubicBezTo>
                  <a:pt x="6358665" y="6452376"/>
                  <a:pt x="5374294" y="6590874"/>
                  <a:pt x="366819" y="6509658"/>
                </a:cubicBezTo>
                <a:cubicBezTo>
                  <a:pt x="154278" y="6515622"/>
                  <a:pt x="26948" y="6344302"/>
                  <a:pt x="0" y="6142839"/>
                </a:cubicBezTo>
                <a:cubicBezTo>
                  <a:pt x="89725" y="3876924"/>
                  <a:pt x="-151992" y="2160586"/>
                  <a:pt x="0" y="366819"/>
                </a:cubicBezTo>
                <a:close/>
              </a:path>
              <a:path extrusionOk="0" h="6509658" w="11798085">
                <a:moveTo>
                  <a:pt x="0" y="366819"/>
                </a:moveTo>
                <a:cubicBezTo>
                  <a:pt x="-22258" y="183203"/>
                  <a:pt x="158633" y="-1312"/>
                  <a:pt x="366819" y="0"/>
                </a:cubicBezTo>
                <a:cubicBezTo>
                  <a:pt x="2395448" y="84205"/>
                  <a:pt x="8656236" y="-44638"/>
                  <a:pt x="11431266" y="0"/>
                </a:cubicBezTo>
                <a:cubicBezTo>
                  <a:pt x="11655160" y="-18800"/>
                  <a:pt x="11791821" y="157847"/>
                  <a:pt x="11798085" y="366819"/>
                </a:cubicBezTo>
                <a:cubicBezTo>
                  <a:pt x="11733486" y="2896634"/>
                  <a:pt x="11762214" y="4977372"/>
                  <a:pt x="11798085" y="6142839"/>
                </a:cubicBezTo>
                <a:cubicBezTo>
                  <a:pt x="11794465" y="6335488"/>
                  <a:pt x="11642461" y="6525731"/>
                  <a:pt x="11431266" y="6509658"/>
                </a:cubicBezTo>
                <a:cubicBezTo>
                  <a:pt x="9108442" y="6598582"/>
                  <a:pt x="3092328" y="6385771"/>
                  <a:pt x="366819" y="6509658"/>
                </a:cubicBezTo>
                <a:cubicBezTo>
                  <a:pt x="157311" y="6480604"/>
                  <a:pt x="-10487" y="6357236"/>
                  <a:pt x="0" y="6142839"/>
                </a:cubicBezTo>
                <a:cubicBezTo>
                  <a:pt x="-104639" y="5518264"/>
                  <a:pt x="-69927" y="1717007"/>
                  <a:pt x="0" y="366819"/>
                </a:cubicBezTo>
                <a:close/>
              </a:path>
            </a:pathLst>
          </a:custGeom>
          <a:solidFill>
            <a:schemeClr val="lt1"/>
          </a:solidFill>
          <a:ln cap="flat" cmpd="sng" w="12700">
            <a:solidFill>
              <a:srgbClr val="CD14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1800">
                <a:solidFill>
                  <a:srgbClr val="000000"/>
                </a:solidFill>
                <a:latin typeface="Calibri"/>
                <a:ea typeface="Calibri"/>
                <a:cs typeface="Calibri"/>
                <a:sym typeface="Calibri"/>
              </a:rPr>
              <a:t>	</a:t>
            </a:r>
            <a:endParaRPr b="1" i="1" sz="3600">
              <a:solidFill>
                <a:srgbClr val="000000"/>
              </a:solidFill>
              <a:latin typeface="Calibri"/>
              <a:ea typeface="Calibri"/>
              <a:cs typeface="Calibri"/>
              <a:sym typeface="Calibri"/>
            </a:endParaRPr>
          </a:p>
        </p:txBody>
      </p:sp>
      <p:sp>
        <p:nvSpPr>
          <p:cNvPr id="273" name="Google Shape;273;p15"/>
          <p:cNvSpPr txBox="1"/>
          <p:nvPr/>
        </p:nvSpPr>
        <p:spPr>
          <a:xfrm>
            <a:off x="487689" y="399477"/>
            <a:ext cx="11216622" cy="156966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2E75B5"/>
              </a:buClr>
              <a:buSzPts val="3200"/>
              <a:buFont typeface="Calibri"/>
              <a:buNone/>
            </a:pPr>
            <a:r>
              <a:rPr b="1" i="0" lang="en-SG" sz="3200" u="none" cap="none" strike="noStrike">
                <a:solidFill>
                  <a:srgbClr val="2E75B5"/>
                </a:solidFill>
                <a:latin typeface="Calibri"/>
                <a:ea typeface="Calibri"/>
                <a:cs typeface="Calibri"/>
                <a:sym typeface="Calibri"/>
              </a:rPr>
              <a:t>Câu 2: Tình cảm của cụ giáo Chu đối với người thầy đã dạy cho cụ từ thuở học vỡ lòng như thế nào? Tìm những chi tiết biểu hiện tình cảm đó.</a:t>
            </a:r>
            <a:endParaRPr/>
          </a:p>
        </p:txBody>
      </p:sp>
      <p:sp>
        <p:nvSpPr>
          <p:cNvPr id="274" name="Google Shape;274;p15"/>
          <p:cNvSpPr txBox="1"/>
          <p:nvPr/>
        </p:nvSpPr>
        <p:spPr>
          <a:xfrm>
            <a:off x="611675" y="2147948"/>
            <a:ext cx="10968651" cy="418576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SG" sz="3200">
                <a:solidFill>
                  <a:schemeClr val="dk1"/>
                </a:solidFill>
                <a:latin typeface="Calibri"/>
                <a:ea typeface="Calibri"/>
                <a:cs typeface="Calibri"/>
                <a:sym typeface="Calibri"/>
              </a:rPr>
              <a:t>	Đối với người thầy đã dạy mình từ thuở học vỡ lòng, thầy giáo Chu rất mực tôn kính.</a:t>
            </a:r>
            <a:endParaRPr b="0" i="0" sz="3200">
              <a:solidFill>
                <a:schemeClr val="dk1"/>
              </a:solidFill>
              <a:latin typeface="Calibri"/>
              <a:ea typeface="Calibri"/>
              <a:cs typeface="Calibri"/>
              <a:sym typeface="Calibri"/>
            </a:endParaRPr>
          </a:p>
          <a:p>
            <a:pPr indent="0" lvl="0" marL="0" marR="0" rtl="0" algn="just">
              <a:spcBef>
                <a:spcPts val="0"/>
              </a:spcBef>
              <a:spcAft>
                <a:spcPts val="0"/>
              </a:spcAft>
              <a:buNone/>
            </a:pPr>
            <a:r>
              <a:t/>
            </a:r>
            <a:endParaRPr b="0" i="0" sz="1000">
              <a:solidFill>
                <a:schemeClr val="dk1"/>
              </a:solidFill>
              <a:latin typeface="Calibri"/>
              <a:ea typeface="Calibri"/>
              <a:cs typeface="Calibri"/>
              <a:sym typeface="Calibri"/>
            </a:endParaRPr>
          </a:p>
          <a:p>
            <a:pPr indent="0" lvl="0" marL="0" marR="0" rtl="0" algn="just">
              <a:spcBef>
                <a:spcPts val="0"/>
              </a:spcBef>
              <a:spcAft>
                <a:spcPts val="0"/>
              </a:spcAft>
              <a:buNone/>
            </a:pPr>
            <a:r>
              <a:rPr b="0" i="0" lang="en-SG" sz="3200">
                <a:solidFill>
                  <a:schemeClr val="dk1"/>
                </a:solidFill>
                <a:latin typeface="Calibri"/>
                <a:ea typeface="Calibri"/>
                <a:cs typeface="Calibri"/>
                <a:sym typeface="Calibri"/>
              </a:rPr>
              <a:t>	Những chi tiết biểu hiện sự tôn kính đó là:</a:t>
            </a:r>
            <a:endParaRPr/>
          </a:p>
          <a:p>
            <a:pPr indent="0" lvl="0" marL="0" marR="0" rtl="0" algn="just">
              <a:spcBef>
                <a:spcPts val="0"/>
              </a:spcBef>
              <a:spcAft>
                <a:spcPts val="0"/>
              </a:spcAft>
              <a:buNone/>
            </a:pPr>
            <a:r>
              <a:rPr b="0" i="0" lang="en-SG" sz="3200">
                <a:solidFill>
                  <a:schemeClr val="dk1"/>
                </a:solidFill>
                <a:latin typeface="Calibri"/>
                <a:ea typeface="Calibri"/>
                <a:cs typeface="Calibri"/>
                <a:sym typeface="Calibri"/>
              </a:rPr>
              <a:t>	- Thầy mời học trò cùng thầy tới thăm một người mà thầy mang ơn rất nặng.</a:t>
            </a:r>
            <a:endParaRPr/>
          </a:p>
          <a:p>
            <a:pPr indent="0" lvl="0" marL="0" marR="0" rtl="0" algn="just">
              <a:spcBef>
                <a:spcPts val="0"/>
              </a:spcBef>
              <a:spcAft>
                <a:spcPts val="0"/>
              </a:spcAft>
              <a:buNone/>
            </a:pPr>
            <a:r>
              <a:rPr b="0" i="0" lang="en-SG" sz="3200">
                <a:solidFill>
                  <a:schemeClr val="dk1"/>
                </a:solidFill>
                <a:latin typeface="Calibri"/>
                <a:ea typeface="Calibri"/>
                <a:cs typeface="Calibri"/>
                <a:sym typeface="Calibri"/>
              </a:rPr>
              <a:t>	- Thầy chắp tay cung kính với cụ đồ.</a:t>
            </a:r>
            <a:endParaRPr/>
          </a:p>
          <a:p>
            <a:pPr indent="0" lvl="0" marL="0" marR="0" rtl="0" algn="just">
              <a:spcBef>
                <a:spcPts val="0"/>
              </a:spcBef>
              <a:spcAft>
                <a:spcPts val="0"/>
              </a:spcAft>
              <a:buNone/>
            </a:pPr>
            <a:r>
              <a:rPr b="0" i="0" lang="en-SG" sz="3200">
                <a:solidFill>
                  <a:schemeClr val="dk1"/>
                </a:solidFill>
                <a:latin typeface="Calibri"/>
                <a:ea typeface="Calibri"/>
                <a:cs typeface="Calibri"/>
                <a:sym typeface="Calibri"/>
              </a:rPr>
              <a:t>	- Thầy cung kính thưa với cụ: “Lạy thầy, hôm nay con đem tất cả các môn sinh đến tạ ơn thầy.”</a:t>
            </a:r>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500"/>
                                        <p:tgtEl>
                                          <p:spTgt spid="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xEl>
                                              <p:pRg end="0" st="0"/>
                                            </p:txEl>
                                          </p:spTgt>
                                        </p:tgtEl>
                                        <p:attrNameLst>
                                          <p:attrName>style.visibility</p:attrName>
                                        </p:attrNameLst>
                                      </p:cBhvr>
                                      <p:to>
                                        <p:strVal val="visible"/>
                                      </p:to>
                                    </p:set>
                                    <p:animEffect filter="fade" transition="in">
                                      <p:cBhvr>
                                        <p:cTn dur="500"/>
                                        <p:tgtEl>
                                          <p:spTgt spid="27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xEl>
                                              <p:pRg end="1" st="1"/>
                                            </p:txEl>
                                          </p:spTgt>
                                        </p:tgtEl>
                                        <p:attrNameLst>
                                          <p:attrName>style.visibility</p:attrName>
                                        </p:attrNameLst>
                                      </p:cBhvr>
                                      <p:to>
                                        <p:strVal val="visible"/>
                                      </p:to>
                                    </p:set>
                                    <p:animEffect filter="fade" transition="in">
                                      <p:cBhvr>
                                        <p:cTn dur="500"/>
                                        <p:tgtEl>
                                          <p:spTgt spid="27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xEl>
                                              <p:pRg end="2" st="2"/>
                                            </p:txEl>
                                          </p:spTgt>
                                        </p:tgtEl>
                                        <p:attrNameLst>
                                          <p:attrName>style.visibility</p:attrName>
                                        </p:attrNameLst>
                                      </p:cBhvr>
                                      <p:to>
                                        <p:strVal val="visible"/>
                                      </p:to>
                                    </p:set>
                                    <p:animEffect filter="fade" transition="in">
                                      <p:cBhvr>
                                        <p:cTn dur="500"/>
                                        <p:tgtEl>
                                          <p:spTgt spid="27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xEl>
                                              <p:pRg end="3" st="3"/>
                                            </p:txEl>
                                          </p:spTgt>
                                        </p:tgtEl>
                                        <p:attrNameLst>
                                          <p:attrName>style.visibility</p:attrName>
                                        </p:attrNameLst>
                                      </p:cBhvr>
                                      <p:to>
                                        <p:strVal val="visible"/>
                                      </p:to>
                                    </p:set>
                                    <p:animEffect filter="fade" transition="in">
                                      <p:cBhvr>
                                        <p:cTn dur="500"/>
                                        <p:tgtEl>
                                          <p:spTgt spid="27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xEl>
                                              <p:pRg end="4" st="4"/>
                                            </p:txEl>
                                          </p:spTgt>
                                        </p:tgtEl>
                                        <p:attrNameLst>
                                          <p:attrName>style.visibility</p:attrName>
                                        </p:attrNameLst>
                                      </p:cBhvr>
                                      <p:to>
                                        <p:strVal val="visible"/>
                                      </p:to>
                                    </p:set>
                                    <p:animEffect filter="fade" transition="in">
                                      <p:cBhvr>
                                        <p:cTn dur="500"/>
                                        <p:tgtEl>
                                          <p:spTgt spid="27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xEl>
                                              <p:pRg end="5" st="5"/>
                                            </p:txEl>
                                          </p:spTgt>
                                        </p:tgtEl>
                                        <p:attrNameLst>
                                          <p:attrName>style.visibility</p:attrName>
                                        </p:attrNameLst>
                                      </p:cBhvr>
                                      <p:to>
                                        <p:strVal val="visible"/>
                                      </p:to>
                                    </p:set>
                                    <p:animEffect filter="fade" transition="in">
                                      <p:cBhvr>
                                        <p:cTn dur="500"/>
                                        <p:tgtEl>
                                          <p:spTgt spid="27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6"/>
          <p:cNvSpPr/>
          <p:nvPr/>
        </p:nvSpPr>
        <p:spPr>
          <a:xfrm>
            <a:off x="0" y="0"/>
            <a:ext cx="12192000" cy="6858000"/>
          </a:xfrm>
          <a:prstGeom prst="rect">
            <a:avLst/>
          </a:prstGeom>
          <a:solidFill>
            <a:srgbClr val="42130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0" name="Google Shape;280;p16"/>
          <p:cNvPicPr preferRelativeResize="0"/>
          <p:nvPr/>
        </p:nvPicPr>
        <p:blipFill rotWithShape="1">
          <a:blip r:embed="rId3">
            <a:alphaModFix/>
          </a:blip>
          <a:srcRect b="0" l="0" r="0" t="0"/>
          <a:stretch/>
        </p:blipFill>
        <p:spPr>
          <a:xfrm>
            <a:off x="2218294" y="0"/>
            <a:ext cx="7755412" cy="6858000"/>
          </a:xfrm>
          <a:prstGeom prst="rect">
            <a:avLst/>
          </a:prstGeom>
          <a:noFill/>
          <a:ln>
            <a:noFill/>
          </a:ln>
        </p:spPr>
      </p:pic>
      <p:sp>
        <p:nvSpPr>
          <p:cNvPr id="281" name="Google Shape;281;p16"/>
          <p:cNvSpPr/>
          <p:nvPr/>
        </p:nvSpPr>
        <p:spPr>
          <a:xfrm>
            <a:off x="228599" y="174172"/>
            <a:ext cx="11798085" cy="6509658"/>
          </a:xfrm>
          <a:custGeom>
            <a:rect b="b" l="l" r="r" t="t"/>
            <a:pathLst>
              <a:path extrusionOk="0" fill="none" h="6509658" w="11798085">
                <a:moveTo>
                  <a:pt x="0" y="366819"/>
                </a:moveTo>
                <a:cubicBezTo>
                  <a:pt x="-10971" y="155731"/>
                  <a:pt x="173156" y="-38200"/>
                  <a:pt x="366819" y="0"/>
                </a:cubicBezTo>
                <a:cubicBezTo>
                  <a:pt x="1482164" y="35184"/>
                  <a:pt x="8785846" y="45873"/>
                  <a:pt x="11431266" y="0"/>
                </a:cubicBezTo>
                <a:cubicBezTo>
                  <a:pt x="11612981" y="10881"/>
                  <a:pt x="11785251" y="189766"/>
                  <a:pt x="11798085" y="366819"/>
                </a:cubicBezTo>
                <a:cubicBezTo>
                  <a:pt x="11633470" y="1608483"/>
                  <a:pt x="11779443" y="4687714"/>
                  <a:pt x="11798085" y="6142839"/>
                </a:cubicBezTo>
                <a:cubicBezTo>
                  <a:pt x="11777302" y="6339551"/>
                  <a:pt x="11616880" y="6498610"/>
                  <a:pt x="11431266" y="6509658"/>
                </a:cubicBezTo>
                <a:cubicBezTo>
                  <a:pt x="6358665" y="6452376"/>
                  <a:pt x="5374294" y="6590874"/>
                  <a:pt x="366819" y="6509658"/>
                </a:cubicBezTo>
                <a:cubicBezTo>
                  <a:pt x="154278" y="6515622"/>
                  <a:pt x="26948" y="6344302"/>
                  <a:pt x="0" y="6142839"/>
                </a:cubicBezTo>
                <a:cubicBezTo>
                  <a:pt x="89725" y="3876924"/>
                  <a:pt x="-151992" y="2160586"/>
                  <a:pt x="0" y="366819"/>
                </a:cubicBezTo>
                <a:close/>
              </a:path>
              <a:path extrusionOk="0" h="6509658" w="11798085">
                <a:moveTo>
                  <a:pt x="0" y="366819"/>
                </a:moveTo>
                <a:cubicBezTo>
                  <a:pt x="-22258" y="183203"/>
                  <a:pt x="158633" y="-1312"/>
                  <a:pt x="366819" y="0"/>
                </a:cubicBezTo>
                <a:cubicBezTo>
                  <a:pt x="2395448" y="84205"/>
                  <a:pt x="8656236" y="-44638"/>
                  <a:pt x="11431266" y="0"/>
                </a:cubicBezTo>
                <a:cubicBezTo>
                  <a:pt x="11655160" y="-18800"/>
                  <a:pt x="11791821" y="157847"/>
                  <a:pt x="11798085" y="366819"/>
                </a:cubicBezTo>
                <a:cubicBezTo>
                  <a:pt x="11733486" y="2896634"/>
                  <a:pt x="11762214" y="4977372"/>
                  <a:pt x="11798085" y="6142839"/>
                </a:cubicBezTo>
                <a:cubicBezTo>
                  <a:pt x="11794465" y="6335488"/>
                  <a:pt x="11642461" y="6525731"/>
                  <a:pt x="11431266" y="6509658"/>
                </a:cubicBezTo>
                <a:cubicBezTo>
                  <a:pt x="9108442" y="6598582"/>
                  <a:pt x="3092328" y="6385771"/>
                  <a:pt x="366819" y="6509658"/>
                </a:cubicBezTo>
                <a:cubicBezTo>
                  <a:pt x="157311" y="6480604"/>
                  <a:pt x="-10487" y="6357236"/>
                  <a:pt x="0" y="6142839"/>
                </a:cubicBezTo>
                <a:cubicBezTo>
                  <a:pt x="-104639" y="5518264"/>
                  <a:pt x="-69927" y="1717007"/>
                  <a:pt x="0" y="366819"/>
                </a:cubicBezTo>
                <a:close/>
              </a:path>
            </a:pathLst>
          </a:custGeom>
          <a:solidFill>
            <a:schemeClr val="lt1"/>
          </a:solidFill>
          <a:ln cap="flat" cmpd="sng" w="12700">
            <a:solidFill>
              <a:srgbClr val="CD14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1800">
                <a:solidFill>
                  <a:srgbClr val="000000"/>
                </a:solidFill>
                <a:latin typeface="Calibri"/>
                <a:ea typeface="Calibri"/>
                <a:cs typeface="Calibri"/>
                <a:sym typeface="Calibri"/>
              </a:rPr>
              <a:t>	</a:t>
            </a:r>
            <a:endParaRPr b="1" i="1" sz="3600">
              <a:solidFill>
                <a:srgbClr val="000000"/>
              </a:solidFill>
              <a:latin typeface="Calibri"/>
              <a:ea typeface="Calibri"/>
              <a:cs typeface="Calibri"/>
              <a:sym typeface="Calibri"/>
            </a:endParaRPr>
          </a:p>
        </p:txBody>
      </p:sp>
      <p:sp>
        <p:nvSpPr>
          <p:cNvPr id="282" name="Google Shape;282;p16"/>
          <p:cNvSpPr txBox="1"/>
          <p:nvPr/>
        </p:nvSpPr>
        <p:spPr>
          <a:xfrm>
            <a:off x="487689" y="399477"/>
            <a:ext cx="11216622" cy="107721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2E75B5"/>
              </a:buClr>
              <a:buSzPts val="3200"/>
              <a:buFont typeface="Calibri"/>
              <a:buNone/>
            </a:pPr>
            <a:r>
              <a:rPr b="1" i="0" lang="en-SG" sz="3200" u="none" cap="none" strike="noStrike">
                <a:solidFill>
                  <a:srgbClr val="2E75B5"/>
                </a:solidFill>
                <a:latin typeface="Calibri"/>
                <a:ea typeface="Calibri"/>
                <a:cs typeface="Calibri"/>
                <a:sym typeface="Calibri"/>
              </a:rPr>
              <a:t>Câu 3:</a:t>
            </a:r>
            <a:r>
              <a:rPr b="1" lang="en-SG" sz="3200">
                <a:solidFill>
                  <a:srgbClr val="2E75B5"/>
                </a:solidFill>
                <a:latin typeface="Calibri"/>
                <a:ea typeface="Calibri"/>
                <a:cs typeface="Calibri"/>
                <a:sym typeface="Calibri"/>
              </a:rPr>
              <a:t> </a:t>
            </a:r>
            <a:r>
              <a:rPr b="1" i="0" lang="en-SG" sz="3200" u="none" cap="none" strike="noStrike">
                <a:solidFill>
                  <a:srgbClr val="2E75B5"/>
                </a:solidFill>
                <a:latin typeface="Calibri"/>
                <a:ea typeface="Calibri"/>
                <a:cs typeface="Calibri"/>
                <a:sym typeface="Calibri"/>
              </a:rPr>
              <a:t>Những thành ngữ, tục ngữ nào dưới đây nói lên bài học mà các môn sinh nhận được trong ngày mừng thọ cụ giáo Chu?</a:t>
            </a:r>
            <a:endParaRPr/>
          </a:p>
        </p:txBody>
      </p:sp>
      <p:sp>
        <p:nvSpPr>
          <p:cNvPr id="283" name="Google Shape;283;p16"/>
          <p:cNvSpPr txBox="1"/>
          <p:nvPr/>
        </p:nvSpPr>
        <p:spPr>
          <a:xfrm>
            <a:off x="1018852" y="1789458"/>
            <a:ext cx="10154296" cy="393537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SG" sz="3400">
                <a:solidFill>
                  <a:schemeClr val="dk1"/>
                </a:solidFill>
                <a:latin typeface="Calibri"/>
                <a:ea typeface="Calibri"/>
                <a:cs typeface="Calibri"/>
                <a:sym typeface="Calibri"/>
              </a:rPr>
              <a:t>a) Tiên học lễ, hậu học văn.</a:t>
            </a:r>
            <a:endParaRPr/>
          </a:p>
          <a:p>
            <a:pPr indent="0" lvl="0" marL="0" marR="0" rtl="0" algn="just">
              <a:lnSpc>
                <a:spcPct val="150000"/>
              </a:lnSpc>
              <a:spcBef>
                <a:spcPts val="0"/>
              </a:spcBef>
              <a:spcAft>
                <a:spcPts val="0"/>
              </a:spcAft>
              <a:buNone/>
            </a:pPr>
            <a:r>
              <a:rPr b="0" i="0" lang="en-SG" sz="3400">
                <a:solidFill>
                  <a:schemeClr val="dk1"/>
                </a:solidFill>
                <a:latin typeface="Calibri"/>
                <a:ea typeface="Calibri"/>
                <a:cs typeface="Calibri"/>
                <a:sym typeface="Calibri"/>
              </a:rPr>
              <a:t>b) Uống nước nhớ nguồn.</a:t>
            </a:r>
            <a:endParaRPr/>
          </a:p>
          <a:p>
            <a:pPr indent="0" lvl="0" marL="0" marR="0" rtl="0" algn="just">
              <a:lnSpc>
                <a:spcPct val="150000"/>
              </a:lnSpc>
              <a:spcBef>
                <a:spcPts val="0"/>
              </a:spcBef>
              <a:spcAft>
                <a:spcPts val="0"/>
              </a:spcAft>
              <a:buNone/>
            </a:pPr>
            <a:r>
              <a:rPr b="0" i="0" lang="en-SG" sz="3400">
                <a:solidFill>
                  <a:schemeClr val="dk1"/>
                </a:solidFill>
                <a:latin typeface="Calibri"/>
                <a:ea typeface="Calibri"/>
                <a:cs typeface="Calibri"/>
                <a:sym typeface="Calibri"/>
              </a:rPr>
              <a:t>c) Tôn sư trọng đạo.</a:t>
            </a:r>
            <a:endParaRPr/>
          </a:p>
          <a:p>
            <a:pPr indent="0" lvl="0" marL="0" marR="0" rtl="0" algn="just">
              <a:lnSpc>
                <a:spcPct val="150000"/>
              </a:lnSpc>
              <a:spcBef>
                <a:spcPts val="0"/>
              </a:spcBef>
              <a:spcAft>
                <a:spcPts val="0"/>
              </a:spcAft>
              <a:buNone/>
            </a:pPr>
            <a:r>
              <a:rPr b="0" i="0" lang="en-SG" sz="3400">
                <a:solidFill>
                  <a:schemeClr val="dk1"/>
                </a:solidFill>
                <a:latin typeface="Calibri"/>
                <a:ea typeface="Calibri"/>
                <a:cs typeface="Calibri"/>
                <a:sym typeface="Calibri"/>
              </a:rPr>
              <a:t>d) Nhất tự vi sư, bán tự vi sư. (Một chữ là thầy, nửa chữ cũng là thầy.)</a:t>
            </a:r>
            <a:endParaRPr/>
          </a:p>
        </p:txBody>
      </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500"/>
                                        <p:tgtEl>
                                          <p:spTgt spid="2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0" st="0"/>
                                            </p:txEl>
                                          </p:spTgt>
                                        </p:tgtEl>
                                        <p:attrNameLst>
                                          <p:attrName>style.visibility</p:attrName>
                                        </p:attrNameLst>
                                      </p:cBhvr>
                                      <p:to>
                                        <p:strVal val="visible"/>
                                      </p:to>
                                    </p:set>
                                    <p:animEffect filter="fade" transition="in">
                                      <p:cBhvr>
                                        <p:cTn dur="500"/>
                                        <p:tgtEl>
                                          <p:spTgt spid="2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1" st="1"/>
                                            </p:txEl>
                                          </p:spTgt>
                                        </p:tgtEl>
                                        <p:attrNameLst>
                                          <p:attrName>style.visibility</p:attrName>
                                        </p:attrNameLst>
                                      </p:cBhvr>
                                      <p:to>
                                        <p:strVal val="visible"/>
                                      </p:to>
                                    </p:set>
                                    <p:animEffect filter="fade" transition="in">
                                      <p:cBhvr>
                                        <p:cTn dur="500"/>
                                        <p:tgtEl>
                                          <p:spTgt spid="28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2" st="2"/>
                                            </p:txEl>
                                          </p:spTgt>
                                        </p:tgtEl>
                                        <p:attrNameLst>
                                          <p:attrName>style.visibility</p:attrName>
                                        </p:attrNameLst>
                                      </p:cBhvr>
                                      <p:to>
                                        <p:strVal val="visible"/>
                                      </p:to>
                                    </p:set>
                                    <p:animEffect filter="fade" transition="in">
                                      <p:cBhvr>
                                        <p:cTn dur="500"/>
                                        <p:tgtEl>
                                          <p:spTgt spid="28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3" st="3"/>
                                            </p:txEl>
                                          </p:spTgt>
                                        </p:tgtEl>
                                        <p:attrNameLst>
                                          <p:attrName>style.visibility</p:attrName>
                                        </p:attrNameLst>
                                      </p:cBhvr>
                                      <p:to>
                                        <p:strVal val="visible"/>
                                      </p:to>
                                    </p:set>
                                    <p:animEffect filter="fade" transition="in">
                                      <p:cBhvr>
                                        <p:cTn dur="500"/>
                                        <p:tgtEl>
                                          <p:spTgt spid="28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83">
                                            <p:txEl>
                                              <p:pRg end="0" st="0"/>
                                            </p:txEl>
                                          </p:spTgt>
                                        </p:tgtEl>
                                      </p:cBhvr>
                                    </p:animEffect>
                                    <p:set>
                                      <p:cBhvr>
                                        <p:cTn dur="1" fill="hold">
                                          <p:stCondLst>
                                            <p:cond delay="500"/>
                                          </p:stCondLst>
                                        </p:cTn>
                                        <p:tgtEl>
                                          <p:spTgt spid="283">
                                            <p:txEl>
                                              <p:pRg end="0" st="0"/>
                                            </p:txEl>
                                          </p:spTgt>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83">
                                            <p:txEl>
                                              <p:pRg end="1" st="1"/>
                                            </p:txEl>
                                          </p:spTgt>
                                        </p:tgtEl>
                                      </p:cBhvr>
                                    </p:animEffect>
                                    <p:set>
                                      <p:cBhvr>
                                        <p:cTn dur="1" fill="hold">
                                          <p:stCondLst>
                                            <p:cond delay="500"/>
                                          </p:stCondLst>
                                        </p:cTn>
                                        <p:tgtEl>
                                          <p:spTgt spid="283">
                                            <p:txEl>
                                              <p:pRg end="1" st="1"/>
                                            </p:txEl>
                                          </p:spTgt>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83">
                                            <p:txEl>
                                              <p:pRg end="2" st="2"/>
                                            </p:txEl>
                                          </p:spTgt>
                                        </p:tgtEl>
                                      </p:cBhvr>
                                    </p:animEffect>
                                    <p:set>
                                      <p:cBhvr>
                                        <p:cTn dur="1" fill="hold">
                                          <p:stCondLst>
                                            <p:cond delay="500"/>
                                          </p:stCondLst>
                                        </p:cTn>
                                        <p:tgtEl>
                                          <p:spTgt spid="283">
                                            <p:txEl>
                                              <p:pRg end="2" st="2"/>
                                            </p:txEl>
                                          </p:spTgt>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83">
                                            <p:txEl>
                                              <p:pRg end="3" st="3"/>
                                            </p:txEl>
                                          </p:spTgt>
                                        </p:tgtEl>
                                      </p:cBhvr>
                                    </p:animEffect>
                                    <p:set>
                                      <p:cBhvr>
                                        <p:cTn dur="1" fill="hold">
                                          <p:stCondLst>
                                            <p:cond delay="500"/>
                                          </p:stCondLst>
                                        </p:cTn>
                                        <p:tgtEl>
                                          <p:spTgt spid="283">
                                            <p:txEl>
                                              <p:pRg end="3" st="3"/>
                                            </p:txEl>
                                          </p:spTgt>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7"/>
          <p:cNvSpPr/>
          <p:nvPr/>
        </p:nvSpPr>
        <p:spPr>
          <a:xfrm>
            <a:off x="0" y="0"/>
            <a:ext cx="12192000" cy="6858000"/>
          </a:xfrm>
          <a:prstGeom prst="rect">
            <a:avLst/>
          </a:prstGeom>
          <a:solidFill>
            <a:srgbClr val="42130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9" name="Google Shape;289;p17"/>
          <p:cNvPicPr preferRelativeResize="0"/>
          <p:nvPr/>
        </p:nvPicPr>
        <p:blipFill rotWithShape="1">
          <a:blip r:embed="rId3">
            <a:alphaModFix/>
          </a:blip>
          <a:srcRect b="0" l="0" r="0" t="0"/>
          <a:stretch/>
        </p:blipFill>
        <p:spPr>
          <a:xfrm>
            <a:off x="2218294" y="0"/>
            <a:ext cx="7755412" cy="6858000"/>
          </a:xfrm>
          <a:prstGeom prst="rect">
            <a:avLst/>
          </a:prstGeom>
          <a:noFill/>
          <a:ln>
            <a:noFill/>
          </a:ln>
        </p:spPr>
      </p:pic>
      <p:sp>
        <p:nvSpPr>
          <p:cNvPr id="290" name="Google Shape;290;p17"/>
          <p:cNvSpPr/>
          <p:nvPr/>
        </p:nvSpPr>
        <p:spPr>
          <a:xfrm>
            <a:off x="228599" y="174172"/>
            <a:ext cx="11798085" cy="6509658"/>
          </a:xfrm>
          <a:custGeom>
            <a:rect b="b" l="l" r="r" t="t"/>
            <a:pathLst>
              <a:path extrusionOk="0" fill="none" h="6509658" w="11798085">
                <a:moveTo>
                  <a:pt x="0" y="366819"/>
                </a:moveTo>
                <a:cubicBezTo>
                  <a:pt x="-10971" y="155731"/>
                  <a:pt x="173156" y="-38200"/>
                  <a:pt x="366819" y="0"/>
                </a:cubicBezTo>
                <a:cubicBezTo>
                  <a:pt x="1482164" y="35184"/>
                  <a:pt x="8785846" y="45873"/>
                  <a:pt x="11431266" y="0"/>
                </a:cubicBezTo>
                <a:cubicBezTo>
                  <a:pt x="11612981" y="10881"/>
                  <a:pt x="11785251" y="189766"/>
                  <a:pt x="11798085" y="366819"/>
                </a:cubicBezTo>
                <a:cubicBezTo>
                  <a:pt x="11633470" y="1608483"/>
                  <a:pt x="11779443" y="4687714"/>
                  <a:pt x="11798085" y="6142839"/>
                </a:cubicBezTo>
                <a:cubicBezTo>
                  <a:pt x="11777302" y="6339551"/>
                  <a:pt x="11616880" y="6498610"/>
                  <a:pt x="11431266" y="6509658"/>
                </a:cubicBezTo>
                <a:cubicBezTo>
                  <a:pt x="6358665" y="6452376"/>
                  <a:pt x="5374294" y="6590874"/>
                  <a:pt x="366819" y="6509658"/>
                </a:cubicBezTo>
                <a:cubicBezTo>
                  <a:pt x="154278" y="6515622"/>
                  <a:pt x="26948" y="6344302"/>
                  <a:pt x="0" y="6142839"/>
                </a:cubicBezTo>
                <a:cubicBezTo>
                  <a:pt x="89725" y="3876924"/>
                  <a:pt x="-151992" y="2160586"/>
                  <a:pt x="0" y="366819"/>
                </a:cubicBezTo>
                <a:close/>
              </a:path>
              <a:path extrusionOk="0" h="6509658" w="11798085">
                <a:moveTo>
                  <a:pt x="0" y="366819"/>
                </a:moveTo>
                <a:cubicBezTo>
                  <a:pt x="-22258" y="183203"/>
                  <a:pt x="158633" y="-1312"/>
                  <a:pt x="366819" y="0"/>
                </a:cubicBezTo>
                <a:cubicBezTo>
                  <a:pt x="2395448" y="84205"/>
                  <a:pt x="8656236" y="-44638"/>
                  <a:pt x="11431266" y="0"/>
                </a:cubicBezTo>
                <a:cubicBezTo>
                  <a:pt x="11655160" y="-18800"/>
                  <a:pt x="11791821" y="157847"/>
                  <a:pt x="11798085" y="366819"/>
                </a:cubicBezTo>
                <a:cubicBezTo>
                  <a:pt x="11733486" y="2896634"/>
                  <a:pt x="11762214" y="4977372"/>
                  <a:pt x="11798085" y="6142839"/>
                </a:cubicBezTo>
                <a:cubicBezTo>
                  <a:pt x="11794465" y="6335488"/>
                  <a:pt x="11642461" y="6525731"/>
                  <a:pt x="11431266" y="6509658"/>
                </a:cubicBezTo>
                <a:cubicBezTo>
                  <a:pt x="9108442" y="6598582"/>
                  <a:pt x="3092328" y="6385771"/>
                  <a:pt x="366819" y="6509658"/>
                </a:cubicBezTo>
                <a:cubicBezTo>
                  <a:pt x="157311" y="6480604"/>
                  <a:pt x="-10487" y="6357236"/>
                  <a:pt x="0" y="6142839"/>
                </a:cubicBezTo>
                <a:cubicBezTo>
                  <a:pt x="-104639" y="5518264"/>
                  <a:pt x="-69927" y="1717007"/>
                  <a:pt x="0" y="366819"/>
                </a:cubicBezTo>
                <a:close/>
              </a:path>
            </a:pathLst>
          </a:custGeom>
          <a:solidFill>
            <a:schemeClr val="lt1"/>
          </a:solidFill>
          <a:ln cap="flat" cmpd="sng" w="12700">
            <a:solidFill>
              <a:srgbClr val="CD14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1800">
                <a:solidFill>
                  <a:srgbClr val="000000"/>
                </a:solidFill>
                <a:latin typeface="Calibri"/>
                <a:ea typeface="Calibri"/>
                <a:cs typeface="Calibri"/>
                <a:sym typeface="Calibri"/>
              </a:rPr>
              <a:t>	</a:t>
            </a:r>
            <a:endParaRPr b="1" i="1" sz="3600">
              <a:solidFill>
                <a:srgbClr val="000000"/>
              </a:solidFill>
              <a:latin typeface="Calibri"/>
              <a:ea typeface="Calibri"/>
              <a:cs typeface="Calibri"/>
              <a:sym typeface="Calibri"/>
            </a:endParaRPr>
          </a:p>
        </p:txBody>
      </p:sp>
      <p:sp>
        <p:nvSpPr>
          <p:cNvPr id="291" name="Google Shape;291;p17"/>
          <p:cNvSpPr txBox="1"/>
          <p:nvPr/>
        </p:nvSpPr>
        <p:spPr>
          <a:xfrm>
            <a:off x="326502" y="437577"/>
            <a:ext cx="11538995" cy="14465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FF0066"/>
              </a:buClr>
              <a:buSzPts val="4400"/>
              <a:buFont typeface="Calibri"/>
              <a:buNone/>
            </a:pPr>
            <a:r>
              <a:rPr b="1" i="0" lang="en-SG" sz="4400" u="none" cap="none" strike="noStrike">
                <a:solidFill>
                  <a:srgbClr val="FF0066"/>
                </a:solidFill>
                <a:latin typeface="Calibri"/>
                <a:ea typeface="Calibri"/>
                <a:cs typeface="Calibri"/>
                <a:sym typeface="Calibri"/>
              </a:rPr>
              <a:t>	Em hãy nêu thêm một số thành ngữ, tục ngữ hay ca dào nào có nội dung tương tự. </a:t>
            </a:r>
            <a:endParaRPr b="1" i="0" sz="4400" u="none" cap="none" strike="noStrike">
              <a:solidFill>
                <a:srgbClr val="FF0066"/>
              </a:solidFill>
              <a:latin typeface="Calibri"/>
              <a:ea typeface="Calibri"/>
              <a:cs typeface="Calibri"/>
              <a:sym typeface="Calibri"/>
            </a:endParaRPr>
          </a:p>
        </p:txBody>
      </p:sp>
      <p:sp>
        <p:nvSpPr>
          <p:cNvPr id="292" name="Google Shape;292;p17"/>
          <p:cNvSpPr txBox="1"/>
          <p:nvPr/>
        </p:nvSpPr>
        <p:spPr>
          <a:xfrm>
            <a:off x="1050493" y="2058299"/>
            <a:ext cx="10154296" cy="405001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SG" sz="4400">
                <a:solidFill>
                  <a:schemeClr val="dk1"/>
                </a:solidFill>
                <a:latin typeface="Calibri"/>
                <a:ea typeface="Calibri"/>
                <a:cs typeface="Calibri"/>
                <a:sym typeface="Calibri"/>
              </a:rPr>
              <a:t>- Không thầy đố mày làm nên.</a:t>
            </a:r>
            <a:endParaRPr/>
          </a:p>
          <a:p>
            <a:pPr indent="0" lvl="0" marL="0" marR="0" rtl="0" algn="just">
              <a:lnSpc>
                <a:spcPct val="150000"/>
              </a:lnSpc>
              <a:spcBef>
                <a:spcPts val="0"/>
              </a:spcBef>
              <a:spcAft>
                <a:spcPts val="0"/>
              </a:spcAft>
              <a:buNone/>
            </a:pPr>
            <a:r>
              <a:rPr lang="en-SG" sz="4400">
                <a:solidFill>
                  <a:schemeClr val="dk1"/>
                </a:solidFill>
                <a:latin typeface="Calibri"/>
                <a:ea typeface="Calibri"/>
                <a:cs typeface="Calibri"/>
                <a:sym typeface="Calibri"/>
              </a:rPr>
              <a:t>- Muốn sang thì bắc cầu kiều</a:t>
            </a:r>
            <a:endParaRPr/>
          </a:p>
          <a:p>
            <a:pPr indent="0" lvl="0" marL="0" marR="0" rtl="0" algn="just">
              <a:lnSpc>
                <a:spcPct val="150000"/>
              </a:lnSpc>
              <a:spcBef>
                <a:spcPts val="0"/>
              </a:spcBef>
              <a:spcAft>
                <a:spcPts val="0"/>
              </a:spcAft>
              <a:buNone/>
            </a:pPr>
            <a:r>
              <a:rPr b="0" i="0" lang="en-SG" sz="4400">
                <a:solidFill>
                  <a:schemeClr val="dk1"/>
                </a:solidFill>
                <a:latin typeface="Calibri"/>
                <a:ea typeface="Calibri"/>
                <a:cs typeface="Calibri"/>
                <a:sym typeface="Calibri"/>
              </a:rPr>
              <a:t>Muốn con hay chữ th</a:t>
            </a:r>
            <a:r>
              <a:rPr lang="en-SG" sz="4400">
                <a:solidFill>
                  <a:schemeClr val="dk1"/>
                </a:solidFill>
                <a:latin typeface="Calibri"/>
                <a:ea typeface="Calibri"/>
                <a:cs typeface="Calibri"/>
                <a:sym typeface="Calibri"/>
              </a:rPr>
              <a:t>ì yêu lấy thầy.</a:t>
            </a:r>
            <a:endParaRPr/>
          </a:p>
          <a:p>
            <a:pPr indent="0" lvl="0" marL="0" marR="0" rtl="0" algn="just">
              <a:lnSpc>
                <a:spcPct val="150000"/>
              </a:lnSpc>
              <a:spcBef>
                <a:spcPts val="0"/>
              </a:spcBef>
              <a:spcAft>
                <a:spcPts val="0"/>
              </a:spcAft>
              <a:buNone/>
            </a:pPr>
            <a:r>
              <a:rPr b="0" i="0" lang="en-SG" sz="4400">
                <a:solidFill>
                  <a:schemeClr val="dk1"/>
                </a:solidFill>
                <a:latin typeface="Calibri"/>
                <a:ea typeface="Calibri"/>
                <a:cs typeface="Calibri"/>
                <a:sym typeface="Calibri"/>
              </a:rPr>
              <a:t>- Kính thầy yêu bạn.</a:t>
            </a:r>
            <a:endParaRPr b="0" i="0" sz="4400">
              <a:solidFill>
                <a:schemeClr val="dk1"/>
              </a:solidFill>
              <a:latin typeface="Calibri"/>
              <a:ea typeface="Calibri"/>
              <a:cs typeface="Calibri"/>
              <a:sym typeface="Calibri"/>
            </a:endParaRPr>
          </a:p>
        </p:txBody>
      </p:sp>
    </p:spTree>
  </p:cSld>
  <p:clrMapOvr>
    <a:masterClrMapping/>
  </p:clrMapOvr>
  <p:transition spd="slow" p14:dur="800">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500"/>
                                        <p:tgtEl>
                                          <p:spTgt spid="2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0" st="0"/>
                                            </p:txEl>
                                          </p:spTgt>
                                        </p:tgtEl>
                                        <p:attrNameLst>
                                          <p:attrName>style.visibility</p:attrName>
                                        </p:attrNameLst>
                                      </p:cBhvr>
                                      <p:to>
                                        <p:strVal val="visible"/>
                                      </p:to>
                                    </p:set>
                                    <p:animEffect filter="fade" transition="in">
                                      <p:cBhvr>
                                        <p:cTn dur="500"/>
                                        <p:tgtEl>
                                          <p:spTgt spid="29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1" st="1"/>
                                            </p:txEl>
                                          </p:spTgt>
                                        </p:tgtEl>
                                        <p:attrNameLst>
                                          <p:attrName>style.visibility</p:attrName>
                                        </p:attrNameLst>
                                      </p:cBhvr>
                                      <p:to>
                                        <p:strVal val="visible"/>
                                      </p:to>
                                    </p:set>
                                    <p:animEffect filter="fade" transition="in">
                                      <p:cBhvr>
                                        <p:cTn dur="500"/>
                                        <p:tgtEl>
                                          <p:spTgt spid="29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2" st="2"/>
                                            </p:txEl>
                                          </p:spTgt>
                                        </p:tgtEl>
                                        <p:attrNameLst>
                                          <p:attrName>style.visibility</p:attrName>
                                        </p:attrNameLst>
                                      </p:cBhvr>
                                      <p:to>
                                        <p:strVal val="visible"/>
                                      </p:to>
                                    </p:set>
                                    <p:animEffect filter="fade" transition="in">
                                      <p:cBhvr>
                                        <p:cTn dur="500"/>
                                        <p:tgtEl>
                                          <p:spTgt spid="29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3" st="3"/>
                                            </p:txEl>
                                          </p:spTgt>
                                        </p:tgtEl>
                                        <p:attrNameLst>
                                          <p:attrName>style.visibility</p:attrName>
                                        </p:attrNameLst>
                                      </p:cBhvr>
                                      <p:to>
                                        <p:strVal val="visible"/>
                                      </p:to>
                                    </p:set>
                                    <p:animEffect filter="fade" transition="in">
                                      <p:cBhvr>
                                        <p:cTn dur="500"/>
                                        <p:tgtEl>
                                          <p:spTgt spid="29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8"/>
          <p:cNvSpPr/>
          <p:nvPr/>
        </p:nvSpPr>
        <p:spPr>
          <a:xfrm>
            <a:off x="0" y="0"/>
            <a:ext cx="12192000" cy="6858000"/>
          </a:xfrm>
          <a:prstGeom prst="rect">
            <a:avLst/>
          </a:prstGeom>
          <a:solidFill>
            <a:srgbClr val="42130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98" name="Google Shape;298;p18"/>
          <p:cNvPicPr preferRelativeResize="0"/>
          <p:nvPr/>
        </p:nvPicPr>
        <p:blipFill rotWithShape="1">
          <a:blip r:embed="rId3">
            <a:alphaModFix/>
          </a:blip>
          <a:srcRect b="0" l="0" r="0" t="0"/>
          <a:stretch/>
        </p:blipFill>
        <p:spPr>
          <a:xfrm>
            <a:off x="2218294" y="0"/>
            <a:ext cx="7755412" cy="6858000"/>
          </a:xfrm>
          <a:prstGeom prst="rect">
            <a:avLst/>
          </a:prstGeom>
          <a:noFill/>
          <a:ln>
            <a:noFill/>
          </a:ln>
        </p:spPr>
      </p:pic>
      <p:sp>
        <p:nvSpPr>
          <p:cNvPr id="299" name="Google Shape;299;p18"/>
          <p:cNvSpPr/>
          <p:nvPr/>
        </p:nvSpPr>
        <p:spPr>
          <a:xfrm>
            <a:off x="228600" y="174172"/>
            <a:ext cx="11723914" cy="6509658"/>
          </a:xfrm>
          <a:custGeom>
            <a:rect b="b" l="l" r="r" t="t"/>
            <a:pathLst>
              <a:path extrusionOk="0" fill="none" h="6509658" w="11723914">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extrusionOk="0" h="6509658" w="11723914">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lt1"/>
          </a:solidFill>
          <a:ln cap="flat" cmpd="sng" w="12700">
            <a:solidFill>
              <a:srgbClr val="CD14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1800">
                <a:solidFill>
                  <a:srgbClr val="000000"/>
                </a:solidFill>
                <a:latin typeface="Calibri"/>
                <a:ea typeface="Calibri"/>
                <a:cs typeface="Calibri"/>
                <a:sym typeface="Calibri"/>
              </a:rPr>
              <a:t>	</a:t>
            </a:r>
            <a:endParaRPr b="1" i="1" sz="3600">
              <a:solidFill>
                <a:srgbClr val="000000"/>
              </a:solidFill>
              <a:latin typeface="Calibri"/>
              <a:ea typeface="Calibri"/>
              <a:cs typeface="Calibri"/>
              <a:sym typeface="Calibri"/>
            </a:endParaRPr>
          </a:p>
        </p:txBody>
      </p:sp>
      <p:sp>
        <p:nvSpPr>
          <p:cNvPr id="300" name="Google Shape;300;p18"/>
          <p:cNvSpPr txBox="1"/>
          <p:nvPr/>
        </p:nvSpPr>
        <p:spPr>
          <a:xfrm>
            <a:off x="845166" y="1436360"/>
            <a:ext cx="10490779" cy="255454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SG" sz="3200">
                <a:solidFill>
                  <a:schemeClr val="dk1"/>
                </a:solidFill>
                <a:latin typeface="Calibri"/>
                <a:ea typeface="Calibri"/>
                <a:cs typeface="Calibri"/>
                <a:sym typeface="Calibri"/>
              </a:rPr>
              <a:t>	Bài đọc kể về một câu chuyện của cụ giáo Chu, tức cụ Chu Văn An. Các học trò đến mừng thọ thầy, nhưng thầy lại đưa tất cả học trò đến vái lạy thầy giáo của mình, một cụ già đã dạy thầy từ thuở vỡ lòng. Tình nghĩa thầy trò, uống nước nhớ nguồn từ cụ giáo Chu truyền cho thế hệ sau này.</a:t>
            </a:r>
            <a:endParaRPr sz="3200">
              <a:solidFill>
                <a:schemeClr val="dk1"/>
              </a:solidFill>
              <a:latin typeface="Calibri"/>
              <a:ea typeface="Calibri"/>
              <a:cs typeface="Calibri"/>
              <a:sym typeface="Calibri"/>
            </a:endParaRPr>
          </a:p>
        </p:txBody>
      </p:sp>
      <p:sp>
        <p:nvSpPr>
          <p:cNvPr id="301" name="Google Shape;301;p18"/>
          <p:cNvSpPr txBox="1"/>
          <p:nvPr/>
        </p:nvSpPr>
        <p:spPr>
          <a:xfrm>
            <a:off x="3496737" y="431191"/>
            <a:ext cx="5187638" cy="830997"/>
          </a:xfrm>
          <a:prstGeom prst="rect">
            <a:avLst/>
          </a:prstGeom>
          <a:noFill/>
          <a:ln>
            <a:noFill/>
          </a:ln>
          <a:effectLst>
            <a:outerShdw blurRad="50800" rotWithShape="0" algn="l"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SG" sz="4800">
                <a:solidFill>
                  <a:srgbClr val="0070C0"/>
                </a:solidFill>
                <a:latin typeface="Arial"/>
                <a:ea typeface="Arial"/>
                <a:cs typeface="Arial"/>
                <a:sym typeface="Arial"/>
              </a:rPr>
              <a:t>NỘI DUNG BÀI HỌC</a:t>
            </a:r>
            <a:endParaRPr sz="4800">
              <a:solidFill>
                <a:srgbClr val="0070C0"/>
              </a:solidFill>
              <a:latin typeface="Arial"/>
              <a:ea typeface="Arial"/>
              <a:cs typeface="Arial"/>
              <a:sym typeface="Arial"/>
            </a:endParaRPr>
          </a:p>
        </p:txBody>
      </p:sp>
      <p:pic>
        <p:nvPicPr>
          <p:cNvPr id="302" name="Google Shape;302;p18"/>
          <p:cNvPicPr preferRelativeResize="0"/>
          <p:nvPr/>
        </p:nvPicPr>
        <p:blipFill rotWithShape="1">
          <a:blip r:embed="rId4">
            <a:alphaModFix/>
          </a:blip>
          <a:srcRect b="0" l="0" r="0" t="0"/>
          <a:stretch/>
        </p:blipFill>
        <p:spPr>
          <a:xfrm>
            <a:off x="4146399" y="4128453"/>
            <a:ext cx="4338951" cy="2274850"/>
          </a:xfrm>
          <a:prstGeom prst="rect">
            <a:avLst/>
          </a:prstGeom>
          <a:noFill/>
          <a:ln>
            <a:noFill/>
          </a:ln>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19"/>
          <p:cNvSpPr/>
          <p:nvPr/>
        </p:nvSpPr>
        <p:spPr>
          <a:xfrm>
            <a:off x="0" y="0"/>
            <a:ext cx="11259403" cy="6858000"/>
          </a:xfrm>
          <a:prstGeom prst="rect">
            <a:avLst/>
          </a:prstGeom>
          <a:solidFill>
            <a:srgbClr val="FBFA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8" name="Google Shape;308;p19"/>
          <p:cNvSpPr/>
          <p:nvPr/>
        </p:nvSpPr>
        <p:spPr>
          <a:xfrm>
            <a:off x="7048500" y="6073254"/>
            <a:ext cx="1071918" cy="784746"/>
          </a:xfrm>
          <a:prstGeom prst="rect">
            <a:avLst/>
          </a:prstGeom>
          <a:solidFill>
            <a:srgbClr val="FBFA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9" name="Google Shape;309;p19"/>
          <p:cNvPicPr preferRelativeResize="0"/>
          <p:nvPr/>
        </p:nvPicPr>
        <p:blipFill rotWithShape="1">
          <a:blip r:embed="rId3">
            <a:alphaModFix/>
          </a:blip>
          <a:srcRect b="0" l="0" r="0" t="0"/>
          <a:stretch/>
        </p:blipFill>
        <p:spPr>
          <a:xfrm>
            <a:off x="7048500" y="0"/>
            <a:ext cx="5143500" cy="6858000"/>
          </a:xfrm>
          <a:prstGeom prst="rect">
            <a:avLst/>
          </a:prstGeom>
          <a:noFill/>
          <a:ln>
            <a:noFill/>
          </a:ln>
        </p:spPr>
      </p:pic>
      <p:pic>
        <p:nvPicPr>
          <p:cNvPr id="310" name="Google Shape;310;p19"/>
          <p:cNvPicPr preferRelativeResize="0"/>
          <p:nvPr/>
        </p:nvPicPr>
        <p:blipFill rotWithShape="1">
          <a:blip r:embed="rId4">
            <a:alphaModFix/>
          </a:blip>
          <a:srcRect b="0" l="0" r="0" t="0"/>
          <a:stretch/>
        </p:blipFill>
        <p:spPr>
          <a:xfrm>
            <a:off x="0" y="0"/>
            <a:ext cx="7548113" cy="4792091"/>
          </a:xfrm>
          <a:prstGeom prst="rect">
            <a:avLst/>
          </a:prstGeom>
          <a:noFill/>
          <a:ln>
            <a:noFill/>
          </a:ln>
        </p:spPr>
      </p:pic>
      <p:pic>
        <p:nvPicPr>
          <p:cNvPr id="311" name="Google Shape;311;p19"/>
          <p:cNvPicPr preferRelativeResize="0"/>
          <p:nvPr/>
        </p:nvPicPr>
        <p:blipFill rotWithShape="1">
          <a:blip r:embed="rId5">
            <a:alphaModFix/>
          </a:blip>
          <a:srcRect b="0" l="47675" r="21327" t="67771"/>
          <a:stretch/>
        </p:blipFill>
        <p:spPr>
          <a:xfrm flipH="1">
            <a:off x="6096000" y="-219833"/>
            <a:ext cx="1866396" cy="1962369"/>
          </a:xfrm>
          <a:prstGeom prst="rect">
            <a:avLst/>
          </a:prstGeom>
          <a:noFill/>
          <a:ln>
            <a:noFill/>
          </a:ln>
          <a:effectLst>
            <a:outerShdw blurRad="63500" sx="102000" rotWithShape="0" algn="ctr" sy="102000">
              <a:srgbClr val="000000">
                <a:alpha val="40000"/>
              </a:srgbClr>
            </a:outerShdw>
          </a:effectLst>
        </p:spPr>
      </p:pic>
      <p:sp>
        <p:nvSpPr>
          <p:cNvPr id="312" name="Google Shape;312;p19"/>
          <p:cNvSpPr/>
          <p:nvPr/>
        </p:nvSpPr>
        <p:spPr>
          <a:xfrm>
            <a:off x="7302260" y="6262777"/>
            <a:ext cx="491706" cy="472910"/>
          </a:xfrm>
          <a:prstGeom prst="rect">
            <a:avLst/>
          </a:prstGeom>
          <a:solidFill>
            <a:srgbClr val="FBFA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p19"/>
          <p:cNvSpPr txBox="1"/>
          <p:nvPr/>
        </p:nvSpPr>
        <p:spPr>
          <a:xfrm>
            <a:off x="-1676400" y="4427363"/>
            <a:ext cx="10686334" cy="2308324"/>
          </a:xfrm>
          <a:prstGeom prst="rect">
            <a:avLst/>
          </a:prstGeom>
          <a:noFill/>
          <a:ln>
            <a:noFill/>
          </a:ln>
          <a:effectLst>
            <a:outerShdw blurRad="50800" rotWithShape="0" algn="l"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SG" sz="7200">
                <a:solidFill>
                  <a:srgbClr val="7030A0"/>
                </a:solidFill>
                <a:latin typeface="Arial"/>
                <a:ea typeface="Arial"/>
                <a:cs typeface="Arial"/>
                <a:sym typeface="Arial"/>
              </a:rPr>
              <a:t>3) Luyện đọc </a:t>
            </a:r>
            <a:endParaRPr/>
          </a:p>
          <a:p>
            <a:pPr indent="0" lvl="0" marL="0" marR="0" rtl="0" algn="ctr">
              <a:spcBef>
                <a:spcPts val="0"/>
              </a:spcBef>
              <a:spcAft>
                <a:spcPts val="0"/>
              </a:spcAft>
              <a:buNone/>
            </a:pPr>
            <a:r>
              <a:rPr lang="en-SG" sz="7200">
                <a:solidFill>
                  <a:srgbClr val="7030A0"/>
                </a:solidFill>
                <a:latin typeface="Arial"/>
                <a:ea typeface="Arial"/>
                <a:cs typeface="Arial"/>
                <a:sym typeface="Arial"/>
              </a:rPr>
              <a:t>							diễn cảm</a:t>
            </a:r>
            <a:endParaRPr sz="7200">
              <a:solidFill>
                <a:srgbClr val="7030A0"/>
              </a:solidFill>
              <a:latin typeface="Arial"/>
              <a:ea typeface="Arial"/>
              <a:cs typeface="Arial"/>
              <a:sym typeface="Arial"/>
            </a:endParaRPr>
          </a:p>
        </p:txBody>
      </p:sp>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2"/>
          <p:cNvSpPr/>
          <p:nvPr/>
        </p:nvSpPr>
        <p:spPr>
          <a:xfrm>
            <a:off x="4799160" y="0"/>
            <a:ext cx="7392840" cy="6858000"/>
          </a:xfrm>
          <a:prstGeom prst="rect">
            <a:avLst/>
          </a:prstGeom>
          <a:solidFill>
            <a:srgbClr val="1436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5" name="Google Shape;95;p2"/>
          <p:cNvPicPr preferRelativeResize="0"/>
          <p:nvPr/>
        </p:nvPicPr>
        <p:blipFill rotWithShape="1">
          <a:blip r:embed="rId3">
            <a:alphaModFix/>
          </a:blip>
          <a:srcRect b="0" l="0" r="0" t="0"/>
          <a:stretch/>
        </p:blipFill>
        <p:spPr>
          <a:xfrm>
            <a:off x="0" y="0"/>
            <a:ext cx="4799160" cy="6858000"/>
          </a:xfrm>
          <a:prstGeom prst="rect">
            <a:avLst/>
          </a:prstGeom>
          <a:noFill/>
          <a:ln>
            <a:noFill/>
          </a:ln>
        </p:spPr>
      </p:pic>
      <p:pic>
        <p:nvPicPr>
          <p:cNvPr id="96" name="Google Shape;96;p2"/>
          <p:cNvPicPr preferRelativeResize="0"/>
          <p:nvPr/>
        </p:nvPicPr>
        <p:blipFill rotWithShape="1">
          <a:blip r:embed="rId4">
            <a:alphaModFix/>
          </a:blip>
          <a:srcRect b="0" l="81696" r="0" t="0"/>
          <a:stretch/>
        </p:blipFill>
        <p:spPr>
          <a:xfrm flipH="1">
            <a:off x="4799160" y="1"/>
            <a:ext cx="878428" cy="6858000"/>
          </a:xfrm>
          <a:prstGeom prst="rect">
            <a:avLst/>
          </a:prstGeom>
          <a:noFill/>
          <a:ln>
            <a:noFill/>
          </a:ln>
          <a:effectLst>
            <a:outerShdw blurRad="50800" rotWithShape="0" algn="l" dist="38100">
              <a:srgbClr val="000000">
                <a:alpha val="40000"/>
              </a:srgbClr>
            </a:outerShdw>
          </a:effectLst>
        </p:spPr>
      </p:pic>
      <p:pic>
        <p:nvPicPr>
          <p:cNvPr id="97" name="Google Shape;97;p2"/>
          <p:cNvPicPr preferRelativeResize="0"/>
          <p:nvPr/>
        </p:nvPicPr>
        <p:blipFill rotWithShape="1">
          <a:blip r:embed="rId5">
            <a:alphaModFix/>
          </a:blip>
          <a:srcRect b="9648" l="12419" r="10865" t="6701"/>
          <a:stretch/>
        </p:blipFill>
        <p:spPr>
          <a:xfrm>
            <a:off x="6176772" y="1286981"/>
            <a:ext cx="5082139" cy="2715913"/>
          </a:xfrm>
          <a:prstGeom prst="rect">
            <a:avLst/>
          </a:prstGeom>
          <a:noFill/>
          <a:ln>
            <a:noFill/>
          </a:ln>
        </p:spPr>
      </p:pic>
      <p:sp>
        <p:nvSpPr>
          <p:cNvPr id="98" name="Google Shape;98;p2"/>
          <p:cNvSpPr txBox="1"/>
          <p:nvPr/>
        </p:nvSpPr>
        <p:spPr>
          <a:xfrm>
            <a:off x="7875858" y="436728"/>
            <a:ext cx="155363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SG" sz="4400">
                <a:solidFill>
                  <a:schemeClr val="lt1"/>
                </a:solidFill>
                <a:latin typeface="Arial"/>
                <a:ea typeface="Arial"/>
                <a:cs typeface="Arial"/>
                <a:sym typeface="Arial"/>
              </a:rPr>
              <a:t>Cùng</a:t>
            </a:r>
            <a:endParaRPr sz="4400">
              <a:solidFill>
                <a:schemeClr val="lt1"/>
              </a:solidFill>
              <a:latin typeface="Arial"/>
              <a:ea typeface="Arial"/>
              <a:cs typeface="Arial"/>
              <a:sym typeface="Arial"/>
            </a:endParaRPr>
          </a:p>
        </p:txBody>
      </p:sp>
      <p:pic>
        <p:nvPicPr>
          <p:cNvPr id="99" name="Google Shape;99;p2"/>
          <p:cNvPicPr preferRelativeResize="0"/>
          <p:nvPr/>
        </p:nvPicPr>
        <p:blipFill rotWithShape="1">
          <a:blip r:embed="rId6">
            <a:alphaModFix/>
          </a:blip>
          <a:srcRect b="0" l="47675" r="21327" t="67771"/>
          <a:stretch/>
        </p:blipFill>
        <p:spPr>
          <a:xfrm flipH="1">
            <a:off x="10329627" y="99344"/>
            <a:ext cx="1428467" cy="1501921"/>
          </a:xfrm>
          <a:prstGeom prst="rect">
            <a:avLst/>
          </a:prstGeom>
          <a:noFill/>
          <a:ln>
            <a:noFill/>
          </a:ln>
          <a:effectLst>
            <a:outerShdw blurRad="63500" sx="102000" rotWithShape="0" algn="ctr" sy="102000">
              <a:srgbClr val="000000">
                <a:alpha val="40000"/>
              </a:srgbClr>
            </a:outerShdw>
          </a:effectLst>
        </p:spPr>
      </p:pic>
      <p:pic>
        <p:nvPicPr>
          <p:cNvPr id="100" name="Google Shape;100;p2"/>
          <p:cNvPicPr preferRelativeResize="0"/>
          <p:nvPr/>
        </p:nvPicPr>
        <p:blipFill rotWithShape="1">
          <a:blip r:embed="rId7">
            <a:alphaModFix/>
          </a:blip>
          <a:srcRect b="77039" l="49920" r="16134" t="0"/>
          <a:stretch/>
        </p:blipFill>
        <p:spPr>
          <a:xfrm>
            <a:off x="5509047" y="-1"/>
            <a:ext cx="1629140" cy="1574659"/>
          </a:xfrm>
          <a:prstGeom prst="rect">
            <a:avLst/>
          </a:prstGeom>
          <a:noFill/>
          <a:ln>
            <a:noFill/>
          </a:ln>
          <a:effectLst>
            <a:outerShdw blurRad="63500" sx="102000" rotWithShape="0" algn="ctr" sy="102000">
              <a:srgbClr val="000000">
                <a:alpha val="40000"/>
              </a:srgbClr>
            </a:outerShdw>
          </a:effectLst>
        </p:spPr>
      </p:pic>
      <p:pic>
        <p:nvPicPr>
          <p:cNvPr id="101" name="Google Shape;101;p2"/>
          <p:cNvPicPr preferRelativeResize="0"/>
          <p:nvPr/>
        </p:nvPicPr>
        <p:blipFill rotWithShape="1">
          <a:blip r:embed="rId8">
            <a:alphaModFix/>
          </a:blip>
          <a:srcRect b="68954" l="14316" r="64259" t="4702"/>
          <a:stretch/>
        </p:blipFill>
        <p:spPr>
          <a:xfrm>
            <a:off x="5562522" y="3212135"/>
            <a:ext cx="1028132" cy="1806670"/>
          </a:xfrm>
          <a:prstGeom prst="rect">
            <a:avLst/>
          </a:prstGeom>
          <a:noFill/>
          <a:ln>
            <a:noFill/>
          </a:ln>
          <a:effectLst>
            <a:outerShdw blurRad="50800" rotWithShape="0" algn="l" dist="38100">
              <a:srgbClr val="000000">
                <a:alpha val="40000"/>
              </a:srgbClr>
            </a:outerShdw>
          </a:effectLst>
        </p:spPr>
      </p:pic>
      <p:pic>
        <p:nvPicPr>
          <p:cNvPr id="102" name="Google Shape;102;p2"/>
          <p:cNvPicPr preferRelativeResize="0"/>
          <p:nvPr/>
        </p:nvPicPr>
        <p:blipFill rotWithShape="1">
          <a:blip r:embed="rId9">
            <a:alphaModFix/>
          </a:blip>
          <a:srcRect b="63190" l="57654" r="17905" t="21427"/>
          <a:stretch/>
        </p:blipFill>
        <p:spPr>
          <a:xfrm>
            <a:off x="11019052" y="2722407"/>
            <a:ext cx="1172948" cy="1054968"/>
          </a:xfrm>
          <a:prstGeom prst="rect">
            <a:avLst/>
          </a:prstGeom>
          <a:noFill/>
          <a:ln>
            <a:noFill/>
          </a:ln>
          <a:effectLst>
            <a:outerShdw blurRad="63500" sx="102000" rotWithShape="0" algn="ctr" sy="102000">
              <a:srgbClr val="000000">
                <a:alpha val="40000"/>
              </a:srgbClr>
            </a:outerShdw>
          </a:effectLst>
        </p:spPr>
      </p:pic>
      <p:pic>
        <p:nvPicPr>
          <p:cNvPr id="103" name="Google Shape;103;p2"/>
          <p:cNvPicPr preferRelativeResize="0"/>
          <p:nvPr/>
        </p:nvPicPr>
        <p:blipFill rotWithShape="1">
          <a:blip r:embed="rId10">
            <a:alphaModFix/>
          </a:blip>
          <a:srcRect b="17425" l="17296" r="51122" t="63908"/>
          <a:stretch/>
        </p:blipFill>
        <p:spPr>
          <a:xfrm>
            <a:off x="5782898" y="5752129"/>
            <a:ext cx="1515645" cy="1280121"/>
          </a:xfrm>
          <a:prstGeom prst="rect">
            <a:avLst/>
          </a:prstGeom>
          <a:noFill/>
          <a:ln>
            <a:noFill/>
          </a:ln>
          <a:effectLst>
            <a:outerShdw blurRad="63500" sx="102000" rotWithShape="0" algn="ctr" sy="102000">
              <a:srgbClr val="000000">
                <a:alpha val="40000"/>
              </a:srgbClr>
            </a:outerShdw>
          </a:effectLst>
        </p:spPr>
      </p:pic>
      <p:pic>
        <p:nvPicPr>
          <p:cNvPr id="104" name="Google Shape;104;p2"/>
          <p:cNvPicPr preferRelativeResize="0"/>
          <p:nvPr/>
        </p:nvPicPr>
        <p:blipFill rotWithShape="1">
          <a:blip r:embed="rId11">
            <a:alphaModFix/>
          </a:blip>
          <a:srcRect b="-109" l="14508" r="54495" t="80392"/>
          <a:stretch/>
        </p:blipFill>
        <p:spPr>
          <a:xfrm flipH="1">
            <a:off x="10287049" y="5488110"/>
            <a:ext cx="1756834" cy="1357855"/>
          </a:xfrm>
          <a:prstGeom prst="rect">
            <a:avLst/>
          </a:prstGeom>
          <a:noFill/>
          <a:ln>
            <a:noFill/>
          </a:ln>
          <a:effectLst>
            <a:outerShdw blurRad="63500" sx="102000" rotWithShape="0" algn="ctr" sy="102000">
              <a:srgbClr val="000000">
                <a:alpha val="40000"/>
              </a:srgbClr>
            </a:outerShdw>
          </a:effectLst>
        </p:spPr>
      </p:pic>
      <p:sp>
        <p:nvSpPr>
          <p:cNvPr id="105" name="Google Shape;105;p2"/>
          <p:cNvSpPr txBox="1"/>
          <p:nvPr/>
        </p:nvSpPr>
        <p:spPr>
          <a:xfrm>
            <a:off x="6410312" y="3928576"/>
            <a:ext cx="5028941"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SG" sz="5400">
                <a:solidFill>
                  <a:schemeClr val="lt1"/>
                </a:solidFill>
                <a:latin typeface="Arial"/>
                <a:ea typeface="Arial"/>
                <a:cs typeface="Arial"/>
                <a:sym typeface="Arial"/>
              </a:rPr>
              <a:t>khám phá </a:t>
            </a:r>
            <a:endParaRPr/>
          </a:p>
          <a:p>
            <a:pPr indent="0" lvl="0" marL="0" marR="0" rtl="0" algn="ctr">
              <a:spcBef>
                <a:spcPts val="0"/>
              </a:spcBef>
              <a:spcAft>
                <a:spcPts val="0"/>
              </a:spcAft>
              <a:buNone/>
            </a:pPr>
            <a:r>
              <a:rPr lang="en-SG" sz="5400">
                <a:solidFill>
                  <a:schemeClr val="lt1"/>
                </a:solidFill>
                <a:latin typeface="Arial"/>
                <a:ea typeface="Arial"/>
                <a:cs typeface="Arial"/>
                <a:sym typeface="Arial"/>
              </a:rPr>
              <a:t>xứ sở thần tiên</a:t>
            </a:r>
            <a:endParaRPr sz="5400">
              <a:solidFill>
                <a:schemeClr val="lt1"/>
              </a:solidFill>
              <a:latin typeface="Arial"/>
              <a:ea typeface="Arial"/>
              <a:cs typeface="Arial"/>
              <a:sym typeface="Arial"/>
            </a:endParaRPr>
          </a:p>
        </p:txBody>
      </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500"/>
                                        <p:tgtEl>
                                          <p:spTgt spid="98"/>
                                        </p:tgtEl>
                                      </p:cBhvr>
                                    </p:animEffect>
                                  </p:childTnLst>
                                </p:cTn>
                              </p:par>
                              <p:par>
                                <p:cTn fill="hold" nodeType="with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500"/>
                                        <p:tgtEl>
                                          <p:spTgt spid="97"/>
                                        </p:tgtEl>
                                      </p:cBhvr>
                                    </p:animEffect>
                                  </p:childTnLst>
                                </p:cTn>
                              </p:par>
                              <p:par>
                                <p:cTn fill="hold" nodeType="with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500"/>
                                        <p:tgtEl>
                                          <p:spTgt spid="10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par>
                                <p:cTn fill="hold" nodeType="with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par>
                                <p:cTn fill="hold" nodeType="with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par>
                                <p:cTn fill="hold" nodeType="with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par>
                                <p:cTn fill="hold" nodeType="with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20"/>
          <p:cNvPicPr preferRelativeResize="0"/>
          <p:nvPr/>
        </p:nvPicPr>
        <p:blipFill rotWithShape="1">
          <a:blip r:embed="rId3">
            <a:alphaModFix/>
          </a:blip>
          <a:srcRect b="0" l="0" r="0" t="0"/>
          <a:stretch/>
        </p:blipFill>
        <p:spPr>
          <a:xfrm>
            <a:off x="5769430" y="0"/>
            <a:ext cx="6422570" cy="6858000"/>
          </a:xfrm>
          <a:prstGeom prst="rect">
            <a:avLst/>
          </a:prstGeom>
          <a:noFill/>
          <a:ln>
            <a:noFill/>
          </a:ln>
        </p:spPr>
      </p:pic>
      <p:sp>
        <p:nvSpPr>
          <p:cNvPr id="319" name="Google Shape;319;p20"/>
          <p:cNvSpPr/>
          <p:nvPr/>
        </p:nvSpPr>
        <p:spPr>
          <a:xfrm>
            <a:off x="228600" y="174172"/>
            <a:ext cx="11723914" cy="6509658"/>
          </a:xfrm>
          <a:custGeom>
            <a:rect b="b" l="l" r="r" t="t"/>
            <a:pathLst>
              <a:path extrusionOk="0" fill="none" h="6509658" w="11723914">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extrusionOk="0" h="6509658" w="11723914">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rgbClr val="FFFFDD"/>
          </a:solidFill>
          <a:ln cap="flat" cmpd="sng" w="12700">
            <a:solidFill>
              <a:srgbClr val="CD14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1800">
                <a:solidFill>
                  <a:srgbClr val="000000"/>
                </a:solidFill>
                <a:latin typeface="Calibri"/>
                <a:ea typeface="Calibri"/>
                <a:cs typeface="Calibri"/>
                <a:sym typeface="Calibri"/>
              </a:rPr>
              <a:t>	</a:t>
            </a:r>
            <a:endParaRPr b="1" i="1" sz="3600">
              <a:solidFill>
                <a:srgbClr val="000000"/>
              </a:solidFill>
              <a:latin typeface="Calibri"/>
              <a:ea typeface="Calibri"/>
              <a:cs typeface="Calibri"/>
              <a:sym typeface="Calibri"/>
            </a:endParaRPr>
          </a:p>
        </p:txBody>
      </p:sp>
      <p:sp>
        <p:nvSpPr>
          <p:cNvPr id="320" name="Google Shape;320;p20"/>
          <p:cNvSpPr txBox="1"/>
          <p:nvPr/>
        </p:nvSpPr>
        <p:spPr>
          <a:xfrm>
            <a:off x="435426" y="718453"/>
            <a:ext cx="11201400" cy="507831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SG" sz="3600">
                <a:solidFill>
                  <a:srgbClr val="000000"/>
                </a:solidFill>
                <a:latin typeface="Calibri"/>
                <a:ea typeface="Calibri"/>
                <a:cs typeface="Calibri"/>
                <a:sym typeface="Calibri"/>
              </a:rPr>
              <a:t>	Từ sáng sớm, các môn sinh đã tề tựu trước sân nhà cụ giáo Chu để mừng thọ thầy. Cụ giáo đội khăn ngay ngắn, mặc áo dài thâm ngồi trên sập. Mấy học trò cũ từ xa về dâng biếu thầy những cuốn sách quý. Cụ giáo hỏi thăm công việc của từng người, bảo ban các học trò nhỏ, rồi nói:</a:t>
            </a:r>
            <a:endParaRPr/>
          </a:p>
          <a:p>
            <a:pPr indent="0" lvl="0" marL="0" marR="0" rtl="0" algn="just">
              <a:spcBef>
                <a:spcPts val="0"/>
              </a:spcBef>
              <a:spcAft>
                <a:spcPts val="0"/>
              </a:spcAft>
              <a:buNone/>
            </a:pPr>
            <a:r>
              <a:rPr lang="en-SG" sz="3600">
                <a:solidFill>
                  <a:srgbClr val="000000"/>
                </a:solidFill>
                <a:latin typeface="Calibri"/>
                <a:ea typeface="Calibri"/>
                <a:cs typeface="Calibri"/>
                <a:sym typeface="Calibri"/>
              </a:rPr>
              <a:t>	- Thầy cảm ơn các anh. Bây giờ, nhân có đông đủ môn sinh, thầy muốn mời tất cả các anh theo thầy tới thăm một người mà thầy mang ơn rất nặng.</a:t>
            </a:r>
            <a:endParaRPr sz="36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3600">
                <a:solidFill>
                  <a:srgbClr val="000000"/>
                </a:solidFill>
                <a:latin typeface="Calibri"/>
                <a:ea typeface="Calibri"/>
                <a:cs typeface="Calibri"/>
                <a:sym typeface="Calibri"/>
              </a:rPr>
              <a:t>	Các môn sinh đồng thanh dạ ran.</a:t>
            </a:r>
            <a:endParaRPr/>
          </a:p>
        </p:txBody>
      </p:sp>
      <p:sp>
        <p:nvSpPr>
          <p:cNvPr id="321" name="Google Shape;321;p20"/>
          <p:cNvSpPr/>
          <p:nvPr/>
        </p:nvSpPr>
        <p:spPr>
          <a:xfrm>
            <a:off x="7091082" y="718453"/>
            <a:ext cx="1196008" cy="533401"/>
          </a:xfrm>
          <a:prstGeom prst="rect">
            <a:avLst/>
          </a:prstGeom>
          <a:solidFill>
            <a:srgbClr val="FF0066">
              <a:alpha val="2666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20"/>
          <p:cNvSpPr/>
          <p:nvPr/>
        </p:nvSpPr>
        <p:spPr>
          <a:xfrm>
            <a:off x="2894578" y="1360710"/>
            <a:ext cx="2062843" cy="468087"/>
          </a:xfrm>
          <a:prstGeom prst="rect">
            <a:avLst/>
          </a:prstGeom>
          <a:solidFill>
            <a:srgbClr val="FF0066">
              <a:alpha val="2666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20"/>
          <p:cNvSpPr/>
          <p:nvPr/>
        </p:nvSpPr>
        <p:spPr>
          <a:xfrm>
            <a:off x="9439835" y="1333497"/>
            <a:ext cx="2014998" cy="533401"/>
          </a:xfrm>
          <a:prstGeom prst="rect">
            <a:avLst/>
          </a:prstGeom>
          <a:solidFill>
            <a:srgbClr val="FF0066">
              <a:alpha val="2666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4" name="Google Shape;324;p20"/>
          <p:cNvSpPr/>
          <p:nvPr/>
        </p:nvSpPr>
        <p:spPr>
          <a:xfrm>
            <a:off x="3888911" y="1866898"/>
            <a:ext cx="982783" cy="517072"/>
          </a:xfrm>
          <a:prstGeom prst="rect">
            <a:avLst/>
          </a:prstGeom>
          <a:solidFill>
            <a:srgbClr val="FF0066">
              <a:alpha val="2666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5" name="Google Shape;325;p20"/>
          <p:cNvSpPr/>
          <p:nvPr/>
        </p:nvSpPr>
        <p:spPr>
          <a:xfrm>
            <a:off x="457197" y="2394856"/>
            <a:ext cx="1954667" cy="533401"/>
          </a:xfrm>
          <a:prstGeom prst="rect">
            <a:avLst/>
          </a:prstGeom>
          <a:solidFill>
            <a:srgbClr val="FF0066">
              <a:alpha val="2666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20"/>
          <p:cNvSpPr/>
          <p:nvPr/>
        </p:nvSpPr>
        <p:spPr>
          <a:xfrm>
            <a:off x="9708776" y="2411179"/>
            <a:ext cx="1887569" cy="533401"/>
          </a:xfrm>
          <a:prstGeom prst="rect">
            <a:avLst/>
          </a:prstGeom>
          <a:solidFill>
            <a:srgbClr val="FF0066">
              <a:alpha val="2666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20"/>
          <p:cNvSpPr/>
          <p:nvPr/>
        </p:nvSpPr>
        <p:spPr>
          <a:xfrm>
            <a:off x="5330939" y="2990908"/>
            <a:ext cx="1595437" cy="533401"/>
          </a:xfrm>
          <a:prstGeom prst="rect">
            <a:avLst/>
          </a:prstGeom>
          <a:solidFill>
            <a:srgbClr val="FF0066">
              <a:alpha val="2666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20"/>
          <p:cNvSpPr/>
          <p:nvPr/>
        </p:nvSpPr>
        <p:spPr>
          <a:xfrm>
            <a:off x="2644588" y="3524309"/>
            <a:ext cx="1543350" cy="533401"/>
          </a:xfrm>
          <a:prstGeom prst="rect">
            <a:avLst/>
          </a:prstGeom>
          <a:solidFill>
            <a:srgbClr val="FF0066">
              <a:alpha val="2666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20"/>
          <p:cNvSpPr/>
          <p:nvPr/>
        </p:nvSpPr>
        <p:spPr>
          <a:xfrm>
            <a:off x="3603812" y="4123024"/>
            <a:ext cx="1972227" cy="468087"/>
          </a:xfrm>
          <a:prstGeom prst="rect">
            <a:avLst/>
          </a:prstGeom>
          <a:solidFill>
            <a:srgbClr val="FF0066">
              <a:alpha val="2666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20"/>
          <p:cNvSpPr/>
          <p:nvPr/>
        </p:nvSpPr>
        <p:spPr>
          <a:xfrm>
            <a:off x="3290210" y="4664648"/>
            <a:ext cx="3437161" cy="459858"/>
          </a:xfrm>
          <a:prstGeom prst="rect">
            <a:avLst/>
          </a:prstGeom>
          <a:solidFill>
            <a:srgbClr val="FF0066">
              <a:alpha val="2666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20"/>
          <p:cNvSpPr/>
          <p:nvPr/>
        </p:nvSpPr>
        <p:spPr>
          <a:xfrm>
            <a:off x="3971365" y="5198050"/>
            <a:ext cx="3511799" cy="459852"/>
          </a:xfrm>
          <a:prstGeom prst="rect">
            <a:avLst/>
          </a:prstGeom>
          <a:solidFill>
            <a:srgbClr val="FF0066">
              <a:alpha val="2666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32" name="Google Shape;332;p20"/>
          <p:cNvCxnSpPr/>
          <p:nvPr/>
        </p:nvCxnSpPr>
        <p:spPr>
          <a:xfrm flipH="1">
            <a:off x="8273142" y="805544"/>
            <a:ext cx="141515" cy="446310"/>
          </a:xfrm>
          <a:prstGeom prst="straightConnector1">
            <a:avLst/>
          </a:prstGeom>
          <a:noFill/>
          <a:ln cap="flat" cmpd="sng" w="57150">
            <a:solidFill>
              <a:schemeClr val="accent1"/>
            </a:solidFill>
            <a:prstDash val="solid"/>
            <a:miter lim="800000"/>
            <a:headEnd len="sm" w="sm" type="none"/>
            <a:tailEnd len="sm" w="sm" type="none"/>
          </a:ln>
        </p:spPr>
      </p:cxnSp>
      <p:cxnSp>
        <p:nvCxnSpPr>
          <p:cNvPr id="333" name="Google Shape;333;p20"/>
          <p:cNvCxnSpPr/>
          <p:nvPr/>
        </p:nvCxnSpPr>
        <p:spPr>
          <a:xfrm flipH="1">
            <a:off x="2179858" y="1344258"/>
            <a:ext cx="141515" cy="446310"/>
          </a:xfrm>
          <a:prstGeom prst="straightConnector1">
            <a:avLst/>
          </a:prstGeom>
          <a:noFill/>
          <a:ln cap="flat" cmpd="sng" w="57150">
            <a:solidFill>
              <a:schemeClr val="accent1"/>
            </a:solidFill>
            <a:prstDash val="solid"/>
            <a:miter lim="800000"/>
            <a:headEnd len="sm" w="sm" type="none"/>
            <a:tailEnd len="sm" w="sm" type="none"/>
          </a:ln>
        </p:spPr>
      </p:cxnSp>
      <p:cxnSp>
        <p:nvCxnSpPr>
          <p:cNvPr id="334" name="Google Shape;334;p20"/>
          <p:cNvCxnSpPr/>
          <p:nvPr/>
        </p:nvCxnSpPr>
        <p:spPr>
          <a:xfrm flipH="1">
            <a:off x="3747397" y="1930886"/>
            <a:ext cx="141515" cy="446310"/>
          </a:xfrm>
          <a:prstGeom prst="straightConnector1">
            <a:avLst/>
          </a:prstGeom>
          <a:noFill/>
          <a:ln cap="flat" cmpd="sng" w="57150">
            <a:solidFill>
              <a:schemeClr val="accent1"/>
            </a:solidFill>
            <a:prstDash val="solid"/>
            <a:miter lim="800000"/>
            <a:headEnd len="sm" w="sm" type="none"/>
            <a:tailEnd len="sm" w="sm" type="none"/>
          </a:ln>
        </p:spPr>
      </p:cxnSp>
      <p:cxnSp>
        <p:nvCxnSpPr>
          <p:cNvPr id="335" name="Google Shape;335;p20"/>
          <p:cNvCxnSpPr/>
          <p:nvPr/>
        </p:nvCxnSpPr>
        <p:spPr>
          <a:xfrm flipH="1">
            <a:off x="11544299" y="1914554"/>
            <a:ext cx="141515" cy="446310"/>
          </a:xfrm>
          <a:prstGeom prst="straightConnector1">
            <a:avLst/>
          </a:prstGeom>
          <a:noFill/>
          <a:ln cap="flat" cmpd="sng" w="57150">
            <a:solidFill>
              <a:schemeClr val="accent1"/>
            </a:solidFill>
            <a:prstDash val="solid"/>
            <a:miter lim="800000"/>
            <a:headEnd len="sm" w="sm" type="none"/>
            <a:tailEnd len="sm" w="sm" type="none"/>
          </a:ln>
        </p:spPr>
      </p:cxnSp>
      <p:cxnSp>
        <p:nvCxnSpPr>
          <p:cNvPr id="336" name="Google Shape;336;p20"/>
          <p:cNvCxnSpPr/>
          <p:nvPr/>
        </p:nvCxnSpPr>
        <p:spPr>
          <a:xfrm flipH="1">
            <a:off x="7016015" y="4087831"/>
            <a:ext cx="141515" cy="446310"/>
          </a:xfrm>
          <a:prstGeom prst="straightConnector1">
            <a:avLst/>
          </a:prstGeom>
          <a:noFill/>
          <a:ln cap="flat" cmpd="sng" w="57150">
            <a:solidFill>
              <a:schemeClr val="accent1"/>
            </a:solidFill>
            <a:prstDash val="solid"/>
            <a:miter lim="800000"/>
            <a:headEnd len="sm" w="sm" type="none"/>
            <a:tailEnd len="sm" w="sm" type="none"/>
          </a:ln>
        </p:spPr>
      </p:cxnSp>
      <p:cxnSp>
        <p:nvCxnSpPr>
          <p:cNvPr id="337" name="Google Shape;337;p20"/>
          <p:cNvCxnSpPr/>
          <p:nvPr/>
        </p:nvCxnSpPr>
        <p:spPr>
          <a:xfrm flipH="1">
            <a:off x="1607002" y="4653762"/>
            <a:ext cx="141515" cy="446310"/>
          </a:xfrm>
          <a:prstGeom prst="straightConnector1">
            <a:avLst/>
          </a:prstGeom>
          <a:noFill/>
          <a:ln cap="flat" cmpd="sng" w="57150">
            <a:solidFill>
              <a:schemeClr val="accent1"/>
            </a:solidFill>
            <a:prstDash val="solid"/>
            <a:miter lim="800000"/>
            <a:headEnd len="sm" w="sm" type="none"/>
            <a:tailEnd len="sm" w="sm" type="none"/>
          </a:ln>
        </p:spPr>
      </p:cxn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500"/>
                                        <p:tgtEl>
                                          <p:spTgt spid="324"/>
                                        </p:tgtEl>
                                      </p:cBhvr>
                                    </p:animEffect>
                                  </p:childTnLst>
                                </p:cTn>
                              </p:par>
                              <p:par>
                                <p:cTn fill="hold" nodeType="with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500"/>
                                        <p:tgtEl>
                                          <p:spTgt spid="325"/>
                                        </p:tgtEl>
                                      </p:cBhvr>
                                    </p:animEffect>
                                  </p:childTnLst>
                                </p:cTn>
                              </p:par>
                              <p:par>
                                <p:cTn fill="hold" nodeType="with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500"/>
                                        <p:tgtEl>
                                          <p:spTgt spid="326"/>
                                        </p:tgtEl>
                                      </p:cBhvr>
                                    </p:animEffect>
                                  </p:childTnLst>
                                </p:cTn>
                              </p:par>
                              <p:par>
                                <p:cTn fill="hold" nodeType="with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500"/>
                                        <p:tgtEl>
                                          <p:spTgt spid="327"/>
                                        </p:tgtEl>
                                      </p:cBhvr>
                                    </p:animEffect>
                                  </p:childTnLst>
                                </p:cTn>
                              </p:par>
                              <p:par>
                                <p:cTn fill="hold" nodeType="with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500"/>
                                        <p:tgtEl>
                                          <p:spTgt spid="328"/>
                                        </p:tgtEl>
                                      </p:cBhvr>
                                    </p:animEffect>
                                  </p:childTnLst>
                                </p:cTn>
                              </p:par>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822"/>
                                        <p:tgtEl>
                                          <p:spTgt spid="332"/>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822"/>
                                        <p:tgtEl>
                                          <p:spTgt spid="333"/>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822"/>
                                        <p:tgtEl>
                                          <p:spTgt spid="334"/>
                                        </p:tgtEl>
                                      </p:cBhvr>
                                    </p:animEffect>
                                  </p:childTnLst>
                                </p:cTn>
                              </p:par>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822"/>
                                        <p:tgtEl>
                                          <p:spTgt spid="335"/>
                                        </p:tgtEl>
                                      </p:cBhvr>
                                    </p:animEffect>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822"/>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822"/>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1"/>
          <p:cNvSpPr/>
          <p:nvPr/>
        </p:nvSpPr>
        <p:spPr>
          <a:xfrm>
            <a:off x="0" y="0"/>
            <a:ext cx="12192000" cy="6858000"/>
          </a:xfrm>
          <a:prstGeom prst="rect">
            <a:avLst/>
          </a:prstGeom>
          <a:solidFill>
            <a:srgbClr val="EEF1F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43" name="Google Shape;343;p21"/>
          <p:cNvPicPr preferRelativeResize="0"/>
          <p:nvPr/>
        </p:nvPicPr>
        <p:blipFill rotWithShape="1">
          <a:blip r:embed="rId3">
            <a:alphaModFix/>
          </a:blip>
          <a:srcRect b="0" l="0" r="47915" t="0"/>
          <a:stretch/>
        </p:blipFill>
        <p:spPr>
          <a:xfrm flipH="1">
            <a:off x="9407882" y="-19814"/>
            <a:ext cx="2819401" cy="6923027"/>
          </a:xfrm>
          <a:prstGeom prst="rect">
            <a:avLst/>
          </a:prstGeom>
          <a:noFill/>
          <a:ln>
            <a:noFill/>
          </a:ln>
        </p:spPr>
      </p:pic>
      <p:pic>
        <p:nvPicPr>
          <p:cNvPr id="344" name="Google Shape;344;p21"/>
          <p:cNvPicPr preferRelativeResize="0"/>
          <p:nvPr/>
        </p:nvPicPr>
        <p:blipFill rotWithShape="1">
          <a:blip r:embed="rId4">
            <a:alphaModFix/>
          </a:blip>
          <a:srcRect b="0" l="71337" r="0" t="0"/>
          <a:stretch/>
        </p:blipFill>
        <p:spPr>
          <a:xfrm rot="10800000">
            <a:off x="-48108" y="3209"/>
            <a:ext cx="1957484" cy="6923027"/>
          </a:xfrm>
          <a:prstGeom prst="rect">
            <a:avLst/>
          </a:prstGeom>
          <a:noFill/>
          <a:ln>
            <a:noFill/>
          </a:ln>
        </p:spPr>
      </p:pic>
      <p:sp>
        <p:nvSpPr>
          <p:cNvPr id="345" name="Google Shape;345;p21"/>
          <p:cNvSpPr txBox="1"/>
          <p:nvPr/>
        </p:nvSpPr>
        <p:spPr>
          <a:xfrm>
            <a:off x="2432978" y="448756"/>
            <a:ext cx="7326044" cy="830997"/>
          </a:xfrm>
          <a:prstGeom prst="rect">
            <a:avLst/>
          </a:prstGeom>
          <a:noFill/>
          <a:ln>
            <a:noFill/>
          </a:ln>
          <a:effectLst>
            <a:outerShdw blurRad="50800" rotWithShape="0" algn="l"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SG" sz="4800">
                <a:solidFill>
                  <a:srgbClr val="FF0066"/>
                </a:solidFill>
                <a:latin typeface="Arial"/>
                <a:ea typeface="Arial"/>
                <a:cs typeface="Arial"/>
                <a:sym typeface="Arial"/>
              </a:rPr>
              <a:t>TIÊU CHÍ ĐỌC VÀ NHẬN XÉT</a:t>
            </a:r>
            <a:endParaRPr sz="4800">
              <a:solidFill>
                <a:srgbClr val="FF0066"/>
              </a:solidFill>
              <a:latin typeface="Arial"/>
              <a:ea typeface="Arial"/>
              <a:cs typeface="Arial"/>
              <a:sym typeface="Arial"/>
            </a:endParaRPr>
          </a:p>
        </p:txBody>
      </p:sp>
      <p:grpSp>
        <p:nvGrpSpPr>
          <p:cNvPr id="346" name="Google Shape;346;p21"/>
          <p:cNvGrpSpPr/>
          <p:nvPr/>
        </p:nvGrpSpPr>
        <p:grpSpPr>
          <a:xfrm>
            <a:off x="594521" y="1537612"/>
            <a:ext cx="10624914" cy="5137469"/>
            <a:chOff x="482333" y="1794328"/>
            <a:chExt cx="10624914" cy="5137469"/>
          </a:xfrm>
        </p:grpSpPr>
        <p:grpSp>
          <p:nvGrpSpPr>
            <p:cNvPr id="347" name="Google Shape;347;p21"/>
            <p:cNvGrpSpPr/>
            <p:nvPr/>
          </p:nvGrpSpPr>
          <p:grpSpPr>
            <a:xfrm>
              <a:off x="482333" y="1794328"/>
              <a:ext cx="10624914" cy="5137469"/>
              <a:chOff x="555485" y="2109874"/>
              <a:chExt cx="10624914" cy="5137469"/>
            </a:xfrm>
          </p:grpSpPr>
          <p:sp>
            <p:nvSpPr>
              <p:cNvPr id="348" name="Google Shape;348;p21"/>
              <p:cNvSpPr/>
              <p:nvPr/>
            </p:nvSpPr>
            <p:spPr>
              <a:xfrm>
                <a:off x="582390" y="2680955"/>
                <a:ext cx="5299006" cy="1089438"/>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BA586"/>
                  </a:buClr>
                  <a:buSzPts val="2800"/>
                  <a:buFont typeface="Calibri"/>
                  <a:buNone/>
                </a:pPr>
                <a:r>
                  <a:rPr b="1" i="0" lang="en-SG" sz="2800" u="none" cap="none" strike="noStrike">
                    <a:solidFill>
                      <a:srgbClr val="2BA586"/>
                    </a:solidFill>
                    <a:latin typeface="Calibri"/>
                    <a:ea typeface="Calibri"/>
                    <a:cs typeface="Calibri"/>
                    <a:sym typeface="Calibri"/>
                  </a:rPr>
                  <a:t>Đọc đúng tiếng, đúng từ, </a:t>
                </a:r>
                <a:endParaRPr/>
              </a:p>
              <a:p>
                <a:pPr indent="0" lvl="0" marL="0" marR="0" rtl="0" algn="ctr">
                  <a:lnSpc>
                    <a:spcPct val="100000"/>
                  </a:lnSpc>
                  <a:spcBef>
                    <a:spcPts val="0"/>
                  </a:spcBef>
                  <a:spcAft>
                    <a:spcPts val="0"/>
                  </a:spcAft>
                  <a:buClr>
                    <a:srgbClr val="2BA586"/>
                  </a:buClr>
                  <a:buSzPts val="2800"/>
                  <a:buFont typeface="Calibri"/>
                  <a:buNone/>
                </a:pPr>
                <a:r>
                  <a:rPr b="1" i="0" lang="en-SG" sz="2800" u="none" cap="none" strike="noStrike">
                    <a:solidFill>
                      <a:srgbClr val="2BA586"/>
                    </a:solidFill>
                    <a:latin typeface="Calibri"/>
                    <a:ea typeface="Calibri"/>
                    <a:cs typeface="Calibri"/>
                    <a:sym typeface="Calibri"/>
                  </a:rPr>
                  <a:t>lưu loát, mạch lạc</a:t>
                </a:r>
                <a:endParaRPr b="1" i="0" sz="2800" u="none" cap="none" strike="noStrike">
                  <a:solidFill>
                    <a:srgbClr val="2BA586"/>
                  </a:solidFill>
                  <a:latin typeface="Calibri"/>
                  <a:ea typeface="Calibri"/>
                  <a:cs typeface="Calibri"/>
                  <a:sym typeface="Calibri"/>
                </a:endParaRPr>
              </a:p>
            </p:txBody>
          </p:sp>
          <p:sp>
            <p:nvSpPr>
              <p:cNvPr id="349" name="Google Shape;349;p21"/>
              <p:cNvSpPr/>
              <p:nvPr/>
            </p:nvSpPr>
            <p:spPr>
              <a:xfrm>
                <a:off x="574749" y="3867639"/>
                <a:ext cx="5299006" cy="1089438"/>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BA586"/>
                  </a:buClr>
                  <a:buSzPts val="2800"/>
                  <a:buFont typeface="Calibri"/>
                  <a:buNone/>
                </a:pPr>
                <a:r>
                  <a:rPr b="1" i="0" lang="en-SG" sz="2800" u="none" cap="none" strike="noStrike">
                    <a:solidFill>
                      <a:srgbClr val="2BA586"/>
                    </a:solidFill>
                    <a:latin typeface="Calibri"/>
                    <a:ea typeface="Calibri"/>
                    <a:cs typeface="Calibri"/>
                    <a:sym typeface="Calibri"/>
                  </a:rPr>
                  <a:t>Ngắt, nghỉ hơi đúng ở các dấu câu, cụm từ rõ nghĩa</a:t>
                </a:r>
                <a:endParaRPr b="1" i="0" sz="2800" u="none" cap="none" strike="noStrike">
                  <a:solidFill>
                    <a:srgbClr val="2BA586"/>
                  </a:solidFill>
                  <a:latin typeface="Calibri"/>
                  <a:ea typeface="Calibri"/>
                  <a:cs typeface="Calibri"/>
                  <a:sym typeface="Calibri"/>
                </a:endParaRPr>
              </a:p>
            </p:txBody>
          </p:sp>
          <p:sp>
            <p:nvSpPr>
              <p:cNvPr id="350" name="Google Shape;350;p21"/>
              <p:cNvSpPr/>
              <p:nvPr/>
            </p:nvSpPr>
            <p:spPr>
              <a:xfrm>
                <a:off x="555485" y="5151569"/>
                <a:ext cx="5299006" cy="1089438"/>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BA586"/>
                  </a:buClr>
                  <a:buSzPts val="2800"/>
                  <a:buFont typeface="Calibri"/>
                  <a:buNone/>
                </a:pPr>
                <a:r>
                  <a:rPr b="1" i="0" lang="en-SG" sz="2800" u="none" cap="none" strike="noStrike">
                    <a:solidFill>
                      <a:srgbClr val="2BA586"/>
                    </a:solidFill>
                    <a:latin typeface="Calibri"/>
                    <a:ea typeface="Calibri"/>
                    <a:cs typeface="Calibri"/>
                    <a:sym typeface="Calibri"/>
                  </a:rPr>
                  <a:t>Cường độ đọc, tốc độ đọc đạt yêu cầu</a:t>
                </a:r>
                <a:endParaRPr/>
              </a:p>
            </p:txBody>
          </p:sp>
          <p:sp>
            <p:nvSpPr>
              <p:cNvPr id="351" name="Google Shape;351;p21"/>
              <p:cNvSpPr txBox="1"/>
              <p:nvPr/>
            </p:nvSpPr>
            <p:spPr>
              <a:xfrm>
                <a:off x="1689020" y="2109874"/>
                <a:ext cx="2819399" cy="55399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3600">
                    <a:solidFill>
                      <a:srgbClr val="257997"/>
                    </a:solidFill>
                    <a:latin typeface="Calibri"/>
                    <a:ea typeface="Calibri"/>
                    <a:cs typeface="Calibri"/>
                    <a:sym typeface="Calibri"/>
                  </a:rPr>
                  <a:t>TIÊU CHÍ</a:t>
                </a:r>
                <a:endParaRPr b="1" sz="3600">
                  <a:solidFill>
                    <a:srgbClr val="257997"/>
                  </a:solidFill>
                  <a:latin typeface="Calibri"/>
                  <a:ea typeface="Calibri"/>
                  <a:cs typeface="Calibri"/>
                  <a:sym typeface="Calibri"/>
                </a:endParaRPr>
              </a:p>
            </p:txBody>
          </p:sp>
          <p:grpSp>
            <p:nvGrpSpPr>
              <p:cNvPr id="352" name="Google Shape;352;p21"/>
              <p:cNvGrpSpPr/>
              <p:nvPr/>
            </p:nvGrpSpPr>
            <p:grpSpPr>
              <a:xfrm>
                <a:off x="5195596" y="2195336"/>
                <a:ext cx="5984803" cy="463622"/>
                <a:chOff x="5562601" y="1669978"/>
                <a:chExt cx="5984803" cy="463622"/>
              </a:xfrm>
            </p:grpSpPr>
            <p:sp>
              <p:nvSpPr>
                <p:cNvPr id="353" name="Google Shape;353;p21"/>
                <p:cNvSpPr txBox="1"/>
                <p:nvPr/>
              </p:nvSpPr>
              <p:spPr>
                <a:xfrm>
                  <a:off x="5562601" y="1669978"/>
                  <a:ext cx="2819399"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2800">
                      <a:solidFill>
                        <a:srgbClr val="116B8B"/>
                      </a:solidFill>
                      <a:latin typeface="Calibri"/>
                      <a:ea typeface="Calibri"/>
                      <a:cs typeface="Calibri"/>
                      <a:sym typeface="Calibri"/>
                    </a:rPr>
                    <a:t>Bình thường</a:t>
                  </a:r>
                  <a:endParaRPr b="1" sz="2800">
                    <a:solidFill>
                      <a:srgbClr val="116B8B"/>
                    </a:solidFill>
                    <a:latin typeface="Calibri"/>
                    <a:ea typeface="Calibri"/>
                    <a:cs typeface="Calibri"/>
                    <a:sym typeface="Calibri"/>
                  </a:endParaRPr>
                </a:p>
              </p:txBody>
            </p:sp>
            <p:sp>
              <p:nvSpPr>
                <p:cNvPr id="354" name="Google Shape;354;p21"/>
                <p:cNvSpPr txBox="1"/>
                <p:nvPr/>
              </p:nvSpPr>
              <p:spPr>
                <a:xfrm>
                  <a:off x="8229600" y="1702713"/>
                  <a:ext cx="1249679"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2800">
                      <a:solidFill>
                        <a:srgbClr val="116B8B"/>
                      </a:solidFill>
                      <a:latin typeface="Calibri"/>
                      <a:ea typeface="Calibri"/>
                      <a:cs typeface="Calibri"/>
                      <a:sym typeface="Calibri"/>
                    </a:rPr>
                    <a:t>Tốt</a:t>
                  </a:r>
                  <a:endParaRPr b="1" sz="2800">
                    <a:solidFill>
                      <a:srgbClr val="116B8B"/>
                    </a:solidFill>
                    <a:latin typeface="Calibri"/>
                    <a:ea typeface="Calibri"/>
                    <a:cs typeface="Calibri"/>
                    <a:sym typeface="Calibri"/>
                  </a:endParaRPr>
                </a:p>
              </p:txBody>
            </p:sp>
            <p:sp>
              <p:nvSpPr>
                <p:cNvPr id="355" name="Google Shape;355;p21"/>
                <p:cNvSpPr txBox="1"/>
                <p:nvPr/>
              </p:nvSpPr>
              <p:spPr>
                <a:xfrm>
                  <a:off x="9601200" y="1669978"/>
                  <a:ext cx="1946204"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2800">
                      <a:solidFill>
                        <a:srgbClr val="116B8B"/>
                      </a:solidFill>
                      <a:latin typeface="Calibri"/>
                      <a:ea typeface="Calibri"/>
                      <a:cs typeface="Calibri"/>
                      <a:sym typeface="Calibri"/>
                    </a:rPr>
                    <a:t>Rất tốt</a:t>
                  </a:r>
                  <a:endParaRPr b="1" sz="2800">
                    <a:solidFill>
                      <a:srgbClr val="116B8B"/>
                    </a:solidFill>
                    <a:latin typeface="Calibri"/>
                    <a:ea typeface="Calibri"/>
                    <a:cs typeface="Calibri"/>
                    <a:sym typeface="Calibri"/>
                  </a:endParaRPr>
                </a:p>
              </p:txBody>
            </p:sp>
          </p:grpSp>
          <p:sp>
            <p:nvSpPr>
              <p:cNvPr id="356" name="Google Shape;356;p21"/>
              <p:cNvSpPr/>
              <p:nvPr/>
            </p:nvSpPr>
            <p:spPr>
              <a:xfrm>
                <a:off x="684035" y="6157905"/>
                <a:ext cx="5299006" cy="1089438"/>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BA586"/>
                  </a:buClr>
                  <a:buSzPts val="2800"/>
                  <a:buFont typeface="Calibri"/>
                  <a:buNone/>
                </a:pPr>
                <a:r>
                  <a:rPr b="1" i="0" lang="en-SG" sz="2800" u="none" cap="none" strike="noStrike">
                    <a:solidFill>
                      <a:srgbClr val="2BA586"/>
                    </a:solidFill>
                    <a:latin typeface="Calibri"/>
                    <a:ea typeface="Calibri"/>
                    <a:cs typeface="Calibri"/>
                    <a:sym typeface="Calibri"/>
                  </a:rPr>
                  <a:t>Giọng nhẹ nhàng, trang trọng</a:t>
                </a:r>
                <a:endParaRPr b="1" i="0" sz="2800" u="none" cap="none" strike="noStrike">
                  <a:solidFill>
                    <a:srgbClr val="2BA586"/>
                  </a:solidFill>
                  <a:latin typeface="Calibri"/>
                  <a:ea typeface="Calibri"/>
                  <a:cs typeface="Calibri"/>
                  <a:sym typeface="Calibri"/>
                </a:endParaRPr>
              </a:p>
            </p:txBody>
          </p:sp>
        </p:grpSp>
        <p:grpSp>
          <p:nvGrpSpPr>
            <p:cNvPr id="357" name="Google Shape;357;p21"/>
            <p:cNvGrpSpPr/>
            <p:nvPr/>
          </p:nvGrpSpPr>
          <p:grpSpPr>
            <a:xfrm>
              <a:off x="5944803" y="2343412"/>
              <a:ext cx="4804360" cy="984254"/>
              <a:chOff x="5944803" y="2343412"/>
              <a:chExt cx="4804360" cy="984254"/>
            </a:xfrm>
          </p:grpSpPr>
          <p:sp>
            <p:nvSpPr>
              <p:cNvPr id="358" name="Google Shape;358;p21"/>
              <p:cNvSpPr/>
              <p:nvPr/>
            </p:nvSpPr>
            <p:spPr>
              <a:xfrm>
                <a:off x="5944803" y="2343412"/>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1</a:t>
                </a:r>
                <a:endParaRPr b="1" sz="3200">
                  <a:solidFill>
                    <a:srgbClr val="0C0C0C"/>
                  </a:solidFill>
                  <a:latin typeface="Calibri"/>
                  <a:ea typeface="Calibri"/>
                  <a:cs typeface="Calibri"/>
                  <a:sym typeface="Calibri"/>
                </a:endParaRPr>
              </a:p>
            </p:txBody>
          </p:sp>
          <p:sp>
            <p:nvSpPr>
              <p:cNvPr id="359" name="Google Shape;359;p21"/>
              <p:cNvSpPr/>
              <p:nvPr/>
            </p:nvSpPr>
            <p:spPr>
              <a:xfrm>
                <a:off x="7857269" y="2343412"/>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2</a:t>
                </a:r>
                <a:endParaRPr b="1" sz="3200">
                  <a:solidFill>
                    <a:srgbClr val="0C0C0C"/>
                  </a:solidFill>
                  <a:latin typeface="Calibri"/>
                  <a:ea typeface="Calibri"/>
                  <a:cs typeface="Calibri"/>
                  <a:sym typeface="Calibri"/>
                </a:endParaRPr>
              </a:p>
            </p:txBody>
          </p:sp>
          <p:sp>
            <p:nvSpPr>
              <p:cNvPr id="360" name="Google Shape;360;p21"/>
              <p:cNvSpPr/>
              <p:nvPr/>
            </p:nvSpPr>
            <p:spPr>
              <a:xfrm>
                <a:off x="9635137" y="2365409"/>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3</a:t>
                </a:r>
                <a:endParaRPr b="1" sz="3200">
                  <a:solidFill>
                    <a:srgbClr val="0C0C0C"/>
                  </a:solidFill>
                  <a:latin typeface="Calibri"/>
                  <a:ea typeface="Calibri"/>
                  <a:cs typeface="Calibri"/>
                  <a:sym typeface="Calibri"/>
                </a:endParaRPr>
              </a:p>
            </p:txBody>
          </p:sp>
        </p:grpSp>
        <p:grpSp>
          <p:nvGrpSpPr>
            <p:cNvPr id="361" name="Google Shape;361;p21"/>
            <p:cNvGrpSpPr/>
            <p:nvPr/>
          </p:nvGrpSpPr>
          <p:grpSpPr>
            <a:xfrm>
              <a:off x="6012102" y="3544339"/>
              <a:ext cx="4804360" cy="983832"/>
              <a:chOff x="5944803" y="2079588"/>
              <a:chExt cx="4804360" cy="983832"/>
            </a:xfrm>
          </p:grpSpPr>
          <p:sp>
            <p:nvSpPr>
              <p:cNvPr id="362" name="Google Shape;362;p21"/>
              <p:cNvSpPr/>
              <p:nvPr/>
            </p:nvSpPr>
            <p:spPr>
              <a:xfrm>
                <a:off x="5944803" y="2079588"/>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1</a:t>
                </a:r>
                <a:endParaRPr b="1" sz="3200">
                  <a:solidFill>
                    <a:srgbClr val="0C0C0C"/>
                  </a:solidFill>
                  <a:latin typeface="Calibri"/>
                  <a:ea typeface="Calibri"/>
                  <a:cs typeface="Calibri"/>
                  <a:sym typeface="Calibri"/>
                </a:endParaRPr>
              </a:p>
            </p:txBody>
          </p:sp>
          <p:sp>
            <p:nvSpPr>
              <p:cNvPr id="363" name="Google Shape;363;p21"/>
              <p:cNvSpPr/>
              <p:nvPr/>
            </p:nvSpPr>
            <p:spPr>
              <a:xfrm>
                <a:off x="7857269" y="2086499"/>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2</a:t>
                </a:r>
                <a:endParaRPr b="1" sz="3200">
                  <a:solidFill>
                    <a:srgbClr val="0C0C0C"/>
                  </a:solidFill>
                  <a:latin typeface="Calibri"/>
                  <a:ea typeface="Calibri"/>
                  <a:cs typeface="Calibri"/>
                  <a:sym typeface="Calibri"/>
                </a:endParaRPr>
              </a:p>
            </p:txBody>
          </p:sp>
          <p:sp>
            <p:nvSpPr>
              <p:cNvPr id="364" name="Google Shape;364;p21"/>
              <p:cNvSpPr/>
              <p:nvPr/>
            </p:nvSpPr>
            <p:spPr>
              <a:xfrm>
                <a:off x="9635137" y="2101163"/>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3</a:t>
                </a:r>
                <a:endParaRPr b="1" sz="3200">
                  <a:solidFill>
                    <a:srgbClr val="0C0C0C"/>
                  </a:solidFill>
                  <a:latin typeface="Calibri"/>
                  <a:ea typeface="Calibri"/>
                  <a:cs typeface="Calibri"/>
                  <a:sym typeface="Calibri"/>
                </a:endParaRPr>
              </a:p>
            </p:txBody>
          </p:sp>
        </p:grpSp>
        <p:grpSp>
          <p:nvGrpSpPr>
            <p:cNvPr id="365" name="Google Shape;365;p21"/>
            <p:cNvGrpSpPr/>
            <p:nvPr/>
          </p:nvGrpSpPr>
          <p:grpSpPr>
            <a:xfrm>
              <a:off x="5975130" y="4745266"/>
              <a:ext cx="4841332" cy="2183916"/>
              <a:chOff x="5907831" y="1838313"/>
              <a:chExt cx="4841332" cy="2183916"/>
            </a:xfrm>
          </p:grpSpPr>
          <p:sp>
            <p:nvSpPr>
              <p:cNvPr id="366" name="Google Shape;366;p21"/>
              <p:cNvSpPr/>
              <p:nvPr/>
            </p:nvSpPr>
            <p:spPr>
              <a:xfrm>
                <a:off x="5944803" y="1838313"/>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1</a:t>
                </a:r>
                <a:endParaRPr b="1" sz="3200">
                  <a:solidFill>
                    <a:srgbClr val="0C0C0C"/>
                  </a:solidFill>
                  <a:latin typeface="Calibri"/>
                  <a:ea typeface="Calibri"/>
                  <a:cs typeface="Calibri"/>
                  <a:sym typeface="Calibri"/>
                </a:endParaRPr>
              </a:p>
            </p:txBody>
          </p:sp>
          <p:sp>
            <p:nvSpPr>
              <p:cNvPr id="367" name="Google Shape;367;p21"/>
              <p:cNvSpPr/>
              <p:nvPr/>
            </p:nvSpPr>
            <p:spPr>
              <a:xfrm>
                <a:off x="7857269" y="1852135"/>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2</a:t>
                </a:r>
                <a:endParaRPr b="1" sz="3200">
                  <a:solidFill>
                    <a:srgbClr val="0C0C0C"/>
                  </a:solidFill>
                  <a:latin typeface="Calibri"/>
                  <a:ea typeface="Calibri"/>
                  <a:cs typeface="Calibri"/>
                  <a:sym typeface="Calibri"/>
                </a:endParaRPr>
              </a:p>
            </p:txBody>
          </p:sp>
          <p:sp>
            <p:nvSpPr>
              <p:cNvPr id="368" name="Google Shape;368;p21"/>
              <p:cNvSpPr/>
              <p:nvPr/>
            </p:nvSpPr>
            <p:spPr>
              <a:xfrm>
                <a:off x="9635137" y="1859466"/>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3</a:t>
                </a:r>
                <a:endParaRPr b="1" sz="3200">
                  <a:solidFill>
                    <a:srgbClr val="0C0C0C"/>
                  </a:solidFill>
                  <a:latin typeface="Calibri"/>
                  <a:ea typeface="Calibri"/>
                  <a:cs typeface="Calibri"/>
                  <a:sym typeface="Calibri"/>
                </a:endParaRPr>
              </a:p>
            </p:txBody>
          </p:sp>
          <p:sp>
            <p:nvSpPr>
              <p:cNvPr id="369" name="Google Shape;369;p21"/>
              <p:cNvSpPr/>
              <p:nvPr/>
            </p:nvSpPr>
            <p:spPr>
              <a:xfrm>
                <a:off x="5907831" y="3039240"/>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1</a:t>
                </a:r>
                <a:endParaRPr b="1" sz="3200">
                  <a:solidFill>
                    <a:srgbClr val="0C0C0C"/>
                  </a:solidFill>
                  <a:latin typeface="Calibri"/>
                  <a:ea typeface="Calibri"/>
                  <a:cs typeface="Calibri"/>
                  <a:sym typeface="Calibri"/>
                </a:endParaRPr>
              </a:p>
            </p:txBody>
          </p:sp>
          <p:sp>
            <p:nvSpPr>
              <p:cNvPr id="370" name="Google Shape;370;p21"/>
              <p:cNvSpPr/>
              <p:nvPr/>
            </p:nvSpPr>
            <p:spPr>
              <a:xfrm>
                <a:off x="7820297" y="3059972"/>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2</a:t>
                </a:r>
                <a:endParaRPr b="1" sz="3200">
                  <a:solidFill>
                    <a:srgbClr val="0C0C0C"/>
                  </a:solidFill>
                  <a:latin typeface="Calibri"/>
                  <a:ea typeface="Calibri"/>
                  <a:cs typeface="Calibri"/>
                  <a:sym typeface="Calibri"/>
                </a:endParaRPr>
              </a:p>
            </p:txBody>
          </p:sp>
          <p:sp>
            <p:nvSpPr>
              <p:cNvPr id="371" name="Google Shape;371;p21"/>
              <p:cNvSpPr/>
              <p:nvPr/>
            </p:nvSpPr>
            <p:spPr>
              <a:xfrm>
                <a:off x="9635137" y="3059971"/>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3</a:t>
                </a:r>
                <a:endParaRPr b="1" sz="3200">
                  <a:solidFill>
                    <a:srgbClr val="0C0C0C"/>
                  </a:solidFill>
                  <a:latin typeface="Calibri"/>
                  <a:ea typeface="Calibri"/>
                  <a:cs typeface="Calibri"/>
                  <a:sym typeface="Calibri"/>
                </a:endParaRPr>
              </a:p>
            </p:txBody>
          </p:sp>
        </p:grpSp>
      </p:grpSp>
      <p:pic>
        <p:nvPicPr>
          <p:cNvPr id="372" name="Google Shape;372;p21"/>
          <p:cNvPicPr preferRelativeResize="0"/>
          <p:nvPr/>
        </p:nvPicPr>
        <p:blipFill rotWithShape="1">
          <a:blip r:embed="rId5">
            <a:alphaModFix/>
          </a:blip>
          <a:srcRect b="18245" l="14884" r="13681" t="5402"/>
          <a:stretch/>
        </p:blipFill>
        <p:spPr>
          <a:xfrm flipH="1">
            <a:off x="547592" y="520612"/>
            <a:ext cx="1361784" cy="1490835"/>
          </a:xfrm>
          <a:prstGeom prst="rect">
            <a:avLst/>
          </a:prstGeom>
          <a:noFill/>
          <a:ln>
            <a:noFill/>
          </a:ln>
          <a:effectLst>
            <a:outerShdw blurRad="50800" rotWithShape="0" algn="tl" dir="2700000" dist="38100">
              <a:srgbClr val="000000">
                <a:alpha val="40000"/>
              </a:srgbClr>
            </a:outerShdw>
          </a:effectLst>
        </p:spPr>
      </p:pic>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346"/>
                                        </p:tgtEl>
                                        <p:attrNameLst>
                                          <p:attrName>style.visibility</p:attrName>
                                        </p:attrNameLst>
                                      </p:cBhvr>
                                      <p:to>
                                        <p:strVal val="visible"/>
                                      </p:to>
                                    </p:set>
                                    <p:anim calcmode="lin" valueType="num">
                                      <p:cBhvr additive="base">
                                        <p:cTn dur="500"/>
                                        <p:tgtEl>
                                          <p:spTgt spid="346"/>
                                        </p:tgtEl>
                                        <p:attrNameLst>
                                          <p:attrName>ppt_w</p:attrName>
                                        </p:attrNameLst>
                                      </p:cBhvr>
                                      <p:tavLst>
                                        <p:tav fmla="" tm="0">
                                          <p:val>
                                            <p:strVal val="0"/>
                                          </p:val>
                                        </p:tav>
                                        <p:tav fmla="" tm="100000">
                                          <p:val>
                                            <p:strVal val="#ppt_w"/>
                                          </p:val>
                                        </p:tav>
                                      </p:tavLst>
                                    </p:anim>
                                    <p:anim calcmode="lin" valueType="num">
                                      <p:cBhvr additive="base">
                                        <p:cTn dur="500"/>
                                        <p:tgtEl>
                                          <p:spTgt spid="34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22"/>
          <p:cNvSpPr/>
          <p:nvPr/>
        </p:nvSpPr>
        <p:spPr>
          <a:xfrm>
            <a:off x="0" y="0"/>
            <a:ext cx="12192000" cy="6858000"/>
          </a:xfrm>
          <a:prstGeom prst="rect">
            <a:avLst/>
          </a:prstGeom>
          <a:solidFill>
            <a:srgbClr val="0C0F2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p22"/>
          <p:cNvSpPr txBox="1"/>
          <p:nvPr/>
        </p:nvSpPr>
        <p:spPr>
          <a:xfrm>
            <a:off x="5917361" y="748652"/>
            <a:ext cx="558358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SG" sz="5400">
                <a:solidFill>
                  <a:srgbClr val="FEE599"/>
                </a:solidFill>
                <a:latin typeface="Arial"/>
                <a:ea typeface="Arial"/>
                <a:cs typeface="Arial"/>
                <a:sym typeface="Arial"/>
              </a:rPr>
              <a:t>MỤC TIÊU BÀI HỌC</a:t>
            </a:r>
            <a:endParaRPr sz="5400">
              <a:solidFill>
                <a:srgbClr val="FEE599"/>
              </a:solidFill>
              <a:latin typeface="Arial"/>
              <a:ea typeface="Arial"/>
              <a:cs typeface="Arial"/>
              <a:sym typeface="Arial"/>
            </a:endParaRPr>
          </a:p>
        </p:txBody>
      </p:sp>
      <p:sp>
        <p:nvSpPr>
          <p:cNvPr id="379" name="Google Shape;379;p22"/>
          <p:cNvSpPr txBox="1"/>
          <p:nvPr/>
        </p:nvSpPr>
        <p:spPr>
          <a:xfrm>
            <a:off x="6705601" y="2151743"/>
            <a:ext cx="4795339" cy="193899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SG" sz="4000">
                <a:solidFill>
                  <a:schemeClr val="lt1"/>
                </a:solidFill>
                <a:latin typeface="Calibri"/>
                <a:ea typeface="Calibri"/>
                <a:cs typeface="Calibri"/>
                <a:sym typeface="Calibri"/>
              </a:rPr>
              <a:t>- Đọc lưu loát, diễn cảm cả bài; giọng nhẹ nhàng, trang trọng.</a:t>
            </a:r>
            <a:endParaRPr sz="4000">
              <a:solidFill>
                <a:schemeClr val="lt1"/>
              </a:solidFill>
              <a:latin typeface="Calibri"/>
              <a:ea typeface="Calibri"/>
              <a:cs typeface="Calibri"/>
              <a:sym typeface="Calibri"/>
            </a:endParaRPr>
          </a:p>
        </p:txBody>
      </p:sp>
      <p:sp>
        <p:nvSpPr>
          <p:cNvPr id="380" name="Google Shape;380;p22"/>
          <p:cNvSpPr txBox="1"/>
          <p:nvPr/>
        </p:nvSpPr>
        <p:spPr>
          <a:xfrm>
            <a:off x="6705600" y="4327900"/>
            <a:ext cx="4963886" cy="193899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SG" sz="4000">
                <a:solidFill>
                  <a:schemeClr val="lt1"/>
                </a:solidFill>
                <a:latin typeface="Calibri"/>
                <a:ea typeface="Calibri"/>
                <a:cs typeface="Calibri"/>
                <a:sym typeface="Calibri"/>
              </a:rPr>
              <a:t>- Nêu được diễn biến câu chuyện; hiểu được ý nghĩa bài học.</a:t>
            </a:r>
            <a:endParaRPr sz="4000">
              <a:solidFill>
                <a:schemeClr val="lt1"/>
              </a:solidFill>
              <a:latin typeface="Calibri"/>
              <a:ea typeface="Calibri"/>
              <a:cs typeface="Calibri"/>
              <a:sym typeface="Calibri"/>
            </a:endParaRPr>
          </a:p>
        </p:txBody>
      </p:sp>
      <p:pic>
        <p:nvPicPr>
          <p:cNvPr id="381" name="Google Shape;381;p22"/>
          <p:cNvPicPr preferRelativeResize="0"/>
          <p:nvPr/>
        </p:nvPicPr>
        <p:blipFill rotWithShape="1">
          <a:blip r:embed="rId3">
            <a:alphaModFix/>
          </a:blip>
          <a:srcRect b="0" l="0" r="0" t="0"/>
          <a:stretch/>
        </p:blipFill>
        <p:spPr>
          <a:xfrm>
            <a:off x="0" y="0"/>
            <a:ext cx="5486400" cy="6858000"/>
          </a:xfrm>
          <a:prstGeom prst="rect">
            <a:avLst/>
          </a:prstGeom>
          <a:noFill/>
          <a:ln>
            <a:noFill/>
          </a:ln>
        </p:spPr>
      </p:pic>
      <p:pic>
        <p:nvPicPr>
          <p:cNvPr id="382" name="Google Shape;382;p22"/>
          <p:cNvPicPr preferRelativeResize="0"/>
          <p:nvPr/>
        </p:nvPicPr>
        <p:blipFill rotWithShape="1">
          <a:blip r:embed="rId4">
            <a:alphaModFix/>
          </a:blip>
          <a:srcRect b="2856" l="1281" r="65396" t="51746"/>
          <a:stretch/>
        </p:blipFill>
        <p:spPr>
          <a:xfrm>
            <a:off x="5550232" y="2280780"/>
            <a:ext cx="928618" cy="1680917"/>
          </a:xfrm>
          <a:prstGeom prst="rect">
            <a:avLst/>
          </a:prstGeom>
          <a:noFill/>
          <a:ln>
            <a:noFill/>
          </a:ln>
          <a:effectLst>
            <a:outerShdw blurRad="63500" sx="102000" rotWithShape="0" algn="ctr" sy="102000">
              <a:schemeClr val="lt1"/>
            </a:outerShdw>
          </a:effectLst>
        </p:spPr>
      </p:pic>
      <p:pic>
        <p:nvPicPr>
          <p:cNvPr id="383" name="Google Shape;383;p22"/>
          <p:cNvPicPr preferRelativeResize="0"/>
          <p:nvPr/>
        </p:nvPicPr>
        <p:blipFill rotWithShape="1">
          <a:blip r:embed="rId5">
            <a:alphaModFix/>
          </a:blip>
          <a:srcRect b="2856" l="1281" r="65396" t="51746"/>
          <a:stretch/>
        </p:blipFill>
        <p:spPr>
          <a:xfrm>
            <a:off x="5550232" y="4456937"/>
            <a:ext cx="928618" cy="1680917"/>
          </a:xfrm>
          <a:prstGeom prst="rect">
            <a:avLst/>
          </a:prstGeom>
          <a:noFill/>
          <a:ln>
            <a:noFill/>
          </a:ln>
          <a:effectLst>
            <a:outerShdw blurRad="63500" sx="102000" rotWithShape="0" algn="ctr" sy="102000">
              <a:schemeClr val="lt1"/>
            </a:outerShdw>
          </a:effectLst>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500"/>
                                        <p:tgtEl>
                                          <p:spTgt spid="379"/>
                                        </p:tgtEl>
                                      </p:cBhvr>
                                    </p:animEffect>
                                  </p:childTnLst>
                                </p:cTn>
                              </p:par>
                              <p:par>
                                <p:cTn fill="hold" nodeType="with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822"/>
                                        <p:tgtEl>
                                          <p:spTgt spid="3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822"/>
                                        <p:tgtEl>
                                          <p:spTgt spid="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23"/>
          <p:cNvPicPr preferRelativeResize="0"/>
          <p:nvPr/>
        </p:nvPicPr>
        <p:blipFill rotWithShape="1">
          <a:blip r:embed="rId3">
            <a:alphaModFix/>
          </a:blip>
          <a:srcRect b="0" l="0" r="0" t="0"/>
          <a:stretch/>
        </p:blipFill>
        <p:spPr>
          <a:xfrm flipH="1">
            <a:off x="0" y="0"/>
            <a:ext cx="5486400" cy="6858000"/>
          </a:xfrm>
          <a:prstGeom prst="rect">
            <a:avLst/>
          </a:prstGeom>
          <a:noFill/>
          <a:ln>
            <a:noFill/>
          </a:ln>
        </p:spPr>
      </p:pic>
      <p:sp>
        <p:nvSpPr>
          <p:cNvPr id="389" name="Google Shape;389;p23"/>
          <p:cNvSpPr/>
          <p:nvPr/>
        </p:nvSpPr>
        <p:spPr>
          <a:xfrm>
            <a:off x="5823856" y="174172"/>
            <a:ext cx="6128657" cy="6509658"/>
          </a:xfrm>
          <a:custGeom>
            <a:rect b="b" l="l" r="r" t="t"/>
            <a:pathLst>
              <a:path extrusionOk="0" fill="none" h="6509658" w="6128657">
                <a:moveTo>
                  <a:pt x="0" y="447515"/>
                </a:moveTo>
                <a:cubicBezTo>
                  <a:pt x="-23824" y="181903"/>
                  <a:pt x="209132" y="-37547"/>
                  <a:pt x="447515" y="0"/>
                </a:cubicBezTo>
                <a:cubicBezTo>
                  <a:pt x="2467949" y="35184"/>
                  <a:pt x="3609537" y="45873"/>
                  <a:pt x="5681142" y="0"/>
                </a:cubicBezTo>
                <a:cubicBezTo>
                  <a:pt x="5918589" y="5061"/>
                  <a:pt x="6116292" y="224962"/>
                  <a:pt x="6128657" y="447515"/>
                </a:cubicBezTo>
                <a:cubicBezTo>
                  <a:pt x="5964042" y="1104601"/>
                  <a:pt x="6110015" y="3347363"/>
                  <a:pt x="6128657" y="6062143"/>
                </a:cubicBezTo>
                <a:cubicBezTo>
                  <a:pt x="6113008" y="6304874"/>
                  <a:pt x="5895447" y="6488277"/>
                  <a:pt x="5681142" y="6509658"/>
                </a:cubicBezTo>
                <a:cubicBezTo>
                  <a:pt x="3852457" y="6452376"/>
                  <a:pt x="1096224" y="6590874"/>
                  <a:pt x="447515" y="6509658"/>
                </a:cubicBezTo>
                <a:cubicBezTo>
                  <a:pt x="183148" y="6519972"/>
                  <a:pt x="40062" y="6307624"/>
                  <a:pt x="0" y="6062143"/>
                </a:cubicBezTo>
                <a:cubicBezTo>
                  <a:pt x="89725" y="3467850"/>
                  <a:pt x="-151992" y="2754380"/>
                  <a:pt x="0" y="447515"/>
                </a:cubicBezTo>
                <a:close/>
              </a:path>
              <a:path extrusionOk="0" h="6509658" w="6128657">
                <a:moveTo>
                  <a:pt x="0" y="447515"/>
                </a:moveTo>
                <a:cubicBezTo>
                  <a:pt x="-19669" y="217125"/>
                  <a:pt x="164368" y="-8435"/>
                  <a:pt x="447515" y="0"/>
                </a:cubicBezTo>
                <a:cubicBezTo>
                  <a:pt x="3034882" y="84205"/>
                  <a:pt x="5114992" y="-44638"/>
                  <a:pt x="5681142" y="0"/>
                </a:cubicBezTo>
                <a:cubicBezTo>
                  <a:pt x="5960851" y="-28726"/>
                  <a:pt x="6113143" y="184550"/>
                  <a:pt x="6128657" y="447515"/>
                </a:cubicBezTo>
                <a:cubicBezTo>
                  <a:pt x="6064058" y="1918268"/>
                  <a:pt x="6092786" y="4800960"/>
                  <a:pt x="6128657" y="6062143"/>
                </a:cubicBezTo>
                <a:cubicBezTo>
                  <a:pt x="6127014" y="6304787"/>
                  <a:pt x="5932100" y="6516760"/>
                  <a:pt x="5681142" y="6509658"/>
                </a:cubicBezTo>
                <a:cubicBezTo>
                  <a:pt x="3980821" y="6598582"/>
                  <a:pt x="2444568" y="6385771"/>
                  <a:pt x="447515" y="6509658"/>
                </a:cubicBezTo>
                <a:cubicBezTo>
                  <a:pt x="199205" y="6504814"/>
                  <a:pt x="-14925" y="6326103"/>
                  <a:pt x="0" y="6062143"/>
                </a:cubicBezTo>
                <a:cubicBezTo>
                  <a:pt x="-104639" y="4102700"/>
                  <a:pt x="-69927" y="3070994"/>
                  <a:pt x="0" y="447515"/>
                </a:cubicBezTo>
                <a:close/>
              </a:path>
            </a:pathLst>
          </a:custGeom>
          <a:solidFill>
            <a:srgbClr val="FFFFDD"/>
          </a:solidFill>
          <a:ln cap="flat" cmpd="sng" w="127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1800">
                <a:solidFill>
                  <a:srgbClr val="000000"/>
                </a:solidFill>
                <a:latin typeface="Calibri"/>
                <a:ea typeface="Calibri"/>
                <a:cs typeface="Calibri"/>
                <a:sym typeface="Calibri"/>
              </a:rPr>
              <a:t>	</a:t>
            </a:r>
            <a:endParaRPr b="1" i="1" sz="3600">
              <a:solidFill>
                <a:srgbClr val="000000"/>
              </a:solidFill>
              <a:latin typeface="Calibri"/>
              <a:ea typeface="Calibri"/>
              <a:cs typeface="Calibri"/>
              <a:sym typeface="Calibri"/>
            </a:endParaRPr>
          </a:p>
        </p:txBody>
      </p:sp>
      <p:sp>
        <p:nvSpPr>
          <p:cNvPr id="390" name="Google Shape;390;p23"/>
          <p:cNvSpPr txBox="1"/>
          <p:nvPr/>
        </p:nvSpPr>
        <p:spPr>
          <a:xfrm>
            <a:off x="1766422" y="2114675"/>
            <a:ext cx="2291013" cy="830997"/>
          </a:xfrm>
          <a:prstGeom prst="rect">
            <a:avLst/>
          </a:prstGeom>
          <a:noFill/>
          <a:ln>
            <a:noFill/>
          </a:ln>
          <a:effectLst>
            <a:outerShdw blurRad="50800" rotWithShape="0" algn="l"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SG" sz="4800">
                <a:solidFill>
                  <a:schemeClr val="lt1"/>
                </a:solidFill>
                <a:latin typeface="Arial"/>
                <a:ea typeface="Arial"/>
                <a:cs typeface="Arial"/>
                <a:sym typeface="Arial"/>
              </a:rPr>
              <a:t>DẶN DÒ</a:t>
            </a:r>
            <a:endParaRPr sz="4800">
              <a:solidFill>
                <a:schemeClr val="lt1"/>
              </a:solidFill>
              <a:latin typeface="Arial"/>
              <a:ea typeface="Arial"/>
              <a:cs typeface="Arial"/>
              <a:sym typeface="Arial"/>
            </a:endParaRPr>
          </a:p>
        </p:txBody>
      </p:sp>
      <p:sp>
        <p:nvSpPr>
          <p:cNvPr id="391" name="Google Shape;391;p23"/>
          <p:cNvSpPr txBox="1"/>
          <p:nvPr/>
        </p:nvSpPr>
        <p:spPr>
          <a:xfrm>
            <a:off x="6096394" y="1879600"/>
            <a:ext cx="5583580" cy="255454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SG" sz="4000">
                <a:solidFill>
                  <a:schemeClr val="dk1"/>
                </a:solidFill>
                <a:latin typeface="Calibri"/>
                <a:ea typeface="Calibri"/>
                <a:cs typeface="Calibri"/>
                <a:sym typeface="Calibri"/>
              </a:rPr>
              <a:t>- Đọc và trả lời lại các câu hỏi của bài.</a:t>
            </a:r>
            <a:endParaRPr/>
          </a:p>
          <a:p>
            <a:pPr indent="0" lvl="0" marL="0" marR="0" rtl="0" algn="just">
              <a:spcBef>
                <a:spcPts val="0"/>
              </a:spcBef>
              <a:spcAft>
                <a:spcPts val="0"/>
              </a:spcAft>
              <a:buNone/>
            </a:pPr>
            <a:r>
              <a:rPr lang="en-SG" sz="4000">
                <a:solidFill>
                  <a:schemeClr val="dk1"/>
                </a:solidFill>
                <a:latin typeface="Calibri"/>
                <a:ea typeface="Calibri"/>
                <a:cs typeface="Calibri"/>
                <a:sym typeface="Calibri"/>
              </a:rPr>
              <a:t>- Chuẩn bị bài "Hội thổi cơm thi ở Đồng Vân".</a:t>
            </a:r>
            <a:endParaRPr sz="4000">
              <a:solidFill>
                <a:schemeClr val="dk1"/>
              </a:solidFill>
              <a:latin typeface="Calibri"/>
              <a:ea typeface="Calibri"/>
              <a:cs typeface="Calibri"/>
              <a:sym typeface="Calibri"/>
            </a:endParaRPr>
          </a:p>
        </p:txBody>
      </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500"/>
                                        <p:tgtEl>
                                          <p:spTgt spid="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24"/>
          <p:cNvPicPr preferRelativeResize="0"/>
          <p:nvPr/>
        </p:nvPicPr>
        <p:blipFill rotWithShape="1">
          <a:blip r:embed="rId3">
            <a:alphaModFix/>
          </a:blip>
          <a:srcRect b="0" l="0" r="0" t="8625"/>
          <a:stretch/>
        </p:blipFill>
        <p:spPr>
          <a:xfrm>
            <a:off x="0" y="0"/>
            <a:ext cx="12192000" cy="6859524"/>
          </a:xfrm>
          <a:prstGeom prst="rect">
            <a:avLst/>
          </a:prstGeom>
          <a:noFill/>
          <a:ln>
            <a:noFill/>
          </a:ln>
        </p:spPr>
      </p:pic>
      <p:sp>
        <p:nvSpPr>
          <p:cNvPr id="397" name="Google Shape;397;p24"/>
          <p:cNvSpPr/>
          <p:nvPr/>
        </p:nvSpPr>
        <p:spPr>
          <a:xfrm>
            <a:off x="228600" y="174172"/>
            <a:ext cx="11723914" cy="6509658"/>
          </a:xfrm>
          <a:custGeom>
            <a:rect b="b" l="l" r="r" t="t"/>
            <a:pathLst>
              <a:path extrusionOk="0" fill="none" h="6509658" w="11723914">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extrusionOk="0" h="6509658" w="11723914">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lt1"/>
          </a:solidFill>
          <a:ln cap="flat" cmpd="sng" w="12700">
            <a:solidFill>
              <a:srgbClr val="CD14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1800">
                <a:solidFill>
                  <a:srgbClr val="000000"/>
                </a:solidFill>
                <a:latin typeface="Calibri"/>
                <a:ea typeface="Calibri"/>
                <a:cs typeface="Calibri"/>
                <a:sym typeface="Calibri"/>
              </a:rPr>
              <a:t>	</a:t>
            </a:r>
            <a:endParaRPr b="1" i="1" sz="3600">
              <a:solidFill>
                <a:srgbClr val="000000"/>
              </a:solidFill>
              <a:latin typeface="Calibri"/>
              <a:ea typeface="Calibri"/>
              <a:cs typeface="Calibri"/>
              <a:sym typeface="Calibri"/>
            </a:endParaRPr>
          </a:p>
        </p:txBody>
      </p:sp>
      <p:sp>
        <p:nvSpPr>
          <p:cNvPr id="398" name="Google Shape;398;p24"/>
          <p:cNvSpPr txBox="1"/>
          <p:nvPr/>
        </p:nvSpPr>
        <p:spPr>
          <a:xfrm>
            <a:off x="598893" y="453120"/>
            <a:ext cx="10983327"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SG" sz="4000">
                <a:solidFill>
                  <a:srgbClr val="2E75B5"/>
                </a:solidFill>
                <a:latin typeface="Calibri"/>
                <a:ea typeface="Calibri"/>
                <a:cs typeface="Calibri"/>
                <a:sym typeface="Calibri"/>
              </a:rPr>
              <a:t>Cụ giáo Chu</a:t>
            </a:r>
            <a:r>
              <a:rPr lang="en-SG" sz="4000">
                <a:solidFill>
                  <a:srgbClr val="0C0C0C"/>
                </a:solidFill>
                <a:latin typeface="Calibri"/>
                <a:ea typeface="Calibri"/>
                <a:cs typeface="Calibri"/>
                <a:sym typeface="Calibri"/>
              </a:rPr>
              <a:t> : tức Chu Văn An (1292-1370), một nhà giáo nổi tiếng đời Trần. </a:t>
            </a:r>
            <a:endParaRPr sz="4000">
              <a:solidFill>
                <a:srgbClr val="0C0C0C"/>
              </a:solidFill>
              <a:latin typeface="Calibri"/>
              <a:ea typeface="Calibri"/>
              <a:cs typeface="Calibri"/>
              <a:sym typeface="Calibri"/>
            </a:endParaRPr>
          </a:p>
        </p:txBody>
      </p:sp>
      <p:sp>
        <p:nvSpPr>
          <p:cNvPr id="399" name="Google Shape;399;p24"/>
          <p:cNvSpPr txBox="1"/>
          <p:nvPr/>
        </p:nvSpPr>
        <p:spPr>
          <a:xfrm>
            <a:off x="495826" y="-843073"/>
            <a:ext cx="1120034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SG" sz="4000">
                <a:solidFill>
                  <a:srgbClr val="0C0C0C"/>
                </a:solidFill>
                <a:latin typeface="Calibri"/>
                <a:ea typeface="Calibri"/>
                <a:cs typeface="Calibri"/>
                <a:sym typeface="Calibri"/>
              </a:rPr>
              <a:t>GV bấm vào chú thỏ để trở về slide "Giải nghĩa từ".</a:t>
            </a:r>
            <a:endParaRPr i="1" sz="4000">
              <a:solidFill>
                <a:srgbClr val="0C0C0C"/>
              </a:solidFill>
              <a:latin typeface="Calibri"/>
              <a:ea typeface="Calibri"/>
              <a:cs typeface="Calibri"/>
              <a:sym typeface="Calibri"/>
            </a:endParaRPr>
          </a:p>
        </p:txBody>
      </p:sp>
      <p:pic>
        <p:nvPicPr>
          <p:cNvPr id="400" name="Google Shape;400;p24"/>
          <p:cNvPicPr preferRelativeResize="0"/>
          <p:nvPr/>
        </p:nvPicPr>
        <p:blipFill rotWithShape="1">
          <a:blip r:embed="rId4">
            <a:alphaModFix/>
          </a:blip>
          <a:srcRect b="0" l="0" r="0" t="16184"/>
          <a:stretch/>
        </p:blipFill>
        <p:spPr>
          <a:xfrm>
            <a:off x="1996834" y="1996363"/>
            <a:ext cx="3622649" cy="4289466"/>
          </a:xfrm>
          <a:prstGeom prst="rect">
            <a:avLst/>
          </a:prstGeom>
          <a:noFill/>
          <a:ln>
            <a:noFill/>
          </a:ln>
        </p:spPr>
      </p:pic>
      <p:pic>
        <p:nvPicPr>
          <p:cNvPr id="401" name="Google Shape;401;p24"/>
          <p:cNvPicPr preferRelativeResize="0"/>
          <p:nvPr/>
        </p:nvPicPr>
        <p:blipFill rotWithShape="1">
          <a:blip r:embed="rId5">
            <a:alphaModFix/>
          </a:blip>
          <a:srcRect b="0" l="0" r="0" t="0"/>
          <a:stretch/>
        </p:blipFill>
        <p:spPr>
          <a:xfrm>
            <a:off x="6096000" y="1952253"/>
            <a:ext cx="3249478" cy="4335733"/>
          </a:xfrm>
          <a:prstGeom prst="rect">
            <a:avLst/>
          </a:prstGeom>
          <a:noFill/>
          <a:ln>
            <a:noFill/>
          </a:ln>
        </p:spPr>
      </p:pic>
      <p:pic>
        <p:nvPicPr>
          <p:cNvPr id="402" name="Google Shape;402;p24">
            <a:hlinkClick action="ppaction://hlinksldjump" r:id="rId6"/>
          </p:cNvPr>
          <p:cNvPicPr preferRelativeResize="0"/>
          <p:nvPr/>
        </p:nvPicPr>
        <p:blipFill rotWithShape="1">
          <a:blip r:embed="rId7">
            <a:alphaModFix/>
          </a:blip>
          <a:srcRect b="0" l="0" r="0" t="0"/>
          <a:stretch/>
        </p:blipFill>
        <p:spPr>
          <a:xfrm flipH="1">
            <a:off x="228600" y="4847850"/>
            <a:ext cx="1396655" cy="1835978"/>
          </a:xfrm>
          <a:prstGeom prst="rect">
            <a:avLst/>
          </a:prstGeom>
          <a:noFill/>
          <a:ln>
            <a:noFill/>
          </a:ln>
        </p:spPr>
      </p:pic>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25"/>
          <p:cNvPicPr preferRelativeResize="0"/>
          <p:nvPr/>
        </p:nvPicPr>
        <p:blipFill rotWithShape="1">
          <a:blip r:embed="rId3">
            <a:alphaModFix/>
          </a:blip>
          <a:srcRect b="0" l="0" r="0" t="8625"/>
          <a:stretch/>
        </p:blipFill>
        <p:spPr>
          <a:xfrm>
            <a:off x="0" y="0"/>
            <a:ext cx="12192000" cy="6859524"/>
          </a:xfrm>
          <a:prstGeom prst="rect">
            <a:avLst/>
          </a:prstGeom>
          <a:noFill/>
          <a:ln>
            <a:noFill/>
          </a:ln>
        </p:spPr>
      </p:pic>
      <p:sp>
        <p:nvSpPr>
          <p:cNvPr id="408" name="Google Shape;408;p25"/>
          <p:cNvSpPr/>
          <p:nvPr/>
        </p:nvSpPr>
        <p:spPr>
          <a:xfrm>
            <a:off x="228600" y="174172"/>
            <a:ext cx="11723914" cy="6509658"/>
          </a:xfrm>
          <a:custGeom>
            <a:rect b="b" l="l" r="r" t="t"/>
            <a:pathLst>
              <a:path extrusionOk="0" fill="none" h="6509658" w="11723914">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extrusionOk="0" h="6509658" w="11723914">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lt1"/>
          </a:solidFill>
          <a:ln cap="flat" cmpd="sng" w="12700">
            <a:solidFill>
              <a:srgbClr val="CD14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1800">
                <a:solidFill>
                  <a:srgbClr val="000000"/>
                </a:solidFill>
                <a:latin typeface="Calibri"/>
                <a:ea typeface="Calibri"/>
                <a:cs typeface="Calibri"/>
                <a:sym typeface="Calibri"/>
              </a:rPr>
              <a:t>	</a:t>
            </a:r>
            <a:endParaRPr b="1" i="1" sz="3600">
              <a:solidFill>
                <a:srgbClr val="000000"/>
              </a:solidFill>
              <a:latin typeface="Calibri"/>
              <a:ea typeface="Calibri"/>
              <a:cs typeface="Calibri"/>
              <a:sym typeface="Calibri"/>
            </a:endParaRPr>
          </a:p>
        </p:txBody>
      </p:sp>
      <p:sp>
        <p:nvSpPr>
          <p:cNvPr id="409" name="Google Shape;409;p25"/>
          <p:cNvSpPr txBox="1"/>
          <p:nvPr/>
        </p:nvSpPr>
        <p:spPr>
          <a:xfrm>
            <a:off x="598893" y="468618"/>
            <a:ext cx="10983327"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4000">
                <a:solidFill>
                  <a:srgbClr val="2E75B5"/>
                </a:solidFill>
                <a:latin typeface="Calibri"/>
                <a:ea typeface="Calibri"/>
                <a:cs typeface="Calibri"/>
                <a:sym typeface="Calibri"/>
              </a:rPr>
              <a:t>Môn sinh</a:t>
            </a:r>
            <a:r>
              <a:rPr lang="en-SG" sz="4000">
                <a:solidFill>
                  <a:srgbClr val="0C0C0C"/>
                </a:solidFill>
                <a:latin typeface="Calibri"/>
                <a:ea typeface="Calibri"/>
                <a:cs typeface="Calibri"/>
                <a:sym typeface="Calibri"/>
              </a:rPr>
              <a:t> : học trò của cùng một thầy giáo.</a:t>
            </a:r>
            <a:endParaRPr sz="4000">
              <a:solidFill>
                <a:srgbClr val="0C0C0C"/>
              </a:solidFill>
              <a:latin typeface="Calibri"/>
              <a:ea typeface="Calibri"/>
              <a:cs typeface="Calibri"/>
              <a:sym typeface="Calibri"/>
            </a:endParaRPr>
          </a:p>
        </p:txBody>
      </p:sp>
      <p:sp>
        <p:nvSpPr>
          <p:cNvPr id="410" name="Google Shape;410;p25"/>
          <p:cNvSpPr txBox="1"/>
          <p:nvPr/>
        </p:nvSpPr>
        <p:spPr>
          <a:xfrm>
            <a:off x="441485" y="-892062"/>
            <a:ext cx="11298142"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SG" sz="4000">
                <a:solidFill>
                  <a:srgbClr val="0C0C0C"/>
                </a:solidFill>
                <a:latin typeface="Calibri"/>
                <a:ea typeface="Calibri"/>
                <a:cs typeface="Calibri"/>
                <a:sym typeface="Calibri"/>
              </a:rPr>
              <a:t>GV bấm vào chú thỏ để trở về slide "Giải nghĩa từ".</a:t>
            </a:r>
            <a:endParaRPr i="1" sz="4000">
              <a:solidFill>
                <a:srgbClr val="0C0C0C"/>
              </a:solidFill>
              <a:latin typeface="Calibri"/>
              <a:ea typeface="Calibri"/>
              <a:cs typeface="Calibri"/>
              <a:sym typeface="Calibri"/>
            </a:endParaRPr>
          </a:p>
        </p:txBody>
      </p:sp>
      <p:pic>
        <p:nvPicPr>
          <p:cNvPr id="411" name="Google Shape;411;p25"/>
          <p:cNvPicPr preferRelativeResize="0"/>
          <p:nvPr/>
        </p:nvPicPr>
        <p:blipFill rotWithShape="1">
          <a:blip r:embed="rId4">
            <a:alphaModFix/>
          </a:blip>
          <a:srcRect b="0" l="0" r="0" t="0"/>
          <a:stretch/>
        </p:blipFill>
        <p:spPr>
          <a:xfrm>
            <a:off x="2815687" y="1470950"/>
            <a:ext cx="6560626" cy="4500589"/>
          </a:xfrm>
          <a:prstGeom prst="rect">
            <a:avLst/>
          </a:prstGeom>
          <a:noFill/>
          <a:ln>
            <a:noFill/>
          </a:ln>
        </p:spPr>
      </p:pic>
      <p:pic>
        <p:nvPicPr>
          <p:cNvPr id="412" name="Google Shape;412;p25">
            <a:hlinkClick action="ppaction://hlinksldjump" r:id="rId5"/>
          </p:cNvPr>
          <p:cNvPicPr preferRelativeResize="0"/>
          <p:nvPr/>
        </p:nvPicPr>
        <p:blipFill rotWithShape="1">
          <a:blip r:embed="rId6">
            <a:alphaModFix/>
          </a:blip>
          <a:srcRect b="0" l="0" r="0" t="0"/>
          <a:stretch/>
        </p:blipFill>
        <p:spPr>
          <a:xfrm flipH="1">
            <a:off x="228600" y="4847850"/>
            <a:ext cx="1396655" cy="1835978"/>
          </a:xfrm>
          <a:prstGeom prst="rect">
            <a:avLst/>
          </a:prstGeom>
          <a:noFill/>
          <a:ln>
            <a:noFill/>
          </a:ln>
        </p:spPr>
      </p:pic>
    </p:spTree>
  </p:cSld>
  <p:clrMapOvr>
    <a:masterClrMapping/>
  </p:clrMapOvr>
  <p:transition spd="slow">
    <p:wipe dir="l"/>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26"/>
          <p:cNvPicPr preferRelativeResize="0"/>
          <p:nvPr/>
        </p:nvPicPr>
        <p:blipFill rotWithShape="1">
          <a:blip r:embed="rId3">
            <a:alphaModFix/>
          </a:blip>
          <a:srcRect b="0" l="0" r="0" t="8625"/>
          <a:stretch/>
        </p:blipFill>
        <p:spPr>
          <a:xfrm>
            <a:off x="0" y="0"/>
            <a:ext cx="12192000" cy="6859524"/>
          </a:xfrm>
          <a:prstGeom prst="rect">
            <a:avLst/>
          </a:prstGeom>
          <a:noFill/>
          <a:ln>
            <a:noFill/>
          </a:ln>
        </p:spPr>
      </p:pic>
      <p:sp>
        <p:nvSpPr>
          <p:cNvPr id="418" name="Google Shape;418;p26"/>
          <p:cNvSpPr/>
          <p:nvPr/>
        </p:nvSpPr>
        <p:spPr>
          <a:xfrm>
            <a:off x="228600" y="174172"/>
            <a:ext cx="11723914" cy="6509658"/>
          </a:xfrm>
          <a:custGeom>
            <a:rect b="b" l="l" r="r" t="t"/>
            <a:pathLst>
              <a:path extrusionOk="0" fill="none" h="6509658" w="11723914">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extrusionOk="0" h="6509658" w="11723914">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lt1"/>
          </a:solidFill>
          <a:ln cap="flat" cmpd="sng" w="12700">
            <a:solidFill>
              <a:srgbClr val="CD14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1800">
                <a:solidFill>
                  <a:srgbClr val="000000"/>
                </a:solidFill>
                <a:latin typeface="Calibri"/>
                <a:ea typeface="Calibri"/>
                <a:cs typeface="Calibri"/>
                <a:sym typeface="Calibri"/>
              </a:rPr>
              <a:t>	</a:t>
            </a:r>
            <a:endParaRPr b="1" i="1" sz="3600">
              <a:solidFill>
                <a:srgbClr val="000000"/>
              </a:solidFill>
              <a:latin typeface="Calibri"/>
              <a:ea typeface="Calibri"/>
              <a:cs typeface="Calibri"/>
              <a:sym typeface="Calibri"/>
            </a:endParaRPr>
          </a:p>
        </p:txBody>
      </p:sp>
      <p:sp>
        <p:nvSpPr>
          <p:cNvPr id="419" name="Google Shape;419;p26"/>
          <p:cNvSpPr txBox="1"/>
          <p:nvPr/>
        </p:nvSpPr>
        <p:spPr>
          <a:xfrm>
            <a:off x="598893" y="468618"/>
            <a:ext cx="10983327"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4000">
                <a:solidFill>
                  <a:srgbClr val="2E75B5"/>
                </a:solidFill>
                <a:latin typeface="Calibri"/>
                <a:ea typeface="Calibri"/>
                <a:cs typeface="Calibri"/>
                <a:sym typeface="Calibri"/>
              </a:rPr>
              <a:t>Áo dài thâm</a:t>
            </a:r>
            <a:r>
              <a:rPr lang="en-SG" sz="4000">
                <a:solidFill>
                  <a:srgbClr val="0C0C0C"/>
                </a:solidFill>
                <a:latin typeface="Calibri"/>
                <a:ea typeface="Calibri"/>
                <a:cs typeface="Calibri"/>
                <a:sym typeface="Calibri"/>
              </a:rPr>
              <a:t> : áo dài màu đen.</a:t>
            </a:r>
            <a:endParaRPr sz="4000">
              <a:solidFill>
                <a:srgbClr val="0C0C0C"/>
              </a:solidFill>
              <a:latin typeface="Calibri"/>
              <a:ea typeface="Calibri"/>
              <a:cs typeface="Calibri"/>
              <a:sym typeface="Calibri"/>
            </a:endParaRPr>
          </a:p>
        </p:txBody>
      </p:sp>
      <p:pic>
        <p:nvPicPr>
          <p:cNvPr id="420" name="Google Shape;420;p26"/>
          <p:cNvPicPr preferRelativeResize="0"/>
          <p:nvPr/>
        </p:nvPicPr>
        <p:blipFill rotWithShape="1">
          <a:blip r:embed="rId4">
            <a:alphaModFix/>
          </a:blip>
          <a:srcRect b="0" l="0" r="0" t="0"/>
          <a:stretch/>
        </p:blipFill>
        <p:spPr>
          <a:xfrm>
            <a:off x="2728993" y="1236546"/>
            <a:ext cx="6461502" cy="5128818"/>
          </a:xfrm>
          <a:prstGeom prst="rect">
            <a:avLst/>
          </a:prstGeom>
          <a:noFill/>
          <a:ln>
            <a:noFill/>
          </a:ln>
        </p:spPr>
      </p:pic>
      <p:pic>
        <p:nvPicPr>
          <p:cNvPr id="421" name="Google Shape;421;p26">
            <a:hlinkClick action="ppaction://hlinksldjump" r:id="rId5"/>
          </p:cNvPr>
          <p:cNvPicPr preferRelativeResize="0"/>
          <p:nvPr/>
        </p:nvPicPr>
        <p:blipFill rotWithShape="1">
          <a:blip r:embed="rId6">
            <a:alphaModFix/>
          </a:blip>
          <a:srcRect b="0" l="0" r="0" t="0"/>
          <a:stretch/>
        </p:blipFill>
        <p:spPr>
          <a:xfrm flipH="1">
            <a:off x="228600" y="4847850"/>
            <a:ext cx="1396655" cy="1835978"/>
          </a:xfrm>
          <a:prstGeom prst="rect">
            <a:avLst/>
          </a:prstGeom>
          <a:noFill/>
          <a:ln>
            <a:noFill/>
          </a:ln>
        </p:spPr>
      </p:pic>
      <p:sp>
        <p:nvSpPr>
          <p:cNvPr id="422" name="Google Shape;422;p26"/>
          <p:cNvSpPr txBox="1"/>
          <p:nvPr/>
        </p:nvSpPr>
        <p:spPr>
          <a:xfrm>
            <a:off x="310673" y="-773065"/>
            <a:ext cx="11298142"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SG" sz="4000">
                <a:solidFill>
                  <a:srgbClr val="0C0C0C"/>
                </a:solidFill>
                <a:latin typeface="Calibri"/>
                <a:ea typeface="Calibri"/>
                <a:cs typeface="Calibri"/>
                <a:sym typeface="Calibri"/>
              </a:rPr>
              <a:t>GV bấm vào chú thỏ để trở về slide "Giải nghĩa từ".</a:t>
            </a:r>
            <a:endParaRPr i="1" sz="4000">
              <a:solidFill>
                <a:srgbClr val="0C0C0C"/>
              </a:solidFill>
              <a:latin typeface="Calibri"/>
              <a:ea typeface="Calibri"/>
              <a:cs typeface="Calibri"/>
              <a:sym typeface="Calibri"/>
            </a:endParaRPr>
          </a:p>
        </p:txBody>
      </p:sp>
    </p:spTree>
  </p:cSld>
  <p:clrMapOvr>
    <a:masterClrMapping/>
  </p:clrMapOvr>
  <p:transition spd="slow">
    <p:wipe dir="l"/>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p27"/>
          <p:cNvPicPr preferRelativeResize="0"/>
          <p:nvPr/>
        </p:nvPicPr>
        <p:blipFill rotWithShape="1">
          <a:blip r:embed="rId3">
            <a:alphaModFix/>
          </a:blip>
          <a:srcRect b="0" l="0" r="0" t="8625"/>
          <a:stretch/>
        </p:blipFill>
        <p:spPr>
          <a:xfrm>
            <a:off x="0" y="0"/>
            <a:ext cx="12192000" cy="6859524"/>
          </a:xfrm>
          <a:prstGeom prst="rect">
            <a:avLst/>
          </a:prstGeom>
          <a:noFill/>
          <a:ln>
            <a:noFill/>
          </a:ln>
        </p:spPr>
      </p:pic>
      <p:sp>
        <p:nvSpPr>
          <p:cNvPr id="428" name="Google Shape;428;p27"/>
          <p:cNvSpPr/>
          <p:nvPr/>
        </p:nvSpPr>
        <p:spPr>
          <a:xfrm>
            <a:off x="228600" y="174172"/>
            <a:ext cx="11723914" cy="6509658"/>
          </a:xfrm>
          <a:custGeom>
            <a:rect b="b" l="l" r="r" t="t"/>
            <a:pathLst>
              <a:path extrusionOk="0" fill="none" h="6509658" w="11723914">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extrusionOk="0" h="6509658" w="11723914">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lt1"/>
          </a:solidFill>
          <a:ln cap="flat" cmpd="sng" w="12700">
            <a:solidFill>
              <a:srgbClr val="CD14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1800">
                <a:solidFill>
                  <a:srgbClr val="000000"/>
                </a:solidFill>
                <a:latin typeface="Calibri"/>
                <a:ea typeface="Calibri"/>
                <a:cs typeface="Calibri"/>
                <a:sym typeface="Calibri"/>
              </a:rPr>
              <a:t>	</a:t>
            </a:r>
            <a:endParaRPr b="1" i="1" sz="3600">
              <a:solidFill>
                <a:srgbClr val="000000"/>
              </a:solidFill>
              <a:latin typeface="Calibri"/>
              <a:ea typeface="Calibri"/>
              <a:cs typeface="Calibri"/>
              <a:sym typeface="Calibri"/>
            </a:endParaRPr>
          </a:p>
        </p:txBody>
      </p:sp>
      <p:sp>
        <p:nvSpPr>
          <p:cNvPr id="429" name="Google Shape;429;p27"/>
          <p:cNvSpPr txBox="1"/>
          <p:nvPr/>
        </p:nvSpPr>
        <p:spPr>
          <a:xfrm>
            <a:off x="2156660" y="468618"/>
            <a:ext cx="7878680"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4000">
                <a:solidFill>
                  <a:srgbClr val="2E75B5"/>
                </a:solidFill>
                <a:latin typeface="Calibri"/>
                <a:ea typeface="Calibri"/>
                <a:cs typeface="Calibri"/>
                <a:sym typeface="Calibri"/>
              </a:rPr>
              <a:t>Sập</a:t>
            </a:r>
            <a:r>
              <a:rPr lang="en-SG" sz="4000">
                <a:solidFill>
                  <a:srgbClr val="0C0C0C"/>
                </a:solidFill>
                <a:latin typeface="Calibri"/>
                <a:ea typeface="Calibri"/>
                <a:cs typeface="Calibri"/>
                <a:sym typeface="Calibri"/>
              </a:rPr>
              <a:t> : giường gỗ, mặt liền với chân, xung quanh có diềm.</a:t>
            </a:r>
            <a:endParaRPr sz="4000">
              <a:solidFill>
                <a:srgbClr val="0C0C0C"/>
              </a:solidFill>
              <a:latin typeface="Calibri"/>
              <a:ea typeface="Calibri"/>
              <a:cs typeface="Calibri"/>
              <a:sym typeface="Calibri"/>
            </a:endParaRPr>
          </a:p>
        </p:txBody>
      </p:sp>
      <p:pic>
        <p:nvPicPr>
          <p:cNvPr id="430" name="Google Shape;430;p27"/>
          <p:cNvPicPr preferRelativeResize="0"/>
          <p:nvPr/>
        </p:nvPicPr>
        <p:blipFill rotWithShape="1">
          <a:blip r:embed="rId4">
            <a:alphaModFix/>
          </a:blip>
          <a:srcRect b="9392" l="0" r="0" t="19415"/>
          <a:stretch/>
        </p:blipFill>
        <p:spPr>
          <a:xfrm>
            <a:off x="5507711" y="1966229"/>
            <a:ext cx="6029432" cy="3214372"/>
          </a:xfrm>
          <a:prstGeom prst="rect">
            <a:avLst/>
          </a:prstGeom>
          <a:noFill/>
          <a:ln>
            <a:noFill/>
          </a:ln>
        </p:spPr>
      </p:pic>
      <p:pic>
        <p:nvPicPr>
          <p:cNvPr id="431" name="Google Shape;431;p27"/>
          <p:cNvPicPr preferRelativeResize="0"/>
          <p:nvPr/>
        </p:nvPicPr>
        <p:blipFill rotWithShape="1">
          <a:blip r:embed="rId5">
            <a:alphaModFix/>
          </a:blip>
          <a:srcRect b="0" l="0" r="0" t="15284"/>
          <a:stretch/>
        </p:blipFill>
        <p:spPr>
          <a:xfrm>
            <a:off x="671610" y="1966537"/>
            <a:ext cx="4393091" cy="3275027"/>
          </a:xfrm>
          <a:prstGeom prst="rect">
            <a:avLst/>
          </a:prstGeom>
          <a:noFill/>
          <a:ln>
            <a:noFill/>
          </a:ln>
        </p:spPr>
      </p:pic>
      <p:pic>
        <p:nvPicPr>
          <p:cNvPr id="432" name="Google Shape;432;p27">
            <a:hlinkClick action="ppaction://hlinksldjump" r:id="rId6"/>
          </p:cNvPr>
          <p:cNvPicPr preferRelativeResize="0"/>
          <p:nvPr/>
        </p:nvPicPr>
        <p:blipFill rotWithShape="1">
          <a:blip r:embed="rId7">
            <a:alphaModFix/>
          </a:blip>
          <a:srcRect b="0" l="0" r="0" t="0"/>
          <a:stretch/>
        </p:blipFill>
        <p:spPr>
          <a:xfrm flipH="1">
            <a:off x="4594973" y="4847850"/>
            <a:ext cx="1396655" cy="1835978"/>
          </a:xfrm>
          <a:prstGeom prst="rect">
            <a:avLst/>
          </a:prstGeom>
          <a:noFill/>
          <a:ln>
            <a:noFill/>
          </a:ln>
        </p:spPr>
      </p:pic>
      <p:sp>
        <p:nvSpPr>
          <p:cNvPr id="433" name="Google Shape;433;p27"/>
          <p:cNvSpPr txBox="1"/>
          <p:nvPr/>
        </p:nvSpPr>
        <p:spPr>
          <a:xfrm>
            <a:off x="441485" y="-892062"/>
            <a:ext cx="11298142"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SG" sz="4000">
                <a:solidFill>
                  <a:srgbClr val="0C0C0C"/>
                </a:solidFill>
                <a:latin typeface="Calibri"/>
                <a:ea typeface="Calibri"/>
                <a:cs typeface="Calibri"/>
                <a:sym typeface="Calibri"/>
              </a:rPr>
              <a:t>GV bấm vào chú thỏ để trở về slide "Giải nghĩa từ".</a:t>
            </a:r>
            <a:endParaRPr i="1" sz="4000">
              <a:solidFill>
                <a:srgbClr val="0C0C0C"/>
              </a:solidFill>
              <a:latin typeface="Calibri"/>
              <a:ea typeface="Calibri"/>
              <a:cs typeface="Calibri"/>
              <a:sym typeface="Calibri"/>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p28"/>
          <p:cNvPicPr preferRelativeResize="0"/>
          <p:nvPr/>
        </p:nvPicPr>
        <p:blipFill rotWithShape="1">
          <a:blip r:embed="rId3">
            <a:alphaModFix/>
          </a:blip>
          <a:srcRect b="0" l="0" r="0" t="8625"/>
          <a:stretch/>
        </p:blipFill>
        <p:spPr>
          <a:xfrm>
            <a:off x="0" y="0"/>
            <a:ext cx="12192000" cy="6859524"/>
          </a:xfrm>
          <a:prstGeom prst="rect">
            <a:avLst/>
          </a:prstGeom>
          <a:noFill/>
          <a:ln>
            <a:noFill/>
          </a:ln>
        </p:spPr>
      </p:pic>
      <p:sp>
        <p:nvSpPr>
          <p:cNvPr id="439" name="Google Shape;439;p28"/>
          <p:cNvSpPr/>
          <p:nvPr/>
        </p:nvSpPr>
        <p:spPr>
          <a:xfrm>
            <a:off x="228600" y="174172"/>
            <a:ext cx="11723914" cy="6509658"/>
          </a:xfrm>
          <a:custGeom>
            <a:rect b="b" l="l" r="r" t="t"/>
            <a:pathLst>
              <a:path extrusionOk="0" fill="none" h="6509658" w="11723914">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extrusionOk="0" h="6509658" w="11723914">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lt1"/>
          </a:solidFill>
          <a:ln cap="flat" cmpd="sng" w="12700">
            <a:solidFill>
              <a:srgbClr val="CD14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1800">
                <a:solidFill>
                  <a:srgbClr val="000000"/>
                </a:solidFill>
                <a:latin typeface="Calibri"/>
                <a:ea typeface="Calibri"/>
                <a:cs typeface="Calibri"/>
                <a:sym typeface="Calibri"/>
              </a:rPr>
              <a:t>	</a:t>
            </a:r>
            <a:endParaRPr b="1" i="1" sz="3600">
              <a:solidFill>
                <a:srgbClr val="000000"/>
              </a:solidFill>
              <a:latin typeface="Calibri"/>
              <a:ea typeface="Calibri"/>
              <a:cs typeface="Calibri"/>
              <a:sym typeface="Calibri"/>
            </a:endParaRPr>
          </a:p>
        </p:txBody>
      </p:sp>
      <p:sp>
        <p:nvSpPr>
          <p:cNvPr id="440" name="Google Shape;440;p28"/>
          <p:cNvSpPr txBox="1"/>
          <p:nvPr/>
        </p:nvSpPr>
        <p:spPr>
          <a:xfrm>
            <a:off x="845856" y="468618"/>
            <a:ext cx="10500289"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4000">
                <a:solidFill>
                  <a:srgbClr val="2E75B5"/>
                </a:solidFill>
                <a:latin typeface="Calibri"/>
                <a:ea typeface="Calibri"/>
                <a:cs typeface="Calibri"/>
                <a:sym typeface="Calibri"/>
              </a:rPr>
              <a:t>Vái</a:t>
            </a:r>
            <a:r>
              <a:rPr lang="en-SG" sz="4000">
                <a:solidFill>
                  <a:srgbClr val="0C0C0C"/>
                </a:solidFill>
                <a:latin typeface="Calibri"/>
                <a:ea typeface="Calibri"/>
                <a:cs typeface="Calibri"/>
                <a:sym typeface="Calibri"/>
              </a:rPr>
              <a:t> : chắp tay giơ lên hạ xuống, đồng thời cúi đầu, để tỏ lòng cung kính.</a:t>
            </a:r>
            <a:endParaRPr sz="4000">
              <a:solidFill>
                <a:srgbClr val="0C0C0C"/>
              </a:solidFill>
              <a:latin typeface="Calibri"/>
              <a:ea typeface="Calibri"/>
              <a:cs typeface="Calibri"/>
              <a:sym typeface="Calibri"/>
            </a:endParaRPr>
          </a:p>
        </p:txBody>
      </p:sp>
      <p:pic>
        <p:nvPicPr>
          <p:cNvPr id="441" name="Google Shape;441;p28"/>
          <p:cNvPicPr preferRelativeResize="0"/>
          <p:nvPr/>
        </p:nvPicPr>
        <p:blipFill rotWithShape="1">
          <a:blip r:embed="rId4">
            <a:alphaModFix/>
          </a:blip>
          <a:srcRect b="0" l="0" r="0" t="0"/>
          <a:stretch/>
        </p:blipFill>
        <p:spPr>
          <a:xfrm>
            <a:off x="2686737" y="1966229"/>
            <a:ext cx="6667500" cy="3495675"/>
          </a:xfrm>
          <a:prstGeom prst="rect">
            <a:avLst/>
          </a:prstGeom>
          <a:noFill/>
          <a:ln>
            <a:noFill/>
          </a:ln>
        </p:spPr>
      </p:pic>
      <p:pic>
        <p:nvPicPr>
          <p:cNvPr id="442" name="Google Shape;442;p28">
            <a:hlinkClick action="ppaction://hlinksldjump" r:id="rId5"/>
          </p:cNvPr>
          <p:cNvPicPr preferRelativeResize="0"/>
          <p:nvPr/>
        </p:nvPicPr>
        <p:blipFill rotWithShape="1">
          <a:blip r:embed="rId6">
            <a:alphaModFix/>
          </a:blip>
          <a:srcRect b="0" l="0" r="0" t="0"/>
          <a:stretch/>
        </p:blipFill>
        <p:spPr>
          <a:xfrm flipH="1">
            <a:off x="228600" y="4847850"/>
            <a:ext cx="1396655" cy="1835978"/>
          </a:xfrm>
          <a:prstGeom prst="rect">
            <a:avLst/>
          </a:prstGeom>
          <a:noFill/>
          <a:ln>
            <a:noFill/>
          </a:ln>
        </p:spPr>
      </p:pic>
      <p:sp>
        <p:nvSpPr>
          <p:cNvPr id="443" name="Google Shape;443;p28"/>
          <p:cNvSpPr txBox="1"/>
          <p:nvPr/>
        </p:nvSpPr>
        <p:spPr>
          <a:xfrm>
            <a:off x="441485" y="-892062"/>
            <a:ext cx="11298142"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SG" sz="4000">
                <a:solidFill>
                  <a:srgbClr val="0C0C0C"/>
                </a:solidFill>
                <a:latin typeface="Calibri"/>
                <a:ea typeface="Calibri"/>
                <a:cs typeface="Calibri"/>
                <a:sym typeface="Calibri"/>
              </a:rPr>
              <a:t>GV bấm vào chú thỏ để trở về slide "Giải nghĩa từ".</a:t>
            </a:r>
            <a:endParaRPr i="1" sz="4000">
              <a:solidFill>
                <a:srgbClr val="0C0C0C"/>
              </a:solidFill>
              <a:latin typeface="Calibri"/>
              <a:ea typeface="Calibri"/>
              <a:cs typeface="Calibri"/>
              <a:sym typeface="Calibri"/>
            </a:endParaRPr>
          </a:p>
        </p:txBody>
      </p:sp>
    </p:spTree>
  </p:cSld>
  <p:clrMapOvr>
    <a:masterClrMapping/>
  </p:clrMapOvr>
  <p:transition spd="slow">
    <p:wipe dir="l"/>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29"/>
          <p:cNvPicPr preferRelativeResize="0"/>
          <p:nvPr/>
        </p:nvPicPr>
        <p:blipFill rotWithShape="1">
          <a:blip r:embed="rId3">
            <a:alphaModFix/>
          </a:blip>
          <a:srcRect b="0" l="0" r="0" t="8625"/>
          <a:stretch/>
        </p:blipFill>
        <p:spPr>
          <a:xfrm>
            <a:off x="0" y="0"/>
            <a:ext cx="12192000" cy="6859524"/>
          </a:xfrm>
          <a:prstGeom prst="rect">
            <a:avLst/>
          </a:prstGeom>
          <a:noFill/>
          <a:ln>
            <a:noFill/>
          </a:ln>
        </p:spPr>
      </p:pic>
      <p:sp>
        <p:nvSpPr>
          <p:cNvPr id="449" name="Google Shape;449;p29"/>
          <p:cNvSpPr/>
          <p:nvPr/>
        </p:nvSpPr>
        <p:spPr>
          <a:xfrm>
            <a:off x="228600" y="174172"/>
            <a:ext cx="11723914" cy="6509658"/>
          </a:xfrm>
          <a:custGeom>
            <a:rect b="b" l="l" r="r" t="t"/>
            <a:pathLst>
              <a:path extrusionOk="0" fill="none" h="6509658" w="11723914">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extrusionOk="0" h="6509658" w="11723914">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lt1"/>
          </a:solidFill>
          <a:ln cap="flat" cmpd="sng" w="12700">
            <a:solidFill>
              <a:srgbClr val="CD14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1800">
                <a:solidFill>
                  <a:srgbClr val="000000"/>
                </a:solidFill>
                <a:latin typeface="Calibri"/>
                <a:ea typeface="Calibri"/>
                <a:cs typeface="Calibri"/>
                <a:sym typeface="Calibri"/>
              </a:rPr>
              <a:t>	</a:t>
            </a:r>
            <a:endParaRPr b="1" i="1" sz="3600">
              <a:solidFill>
                <a:srgbClr val="000000"/>
              </a:solidFill>
              <a:latin typeface="Calibri"/>
              <a:ea typeface="Calibri"/>
              <a:cs typeface="Calibri"/>
              <a:sym typeface="Calibri"/>
            </a:endParaRPr>
          </a:p>
        </p:txBody>
      </p:sp>
      <p:sp>
        <p:nvSpPr>
          <p:cNvPr id="450" name="Google Shape;450;p29"/>
          <p:cNvSpPr txBox="1"/>
          <p:nvPr/>
        </p:nvSpPr>
        <p:spPr>
          <a:xfrm>
            <a:off x="845856" y="484116"/>
            <a:ext cx="1050028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4000">
                <a:solidFill>
                  <a:srgbClr val="2E75B5"/>
                </a:solidFill>
                <a:latin typeface="Calibri"/>
                <a:ea typeface="Calibri"/>
                <a:cs typeface="Calibri"/>
                <a:sym typeface="Calibri"/>
              </a:rPr>
              <a:t>Tạ</a:t>
            </a:r>
            <a:r>
              <a:rPr lang="en-SG" sz="4000">
                <a:solidFill>
                  <a:srgbClr val="0C0C0C"/>
                </a:solidFill>
                <a:latin typeface="Calibri"/>
                <a:ea typeface="Calibri"/>
                <a:cs typeface="Calibri"/>
                <a:sym typeface="Calibri"/>
              </a:rPr>
              <a:t> : cảm ơn hoặc xin lỗi một cách kính cẩn.</a:t>
            </a:r>
            <a:endParaRPr sz="4000">
              <a:solidFill>
                <a:srgbClr val="0C0C0C"/>
              </a:solidFill>
              <a:latin typeface="Calibri"/>
              <a:ea typeface="Calibri"/>
              <a:cs typeface="Calibri"/>
              <a:sym typeface="Calibri"/>
            </a:endParaRPr>
          </a:p>
        </p:txBody>
      </p:sp>
      <p:pic>
        <p:nvPicPr>
          <p:cNvPr id="451" name="Google Shape;451;p29"/>
          <p:cNvPicPr preferRelativeResize="0"/>
          <p:nvPr/>
        </p:nvPicPr>
        <p:blipFill rotWithShape="1">
          <a:blip r:embed="rId4">
            <a:alphaModFix/>
          </a:blip>
          <a:srcRect b="0" l="0" r="0" t="0"/>
          <a:stretch/>
        </p:blipFill>
        <p:spPr>
          <a:xfrm>
            <a:off x="2686737" y="1966229"/>
            <a:ext cx="6667500" cy="3495675"/>
          </a:xfrm>
          <a:prstGeom prst="rect">
            <a:avLst/>
          </a:prstGeom>
          <a:noFill/>
          <a:ln>
            <a:noFill/>
          </a:ln>
        </p:spPr>
      </p:pic>
      <p:pic>
        <p:nvPicPr>
          <p:cNvPr id="452" name="Google Shape;452;p29">
            <a:hlinkClick action="ppaction://hlinksldjump" r:id="rId5"/>
          </p:cNvPr>
          <p:cNvPicPr preferRelativeResize="0"/>
          <p:nvPr/>
        </p:nvPicPr>
        <p:blipFill rotWithShape="1">
          <a:blip r:embed="rId6">
            <a:alphaModFix/>
          </a:blip>
          <a:srcRect b="0" l="0" r="0" t="0"/>
          <a:stretch/>
        </p:blipFill>
        <p:spPr>
          <a:xfrm flipH="1">
            <a:off x="228600" y="4847850"/>
            <a:ext cx="1396655" cy="1835978"/>
          </a:xfrm>
          <a:prstGeom prst="rect">
            <a:avLst/>
          </a:prstGeom>
          <a:noFill/>
          <a:ln>
            <a:noFill/>
          </a:ln>
        </p:spPr>
      </p:pic>
      <p:sp>
        <p:nvSpPr>
          <p:cNvPr id="453" name="Google Shape;453;p29"/>
          <p:cNvSpPr txBox="1"/>
          <p:nvPr/>
        </p:nvSpPr>
        <p:spPr>
          <a:xfrm>
            <a:off x="441485" y="-892062"/>
            <a:ext cx="11298142"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SG" sz="4000">
                <a:solidFill>
                  <a:srgbClr val="0C0C0C"/>
                </a:solidFill>
                <a:latin typeface="Calibri"/>
                <a:ea typeface="Calibri"/>
                <a:cs typeface="Calibri"/>
                <a:sym typeface="Calibri"/>
              </a:rPr>
              <a:t>GV bấm vào chú thỏ để trở về slide "Giải nghĩa từ".</a:t>
            </a:r>
            <a:endParaRPr i="1" sz="4000">
              <a:solidFill>
                <a:srgbClr val="0C0C0C"/>
              </a:solidFill>
              <a:latin typeface="Calibri"/>
              <a:ea typeface="Calibri"/>
              <a:cs typeface="Calibri"/>
              <a:sym typeface="Calibri"/>
            </a:endParaRPr>
          </a:p>
        </p:txBody>
      </p:sp>
    </p:spTree>
  </p:cSld>
  <p:clrMapOvr>
    <a:masterClrMapping/>
  </p:clrMapOvr>
  <p:transition spd="slow">
    <p:wipe dir="l"/>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3"/>
          <p:cNvSpPr/>
          <p:nvPr/>
        </p:nvSpPr>
        <p:spPr>
          <a:xfrm>
            <a:off x="0" y="0"/>
            <a:ext cx="12192000" cy="6858000"/>
          </a:xfrm>
          <a:prstGeom prst="rect">
            <a:avLst/>
          </a:prstGeom>
          <a:solidFill>
            <a:srgbClr val="0C0F2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 name="Google Shape;111;p3"/>
          <p:cNvSpPr txBox="1"/>
          <p:nvPr/>
        </p:nvSpPr>
        <p:spPr>
          <a:xfrm>
            <a:off x="5917361" y="748652"/>
            <a:ext cx="558358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SG" sz="5400">
                <a:solidFill>
                  <a:srgbClr val="FEE599"/>
                </a:solidFill>
                <a:latin typeface="Arial"/>
                <a:ea typeface="Arial"/>
                <a:cs typeface="Arial"/>
                <a:sym typeface="Arial"/>
              </a:rPr>
              <a:t>MỤC TIÊU BÀI HỌC</a:t>
            </a:r>
            <a:endParaRPr sz="5400">
              <a:solidFill>
                <a:srgbClr val="FEE599"/>
              </a:solidFill>
              <a:latin typeface="Arial"/>
              <a:ea typeface="Arial"/>
              <a:cs typeface="Arial"/>
              <a:sym typeface="Arial"/>
            </a:endParaRPr>
          </a:p>
        </p:txBody>
      </p:sp>
      <p:sp>
        <p:nvSpPr>
          <p:cNvPr id="112" name="Google Shape;112;p3"/>
          <p:cNvSpPr txBox="1"/>
          <p:nvPr/>
        </p:nvSpPr>
        <p:spPr>
          <a:xfrm>
            <a:off x="5917361" y="2151743"/>
            <a:ext cx="5583580" cy="193899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SG" sz="4000">
                <a:solidFill>
                  <a:schemeClr val="lt1"/>
                </a:solidFill>
                <a:latin typeface="Calibri"/>
                <a:ea typeface="Calibri"/>
                <a:cs typeface="Calibri"/>
                <a:sym typeface="Calibri"/>
              </a:rPr>
              <a:t>- Đọc lưu loát, diễn cảm cả bài; giọng nhẹ nhàng, trang trọng.</a:t>
            </a:r>
            <a:endParaRPr sz="4000">
              <a:solidFill>
                <a:schemeClr val="lt1"/>
              </a:solidFill>
              <a:latin typeface="Calibri"/>
              <a:ea typeface="Calibri"/>
              <a:cs typeface="Calibri"/>
              <a:sym typeface="Calibri"/>
            </a:endParaRPr>
          </a:p>
        </p:txBody>
      </p:sp>
      <p:sp>
        <p:nvSpPr>
          <p:cNvPr id="113" name="Google Shape;113;p3"/>
          <p:cNvSpPr txBox="1"/>
          <p:nvPr/>
        </p:nvSpPr>
        <p:spPr>
          <a:xfrm>
            <a:off x="5917362" y="4327900"/>
            <a:ext cx="5583580" cy="193899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SG" sz="4000">
                <a:solidFill>
                  <a:schemeClr val="lt1"/>
                </a:solidFill>
                <a:latin typeface="Calibri"/>
                <a:ea typeface="Calibri"/>
                <a:cs typeface="Calibri"/>
                <a:sym typeface="Calibri"/>
              </a:rPr>
              <a:t>- Nêu được diễn biến câu chuyện; hiểu được ý nghĩa bài học.</a:t>
            </a:r>
            <a:endParaRPr sz="4000">
              <a:solidFill>
                <a:schemeClr val="lt1"/>
              </a:solidFill>
              <a:latin typeface="Calibri"/>
              <a:ea typeface="Calibri"/>
              <a:cs typeface="Calibri"/>
              <a:sym typeface="Calibri"/>
            </a:endParaRPr>
          </a:p>
        </p:txBody>
      </p:sp>
      <p:pic>
        <p:nvPicPr>
          <p:cNvPr id="114" name="Google Shape;114;p3"/>
          <p:cNvPicPr preferRelativeResize="0"/>
          <p:nvPr/>
        </p:nvPicPr>
        <p:blipFill rotWithShape="1">
          <a:blip r:embed="rId3">
            <a:alphaModFix/>
          </a:blip>
          <a:srcRect b="0" l="0" r="0" t="0"/>
          <a:stretch/>
        </p:blipFill>
        <p:spPr>
          <a:xfrm>
            <a:off x="0" y="0"/>
            <a:ext cx="5486400" cy="68580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500"/>
                                        <p:tgtEl>
                                          <p:spTgt spid="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5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30"/>
          <p:cNvPicPr preferRelativeResize="0"/>
          <p:nvPr/>
        </p:nvPicPr>
        <p:blipFill rotWithShape="1">
          <a:blip r:embed="rId3">
            <a:alphaModFix/>
          </a:blip>
          <a:srcRect b="0" l="0" r="0" t="8625"/>
          <a:stretch/>
        </p:blipFill>
        <p:spPr>
          <a:xfrm>
            <a:off x="0" y="0"/>
            <a:ext cx="12192000" cy="6859524"/>
          </a:xfrm>
          <a:prstGeom prst="rect">
            <a:avLst/>
          </a:prstGeom>
          <a:noFill/>
          <a:ln>
            <a:noFill/>
          </a:ln>
        </p:spPr>
      </p:pic>
      <p:sp>
        <p:nvSpPr>
          <p:cNvPr id="459" name="Google Shape;459;p30"/>
          <p:cNvSpPr/>
          <p:nvPr/>
        </p:nvSpPr>
        <p:spPr>
          <a:xfrm>
            <a:off x="228600" y="174172"/>
            <a:ext cx="11723914" cy="6509658"/>
          </a:xfrm>
          <a:custGeom>
            <a:rect b="b" l="l" r="r" t="t"/>
            <a:pathLst>
              <a:path extrusionOk="0" fill="none" h="6509658" w="11723914">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extrusionOk="0" h="6509658" w="11723914">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lt1"/>
          </a:solidFill>
          <a:ln cap="flat" cmpd="sng" w="12700">
            <a:solidFill>
              <a:srgbClr val="CD14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1800">
                <a:solidFill>
                  <a:srgbClr val="000000"/>
                </a:solidFill>
                <a:latin typeface="Calibri"/>
                <a:ea typeface="Calibri"/>
                <a:cs typeface="Calibri"/>
                <a:sym typeface="Calibri"/>
              </a:rPr>
              <a:t>	</a:t>
            </a:r>
            <a:endParaRPr b="1" i="1" sz="3600">
              <a:solidFill>
                <a:srgbClr val="000000"/>
              </a:solidFill>
              <a:latin typeface="Calibri"/>
              <a:ea typeface="Calibri"/>
              <a:cs typeface="Calibri"/>
              <a:sym typeface="Calibri"/>
            </a:endParaRPr>
          </a:p>
        </p:txBody>
      </p:sp>
      <p:sp>
        <p:nvSpPr>
          <p:cNvPr id="460" name="Google Shape;460;p30"/>
          <p:cNvSpPr txBox="1"/>
          <p:nvPr/>
        </p:nvSpPr>
        <p:spPr>
          <a:xfrm>
            <a:off x="845856" y="484116"/>
            <a:ext cx="1050028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4000">
                <a:solidFill>
                  <a:srgbClr val="2E75B5"/>
                </a:solidFill>
                <a:latin typeface="Calibri"/>
                <a:ea typeface="Calibri"/>
                <a:cs typeface="Calibri"/>
                <a:sym typeface="Calibri"/>
              </a:rPr>
              <a:t>Cụ đồ</a:t>
            </a:r>
            <a:r>
              <a:rPr lang="en-SG" sz="4000">
                <a:solidFill>
                  <a:srgbClr val="0C0C0C"/>
                </a:solidFill>
                <a:latin typeface="Calibri"/>
                <a:ea typeface="Calibri"/>
                <a:cs typeface="Calibri"/>
                <a:sym typeface="Calibri"/>
              </a:rPr>
              <a:t> : người dạy chữ Nho thời trước.</a:t>
            </a:r>
            <a:endParaRPr sz="4000">
              <a:solidFill>
                <a:srgbClr val="0C0C0C"/>
              </a:solidFill>
              <a:latin typeface="Calibri"/>
              <a:ea typeface="Calibri"/>
              <a:cs typeface="Calibri"/>
              <a:sym typeface="Calibri"/>
            </a:endParaRPr>
          </a:p>
        </p:txBody>
      </p:sp>
      <p:pic>
        <p:nvPicPr>
          <p:cNvPr id="461" name="Google Shape;461;p30"/>
          <p:cNvPicPr preferRelativeResize="0"/>
          <p:nvPr/>
        </p:nvPicPr>
        <p:blipFill rotWithShape="1">
          <a:blip r:embed="rId4">
            <a:alphaModFix/>
          </a:blip>
          <a:srcRect b="0" l="0" r="0" t="0"/>
          <a:stretch/>
        </p:blipFill>
        <p:spPr>
          <a:xfrm>
            <a:off x="3586311" y="1738998"/>
            <a:ext cx="5019378" cy="3472249"/>
          </a:xfrm>
          <a:prstGeom prst="rect">
            <a:avLst/>
          </a:prstGeom>
          <a:noFill/>
          <a:ln>
            <a:noFill/>
          </a:ln>
        </p:spPr>
      </p:pic>
      <p:pic>
        <p:nvPicPr>
          <p:cNvPr id="462" name="Google Shape;462;p30">
            <a:hlinkClick action="ppaction://hlinksldjump" r:id="rId5"/>
          </p:cNvPr>
          <p:cNvPicPr preferRelativeResize="0"/>
          <p:nvPr/>
        </p:nvPicPr>
        <p:blipFill rotWithShape="1">
          <a:blip r:embed="rId6">
            <a:alphaModFix/>
          </a:blip>
          <a:srcRect b="0" l="0" r="0" t="0"/>
          <a:stretch/>
        </p:blipFill>
        <p:spPr>
          <a:xfrm flipH="1">
            <a:off x="228600" y="4847850"/>
            <a:ext cx="1396655" cy="1835978"/>
          </a:xfrm>
          <a:prstGeom prst="rect">
            <a:avLst/>
          </a:prstGeom>
          <a:noFill/>
          <a:ln>
            <a:noFill/>
          </a:ln>
        </p:spPr>
      </p:pic>
      <p:sp>
        <p:nvSpPr>
          <p:cNvPr id="463" name="Google Shape;463;p30"/>
          <p:cNvSpPr txBox="1"/>
          <p:nvPr/>
        </p:nvSpPr>
        <p:spPr>
          <a:xfrm>
            <a:off x="441485" y="-892062"/>
            <a:ext cx="11298142"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SG" sz="4000">
                <a:solidFill>
                  <a:srgbClr val="0C0C0C"/>
                </a:solidFill>
                <a:latin typeface="Calibri"/>
                <a:ea typeface="Calibri"/>
                <a:cs typeface="Calibri"/>
                <a:sym typeface="Calibri"/>
              </a:rPr>
              <a:t>GV bấm vào chú thỏ để trở về slide "Giải nghĩa từ".</a:t>
            </a:r>
            <a:endParaRPr i="1" sz="4000">
              <a:solidFill>
                <a:srgbClr val="0C0C0C"/>
              </a:solidFill>
              <a:latin typeface="Calibri"/>
              <a:ea typeface="Calibri"/>
              <a:cs typeface="Calibri"/>
              <a:sym typeface="Calibri"/>
            </a:endParaRPr>
          </a:p>
        </p:txBody>
      </p:sp>
    </p:spTree>
  </p:cSld>
  <p:clrMapOvr>
    <a:masterClrMapping/>
  </p:clrMapOvr>
  <p:transition spd="slow">
    <p:wipe dir="l"/>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31"/>
          <p:cNvPicPr preferRelativeResize="0"/>
          <p:nvPr/>
        </p:nvPicPr>
        <p:blipFill rotWithShape="1">
          <a:blip r:embed="rId3">
            <a:alphaModFix/>
          </a:blip>
          <a:srcRect b="0" l="0" r="0" t="8625"/>
          <a:stretch/>
        </p:blipFill>
        <p:spPr>
          <a:xfrm>
            <a:off x="0" y="0"/>
            <a:ext cx="12192000" cy="6859524"/>
          </a:xfrm>
          <a:prstGeom prst="rect">
            <a:avLst/>
          </a:prstGeom>
          <a:noFill/>
          <a:ln>
            <a:noFill/>
          </a:ln>
        </p:spPr>
      </p:pic>
      <p:sp>
        <p:nvSpPr>
          <p:cNvPr id="469" name="Google Shape;469;p31"/>
          <p:cNvSpPr/>
          <p:nvPr/>
        </p:nvSpPr>
        <p:spPr>
          <a:xfrm>
            <a:off x="228600" y="174172"/>
            <a:ext cx="11723914" cy="6509658"/>
          </a:xfrm>
          <a:custGeom>
            <a:rect b="b" l="l" r="r" t="t"/>
            <a:pathLst>
              <a:path extrusionOk="0" fill="none" h="6509658" w="11723914">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extrusionOk="0" h="6509658" w="11723914">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lt1"/>
          </a:solidFill>
          <a:ln cap="flat" cmpd="sng" w="12700">
            <a:solidFill>
              <a:srgbClr val="CD14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1800">
                <a:solidFill>
                  <a:srgbClr val="000000"/>
                </a:solidFill>
                <a:latin typeface="Calibri"/>
                <a:ea typeface="Calibri"/>
                <a:cs typeface="Calibri"/>
                <a:sym typeface="Calibri"/>
              </a:rPr>
              <a:t>	</a:t>
            </a:r>
            <a:endParaRPr b="1" i="1" sz="3600">
              <a:solidFill>
                <a:srgbClr val="000000"/>
              </a:solidFill>
              <a:latin typeface="Calibri"/>
              <a:ea typeface="Calibri"/>
              <a:cs typeface="Calibri"/>
              <a:sym typeface="Calibri"/>
            </a:endParaRPr>
          </a:p>
        </p:txBody>
      </p:sp>
      <p:sp>
        <p:nvSpPr>
          <p:cNvPr id="470" name="Google Shape;470;p31"/>
          <p:cNvSpPr txBox="1"/>
          <p:nvPr/>
        </p:nvSpPr>
        <p:spPr>
          <a:xfrm>
            <a:off x="845856" y="484116"/>
            <a:ext cx="1050028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4000">
                <a:solidFill>
                  <a:srgbClr val="2E75B5"/>
                </a:solidFill>
                <a:latin typeface="Calibri"/>
                <a:ea typeface="Calibri"/>
                <a:cs typeface="Calibri"/>
                <a:sym typeface="Calibri"/>
              </a:rPr>
              <a:t>Vỡ lòng</a:t>
            </a:r>
            <a:r>
              <a:rPr lang="en-SG" sz="4000">
                <a:solidFill>
                  <a:srgbClr val="0C0C0C"/>
                </a:solidFill>
                <a:latin typeface="Calibri"/>
                <a:ea typeface="Calibri"/>
                <a:cs typeface="Calibri"/>
                <a:sym typeface="Calibri"/>
              </a:rPr>
              <a:t> : bắt đầu học (chữ).</a:t>
            </a:r>
            <a:endParaRPr sz="4000">
              <a:solidFill>
                <a:srgbClr val="0C0C0C"/>
              </a:solidFill>
              <a:latin typeface="Calibri"/>
              <a:ea typeface="Calibri"/>
              <a:cs typeface="Calibri"/>
              <a:sym typeface="Calibri"/>
            </a:endParaRPr>
          </a:p>
        </p:txBody>
      </p:sp>
      <p:pic>
        <p:nvPicPr>
          <p:cNvPr id="471" name="Google Shape;471;p31"/>
          <p:cNvPicPr preferRelativeResize="0"/>
          <p:nvPr/>
        </p:nvPicPr>
        <p:blipFill rotWithShape="1">
          <a:blip r:embed="rId4">
            <a:alphaModFix/>
          </a:blip>
          <a:srcRect b="0" l="0" r="0" t="0"/>
          <a:stretch/>
        </p:blipFill>
        <p:spPr>
          <a:xfrm>
            <a:off x="2450750" y="1201708"/>
            <a:ext cx="7290500" cy="5159431"/>
          </a:xfrm>
          <a:prstGeom prst="rect">
            <a:avLst/>
          </a:prstGeom>
          <a:noFill/>
          <a:ln>
            <a:noFill/>
          </a:ln>
        </p:spPr>
      </p:pic>
      <p:pic>
        <p:nvPicPr>
          <p:cNvPr id="472" name="Google Shape;472;p31">
            <a:hlinkClick action="ppaction://hlinksldjump" r:id="rId5"/>
          </p:cNvPr>
          <p:cNvPicPr preferRelativeResize="0"/>
          <p:nvPr/>
        </p:nvPicPr>
        <p:blipFill rotWithShape="1">
          <a:blip r:embed="rId6">
            <a:alphaModFix/>
          </a:blip>
          <a:srcRect b="0" l="0" r="0" t="0"/>
          <a:stretch/>
        </p:blipFill>
        <p:spPr>
          <a:xfrm flipH="1">
            <a:off x="228600" y="4847850"/>
            <a:ext cx="1396655" cy="1835978"/>
          </a:xfrm>
          <a:prstGeom prst="rect">
            <a:avLst/>
          </a:prstGeom>
          <a:noFill/>
          <a:ln>
            <a:noFill/>
          </a:ln>
        </p:spPr>
      </p:pic>
      <p:sp>
        <p:nvSpPr>
          <p:cNvPr id="473" name="Google Shape;473;p31"/>
          <p:cNvSpPr txBox="1"/>
          <p:nvPr/>
        </p:nvSpPr>
        <p:spPr>
          <a:xfrm>
            <a:off x="441485" y="-892062"/>
            <a:ext cx="11298142"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SG" sz="4000">
                <a:solidFill>
                  <a:srgbClr val="0C0C0C"/>
                </a:solidFill>
                <a:latin typeface="Calibri"/>
                <a:ea typeface="Calibri"/>
                <a:cs typeface="Calibri"/>
                <a:sym typeface="Calibri"/>
              </a:rPr>
              <a:t>GV bấm vào chú thỏ để trở về slide "Giải nghĩa từ".</a:t>
            </a:r>
            <a:endParaRPr i="1" sz="4000">
              <a:solidFill>
                <a:srgbClr val="0C0C0C"/>
              </a:solidFill>
              <a:latin typeface="Calibri"/>
              <a:ea typeface="Calibri"/>
              <a:cs typeface="Calibri"/>
              <a:sym typeface="Calibri"/>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4"/>
          <p:cNvSpPr/>
          <p:nvPr/>
        </p:nvSpPr>
        <p:spPr>
          <a:xfrm>
            <a:off x="0" y="0"/>
            <a:ext cx="12192000" cy="6858000"/>
          </a:xfrm>
          <a:prstGeom prst="rect">
            <a:avLst/>
          </a:prstGeom>
          <a:solidFill>
            <a:srgbClr val="150A27"/>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0" name="Google Shape;120;p4"/>
          <p:cNvPicPr preferRelativeResize="0"/>
          <p:nvPr/>
        </p:nvPicPr>
        <p:blipFill rotWithShape="1">
          <a:blip r:embed="rId3">
            <a:alphaModFix/>
          </a:blip>
          <a:srcRect b="0" l="0" r="0" t="0"/>
          <a:stretch/>
        </p:blipFill>
        <p:spPr>
          <a:xfrm>
            <a:off x="0" y="0"/>
            <a:ext cx="5699760" cy="6858000"/>
          </a:xfrm>
          <a:prstGeom prst="rect">
            <a:avLst/>
          </a:prstGeom>
          <a:noFill/>
          <a:ln>
            <a:noFill/>
          </a:ln>
        </p:spPr>
      </p:pic>
      <p:sp>
        <p:nvSpPr>
          <p:cNvPr id="121" name="Google Shape;121;p4"/>
          <p:cNvSpPr txBox="1"/>
          <p:nvPr/>
        </p:nvSpPr>
        <p:spPr>
          <a:xfrm>
            <a:off x="6959767" y="1176905"/>
            <a:ext cx="3209532"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SG" sz="4400">
                <a:solidFill>
                  <a:schemeClr val="lt1"/>
                </a:solidFill>
                <a:latin typeface="Arial"/>
                <a:ea typeface="Arial"/>
                <a:cs typeface="Arial"/>
                <a:sym typeface="Arial"/>
              </a:rPr>
              <a:t>1) Luyện đọc</a:t>
            </a:r>
            <a:endParaRPr sz="4400">
              <a:solidFill>
                <a:schemeClr val="lt1"/>
              </a:solidFill>
              <a:latin typeface="Arial"/>
              <a:ea typeface="Arial"/>
              <a:cs typeface="Arial"/>
              <a:sym typeface="Arial"/>
            </a:endParaRPr>
          </a:p>
        </p:txBody>
      </p:sp>
      <p:sp>
        <p:nvSpPr>
          <p:cNvPr id="122" name="Google Shape;122;p4"/>
          <p:cNvSpPr txBox="1"/>
          <p:nvPr/>
        </p:nvSpPr>
        <p:spPr>
          <a:xfrm>
            <a:off x="6517338" y="3079004"/>
            <a:ext cx="409439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SG" sz="4400">
                <a:solidFill>
                  <a:schemeClr val="lt1"/>
                </a:solidFill>
                <a:latin typeface="Arial"/>
                <a:ea typeface="Arial"/>
                <a:cs typeface="Arial"/>
                <a:sym typeface="Arial"/>
              </a:rPr>
              <a:t>2) Tìm hiểu bài</a:t>
            </a:r>
            <a:endParaRPr sz="4400">
              <a:solidFill>
                <a:schemeClr val="lt1"/>
              </a:solidFill>
              <a:latin typeface="Arial"/>
              <a:ea typeface="Arial"/>
              <a:cs typeface="Arial"/>
              <a:sym typeface="Arial"/>
            </a:endParaRPr>
          </a:p>
        </p:txBody>
      </p:sp>
      <p:sp>
        <p:nvSpPr>
          <p:cNvPr id="123" name="Google Shape;123;p4"/>
          <p:cNvSpPr txBox="1"/>
          <p:nvPr/>
        </p:nvSpPr>
        <p:spPr>
          <a:xfrm>
            <a:off x="5790724" y="4981104"/>
            <a:ext cx="5836854"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SG" sz="4400">
                <a:solidFill>
                  <a:schemeClr val="lt1"/>
                </a:solidFill>
                <a:latin typeface="Arial"/>
                <a:ea typeface="Arial"/>
                <a:cs typeface="Arial"/>
                <a:sym typeface="Arial"/>
              </a:rPr>
              <a:t>3) Luyện đọc diễn cảm</a:t>
            </a:r>
            <a:endParaRPr sz="4400">
              <a:solidFill>
                <a:schemeClr val="lt1"/>
              </a:solidFill>
              <a:latin typeface="Arial"/>
              <a:ea typeface="Arial"/>
              <a:cs typeface="Arial"/>
              <a:sym typeface="Arial"/>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500"/>
                                        <p:tgtEl>
                                          <p:spTgt spid="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5"/>
          <p:cNvSpPr/>
          <p:nvPr/>
        </p:nvSpPr>
        <p:spPr>
          <a:xfrm>
            <a:off x="0" y="0"/>
            <a:ext cx="11259403" cy="6858000"/>
          </a:xfrm>
          <a:prstGeom prst="rect">
            <a:avLst/>
          </a:prstGeom>
          <a:solidFill>
            <a:srgbClr val="FBFA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 name="Google Shape;129;p5"/>
          <p:cNvSpPr/>
          <p:nvPr/>
        </p:nvSpPr>
        <p:spPr>
          <a:xfrm>
            <a:off x="7048500" y="6073254"/>
            <a:ext cx="1071918" cy="784746"/>
          </a:xfrm>
          <a:prstGeom prst="rect">
            <a:avLst/>
          </a:prstGeom>
          <a:solidFill>
            <a:srgbClr val="FBFA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30" name="Google Shape;130;p5"/>
          <p:cNvPicPr preferRelativeResize="0"/>
          <p:nvPr/>
        </p:nvPicPr>
        <p:blipFill rotWithShape="1">
          <a:blip r:embed="rId3">
            <a:alphaModFix/>
          </a:blip>
          <a:srcRect b="0" l="0" r="0" t="0"/>
          <a:stretch/>
        </p:blipFill>
        <p:spPr>
          <a:xfrm>
            <a:off x="7048500" y="0"/>
            <a:ext cx="5143500" cy="6858000"/>
          </a:xfrm>
          <a:prstGeom prst="rect">
            <a:avLst/>
          </a:prstGeom>
          <a:noFill/>
          <a:ln>
            <a:noFill/>
          </a:ln>
        </p:spPr>
      </p:pic>
      <p:pic>
        <p:nvPicPr>
          <p:cNvPr id="131" name="Google Shape;131;p5"/>
          <p:cNvPicPr preferRelativeResize="0"/>
          <p:nvPr/>
        </p:nvPicPr>
        <p:blipFill rotWithShape="1">
          <a:blip r:embed="rId4">
            <a:alphaModFix/>
          </a:blip>
          <a:srcRect b="0" l="0" r="0" t="0"/>
          <a:stretch/>
        </p:blipFill>
        <p:spPr>
          <a:xfrm>
            <a:off x="0" y="0"/>
            <a:ext cx="7548113" cy="4792091"/>
          </a:xfrm>
          <a:prstGeom prst="rect">
            <a:avLst/>
          </a:prstGeom>
          <a:noFill/>
          <a:ln>
            <a:noFill/>
          </a:ln>
        </p:spPr>
      </p:pic>
      <p:pic>
        <p:nvPicPr>
          <p:cNvPr id="132" name="Google Shape;132;p5"/>
          <p:cNvPicPr preferRelativeResize="0"/>
          <p:nvPr/>
        </p:nvPicPr>
        <p:blipFill rotWithShape="1">
          <a:blip r:embed="rId5">
            <a:alphaModFix/>
          </a:blip>
          <a:srcRect b="0" l="47675" r="21327" t="67771"/>
          <a:stretch/>
        </p:blipFill>
        <p:spPr>
          <a:xfrm flipH="1">
            <a:off x="6096000" y="-219833"/>
            <a:ext cx="1866396" cy="1962369"/>
          </a:xfrm>
          <a:prstGeom prst="rect">
            <a:avLst/>
          </a:prstGeom>
          <a:noFill/>
          <a:ln>
            <a:noFill/>
          </a:ln>
          <a:effectLst>
            <a:outerShdw blurRad="63500" sx="102000" rotWithShape="0" algn="ctr" sy="102000">
              <a:srgbClr val="000000">
                <a:alpha val="40000"/>
              </a:srgbClr>
            </a:outerShdw>
          </a:effectLst>
        </p:spPr>
      </p:pic>
      <p:sp>
        <p:nvSpPr>
          <p:cNvPr id="133" name="Google Shape;133;p5"/>
          <p:cNvSpPr/>
          <p:nvPr/>
        </p:nvSpPr>
        <p:spPr>
          <a:xfrm>
            <a:off x="7302260" y="6262777"/>
            <a:ext cx="491706" cy="472910"/>
          </a:xfrm>
          <a:prstGeom prst="rect">
            <a:avLst/>
          </a:prstGeom>
          <a:solidFill>
            <a:srgbClr val="FBFA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 name="Google Shape;134;p5"/>
          <p:cNvSpPr txBox="1"/>
          <p:nvPr/>
        </p:nvSpPr>
        <p:spPr>
          <a:xfrm>
            <a:off x="1459256" y="4981614"/>
            <a:ext cx="6231193" cy="1446550"/>
          </a:xfrm>
          <a:prstGeom prst="rect">
            <a:avLst/>
          </a:prstGeom>
          <a:noFill/>
          <a:ln>
            <a:noFill/>
          </a:ln>
          <a:effectLst>
            <a:outerShdw blurRad="50800" rotWithShape="0" algn="l"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SG" sz="8800">
                <a:solidFill>
                  <a:srgbClr val="7030A0"/>
                </a:solidFill>
                <a:latin typeface="Arial"/>
                <a:ea typeface="Arial"/>
                <a:cs typeface="Arial"/>
                <a:sym typeface="Arial"/>
              </a:rPr>
              <a:t>1) Luyện đọc</a:t>
            </a:r>
            <a:endParaRPr sz="8800">
              <a:solidFill>
                <a:srgbClr val="7030A0"/>
              </a:solidFill>
              <a:latin typeface="Arial"/>
              <a:ea typeface="Arial"/>
              <a:cs typeface="Arial"/>
              <a:sym typeface="Arial"/>
            </a:endParaRPr>
          </a:p>
        </p:txBody>
      </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6"/>
          <p:cNvSpPr/>
          <p:nvPr/>
        </p:nvSpPr>
        <p:spPr>
          <a:xfrm>
            <a:off x="0" y="0"/>
            <a:ext cx="12192000" cy="6858000"/>
          </a:xfrm>
          <a:prstGeom prst="rect">
            <a:avLst/>
          </a:prstGeom>
          <a:solidFill>
            <a:srgbClr val="EEF1F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40" name="Google Shape;140;p6"/>
          <p:cNvPicPr preferRelativeResize="0"/>
          <p:nvPr/>
        </p:nvPicPr>
        <p:blipFill rotWithShape="1">
          <a:blip r:embed="rId3">
            <a:alphaModFix/>
          </a:blip>
          <a:srcRect b="0" l="0" r="47915" t="0"/>
          <a:stretch/>
        </p:blipFill>
        <p:spPr>
          <a:xfrm flipH="1">
            <a:off x="9407882" y="-19814"/>
            <a:ext cx="2819401" cy="6923027"/>
          </a:xfrm>
          <a:prstGeom prst="rect">
            <a:avLst/>
          </a:prstGeom>
          <a:noFill/>
          <a:ln>
            <a:noFill/>
          </a:ln>
        </p:spPr>
      </p:pic>
      <p:pic>
        <p:nvPicPr>
          <p:cNvPr id="141" name="Google Shape;141;p6"/>
          <p:cNvPicPr preferRelativeResize="0"/>
          <p:nvPr/>
        </p:nvPicPr>
        <p:blipFill rotWithShape="1">
          <a:blip r:embed="rId4">
            <a:alphaModFix/>
          </a:blip>
          <a:srcRect b="0" l="71337" r="0" t="0"/>
          <a:stretch/>
        </p:blipFill>
        <p:spPr>
          <a:xfrm rot="10800000">
            <a:off x="-48108" y="3209"/>
            <a:ext cx="1957484" cy="6923027"/>
          </a:xfrm>
          <a:prstGeom prst="rect">
            <a:avLst/>
          </a:prstGeom>
          <a:noFill/>
          <a:ln>
            <a:noFill/>
          </a:ln>
        </p:spPr>
      </p:pic>
      <p:sp>
        <p:nvSpPr>
          <p:cNvPr id="142" name="Google Shape;142;p6"/>
          <p:cNvSpPr txBox="1"/>
          <p:nvPr/>
        </p:nvSpPr>
        <p:spPr>
          <a:xfrm>
            <a:off x="2432978" y="448756"/>
            <a:ext cx="7326044" cy="830997"/>
          </a:xfrm>
          <a:prstGeom prst="rect">
            <a:avLst/>
          </a:prstGeom>
          <a:noFill/>
          <a:ln>
            <a:noFill/>
          </a:ln>
          <a:effectLst>
            <a:outerShdw blurRad="50800" rotWithShape="0" algn="l"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SG" sz="4800">
                <a:solidFill>
                  <a:srgbClr val="FF0066"/>
                </a:solidFill>
                <a:latin typeface="Arial"/>
                <a:ea typeface="Arial"/>
                <a:cs typeface="Arial"/>
                <a:sym typeface="Arial"/>
              </a:rPr>
              <a:t>TIÊU CHÍ ĐỌC VÀ NHẬN XÉT</a:t>
            </a:r>
            <a:endParaRPr sz="4800">
              <a:solidFill>
                <a:srgbClr val="FF0066"/>
              </a:solidFill>
              <a:latin typeface="Arial"/>
              <a:ea typeface="Arial"/>
              <a:cs typeface="Arial"/>
              <a:sym typeface="Arial"/>
            </a:endParaRPr>
          </a:p>
        </p:txBody>
      </p:sp>
      <p:grpSp>
        <p:nvGrpSpPr>
          <p:cNvPr id="143" name="Google Shape;143;p6"/>
          <p:cNvGrpSpPr/>
          <p:nvPr/>
        </p:nvGrpSpPr>
        <p:grpSpPr>
          <a:xfrm>
            <a:off x="712438" y="1870528"/>
            <a:ext cx="10598009" cy="4440291"/>
            <a:chOff x="509238" y="1794328"/>
            <a:chExt cx="10598009" cy="4440291"/>
          </a:xfrm>
        </p:grpSpPr>
        <p:grpSp>
          <p:nvGrpSpPr>
            <p:cNvPr id="144" name="Google Shape;144;p6"/>
            <p:cNvGrpSpPr/>
            <p:nvPr/>
          </p:nvGrpSpPr>
          <p:grpSpPr>
            <a:xfrm>
              <a:off x="509238" y="1794328"/>
              <a:ext cx="10598009" cy="4435284"/>
              <a:chOff x="582390" y="2109874"/>
              <a:chExt cx="10598009" cy="4435284"/>
            </a:xfrm>
          </p:grpSpPr>
          <p:sp>
            <p:nvSpPr>
              <p:cNvPr id="145" name="Google Shape;145;p6"/>
              <p:cNvSpPr/>
              <p:nvPr/>
            </p:nvSpPr>
            <p:spPr>
              <a:xfrm>
                <a:off x="582390" y="2680955"/>
                <a:ext cx="5299006" cy="1089438"/>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BA586"/>
                  </a:buClr>
                  <a:buSzPts val="2800"/>
                  <a:buFont typeface="Calibri"/>
                  <a:buNone/>
                </a:pPr>
                <a:r>
                  <a:rPr b="1" i="0" lang="en-SG" sz="2800" u="none" cap="none" strike="noStrike">
                    <a:solidFill>
                      <a:srgbClr val="2BA586"/>
                    </a:solidFill>
                    <a:latin typeface="Calibri"/>
                    <a:ea typeface="Calibri"/>
                    <a:cs typeface="Calibri"/>
                    <a:sym typeface="Calibri"/>
                  </a:rPr>
                  <a:t>Đọc đúng tiếng, đúng từ, </a:t>
                </a:r>
                <a:endParaRPr/>
              </a:p>
              <a:p>
                <a:pPr indent="0" lvl="0" marL="0" marR="0" rtl="0" algn="ctr">
                  <a:lnSpc>
                    <a:spcPct val="100000"/>
                  </a:lnSpc>
                  <a:spcBef>
                    <a:spcPts val="0"/>
                  </a:spcBef>
                  <a:spcAft>
                    <a:spcPts val="0"/>
                  </a:spcAft>
                  <a:buClr>
                    <a:srgbClr val="2BA586"/>
                  </a:buClr>
                  <a:buSzPts val="2800"/>
                  <a:buFont typeface="Calibri"/>
                  <a:buNone/>
                </a:pPr>
                <a:r>
                  <a:rPr b="1" i="0" lang="en-SG" sz="2800" u="none" cap="none" strike="noStrike">
                    <a:solidFill>
                      <a:srgbClr val="2BA586"/>
                    </a:solidFill>
                    <a:latin typeface="Calibri"/>
                    <a:ea typeface="Calibri"/>
                    <a:cs typeface="Calibri"/>
                    <a:sym typeface="Calibri"/>
                  </a:rPr>
                  <a:t>lưu loát, mạch lạc</a:t>
                </a:r>
                <a:endParaRPr b="1" i="0" sz="2800" u="none" cap="none" strike="noStrike">
                  <a:solidFill>
                    <a:srgbClr val="2BA586"/>
                  </a:solidFill>
                  <a:latin typeface="Calibri"/>
                  <a:ea typeface="Calibri"/>
                  <a:cs typeface="Calibri"/>
                  <a:sym typeface="Calibri"/>
                </a:endParaRPr>
              </a:p>
            </p:txBody>
          </p:sp>
          <p:sp>
            <p:nvSpPr>
              <p:cNvPr id="146" name="Google Shape;146;p6"/>
              <p:cNvSpPr/>
              <p:nvPr/>
            </p:nvSpPr>
            <p:spPr>
              <a:xfrm>
                <a:off x="690282" y="4071117"/>
                <a:ext cx="5299006" cy="1089438"/>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BA586"/>
                  </a:buClr>
                  <a:buSzPts val="2800"/>
                  <a:buFont typeface="Calibri"/>
                  <a:buNone/>
                </a:pPr>
                <a:r>
                  <a:rPr b="1" i="0" lang="en-SG" sz="2800" u="none" cap="none" strike="noStrike">
                    <a:solidFill>
                      <a:srgbClr val="2BA586"/>
                    </a:solidFill>
                    <a:latin typeface="Calibri"/>
                    <a:ea typeface="Calibri"/>
                    <a:cs typeface="Calibri"/>
                    <a:sym typeface="Calibri"/>
                  </a:rPr>
                  <a:t>Ngắt, nghỉ hơi đúng ở các dấu câu, cụm từ rõ nghĩa</a:t>
                </a:r>
                <a:endParaRPr b="1" i="0" sz="2800" u="none" cap="none" strike="noStrike">
                  <a:solidFill>
                    <a:srgbClr val="2BA586"/>
                  </a:solidFill>
                  <a:latin typeface="Calibri"/>
                  <a:ea typeface="Calibri"/>
                  <a:cs typeface="Calibri"/>
                  <a:sym typeface="Calibri"/>
                </a:endParaRPr>
              </a:p>
            </p:txBody>
          </p:sp>
          <p:sp>
            <p:nvSpPr>
              <p:cNvPr id="147" name="Google Shape;147;p6"/>
              <p:cNvSpPr/>
              <p:nvPr/>
            </p:nvSpPr>
            <p:spPr>
              <a:xfrm>
                <a:off x="582390" y="5455720"/>
                <a:ext cx="5299006" cy="1089438"/>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BA586"/>
                  </a:buClr>
                  <a:buSzPts val="2800"/>
                  <a:buFont typeface="Calibri"/>
                  <a:buNone/>
                </a:pPr>
                <a:r>
                  <a:rPr b="1" i="0" lang="en-SG" sz="2800" u="none" cap="none" strike="noStrike">
                    <a:solidFill>
                      <a:srgbClr val="2BA586"/>
                    </a:solidFill>
                    <a:latin typeface="Calibri"/>
                    <a:ea typeface="Calibri"/>
                    <a:cs typeface="Calibri"/>
                    <a:sym typeface="Calibri"/>
                  </a:rPr>
                  <a:t>Cường độ đọc, tốc độ đọc đạt yêu cầu</a:t>
                </a:r>
                <a:endParaRPr/>
              </a:p>
            </p:txBody>
          </p:sp>
          <p:sp>
            <p:nvSpPr>
              <p:cNvPr id="148" name="Google Shape;148;p6"/>
              <p:cNvSpPr txBox="1"/>
              <p:nvPr/>
            </p:nvSpPr>
            <p:spPr>
              <a:xfrm>
                <a:off x="1689020" y="2109874"/>
                <a:ext cx="2819399" cy="55399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3600">
                    <a:solidFill>
                      <a:srgbClr val="257997"/>
                    </a:solidFill>
                    <a:latin typeface="Calibri"/>
                    <a:ea typeface="Calibri"/>
                    <a:cs typeface="Calibri"/>
                    <a:sym typeface="Calibri"/>
                  </a:rPr>
                  <a:t>TIÊU CHÍ</a:t>
                </a:r>
                <a:endParaRPr b="1" sz="3600">
                  <a:solidFill>
                    <a:srgbClr val="257997"/>
                  </a:solidFill>
                  <a:latin typeface="Calibri"/>
                  <a:ea typeface="Calibri"/>
                  <a:cs typeface="Calibri"/>
                  <a:sym typeface="Calibri"/>
                </a:endParaRPr>
              </a:p>
            </p:txBody>
          </p:sp>
          <p:grpSp>
            <p:nvGrpSpPr>
              <p:cNvPr id="149" name="Google Shape;149;p6"/>
              <p:cNvGrpSpPr/>
              <p:nvPr/>
            </p:nvGrpSpPr>
            <p:grpSpPr>
              <a:xfrm>
                <a:off x="5195596" y="2195336"/>
                <a:ext cx="5984803" cy="463622"/>
                <a:chOff x="5562601" y="1669978"/>
                <a:chExt cx="5984803" cy="463622"/>
              </a:xfrm>
            </p:grpSpPr>
            <p:sp>
              <p:nvSpPr>
                <p:cNvPr id="150" name="Google Shape;150;p6"/>
                <p:cNvSpPr txBox="1"/>
                <p:nvPr/>
              </p:nvSpPr>
              <p:spPr>
                <a:xfrm>
                  <a:off x="5562601" y="1669978"/>
                  <a:ext cx="2819399"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2800">
                      <a:solidFill>
                        <a:srgbClr val="116B8B"/>
                      </a:solidFill>
                      <a:latin typeface="Calibri"/>
                      <a:ea typeface="Calibri"/>
                      <a:cs typeface="Calibri"/>
                      <a:sym typeface="Calibri"/>
                    </a:rPr>
                    <a:t>Bình thường</a:t>
                  </a:r>
                  <a:endParaRPr b="1" sz="2800">
                    <a:solidFill>
                      <a:srgbClr val="116B8B"/>
                    </a:solidFill>
                    <a:latin typeface="Calibri"/>
                    <a:ea typeface="Calibri"/>
                    <a:cs typeface="Calibri"/>
                    <a:sym typeface="Calibri"/>
                  </a:endParaRPr>
                </a:p>
              </p:txBody>
            </p:sp>
            <p:sp>
              <p:nvSpPr>
                <p:cNvPr id="151" name="Google Shape;151;p6"/>
                <p:cNvSpPr txBox="1"/>
                <p:nvPr/>
              </p:nvSpPr>
              <p:spPr>
                <a:xfrm>
                  <a:off x="8229600" y="1702713"/>
                  <a:ext cx="1249679"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2800">
                      <a:solidFill>
                        <a:srgbClr val="116B8B"/>
                      </a:solidFill>
                      <a:latin typeface="Calibri"/>
                      <a:ea typeface="Calibri"/>
                      <a:cs typeface="Calibri"/>
                      <a:sym typeface="Calibri"/>
                    </a:rPr>
                    <a:t>Tốt</a:t>
                  </a:r>
                  <a:endParaRPr b="1" sz="2800">
                    <a:solidFill>
                      <a:srgbClr val="116B8B"/>
                    </a:solidFill>
                    <a:latin typeface="Calibri"/>
                    <a:ea typeface="Calibri"/>
                    <a:cs typeface="Calibri"/>
                    <a:sym typeface="Calibri"/>
                  </a:endParaRPr>
                </a:p>
              </p:txBody>
            </p:sp>
            <p:sp>
              <p:nvSpPr>
                <p:cNvPr id="152" name="Google Shape;152;p6"/>
                <p:cNvSpPr txBox="1"/>
                <p:nvPr/>
              </p:nvSpPr>
              <p:spPr>
                <a:xfrm>
                  <a:off x="9601200" y="1669978"/>
                  <a:ext cx="1946204"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2800">
                      <a:solidFill>
                        <a:srgbClr val="116B8B"/>
                      </a:solidFill>
                      <a:latin typeface="Calibri"/>
                      <a:ea typeface="Calibri"/>
                      <a:cs typeface="Calibri"/>
                      <a:sym typeface="Calibri"/>
                    </a:rPr>
                    <a:t>Rất tốt</a:t>
                  </a:r>
                  <a:endParaRPr b="1" sz="2800">
                    <a:solidFill>
                      <a:srgbClr val="116B8B"/>
                    </a:solidFill>
                    <a:latin typeface="Calibri"/>
                    <a:ea typeface="Calibri"/>
                    <a:cs typeface="Calibri"/>
                    <a:sym typeface="Calibri"/>
                  </a:endParaRPr>
                </a:p>
              </p:txBody>
            </p:sp>
          </p:grpSp>
        </p:grpSp>
        <p:grpSp>
          <p:nvGrpSpPr>
            <p:cNvPr id="153" name="Google Shape;153;p6"/>
            <p:cNvGrpSpPr/>
            <p:nvPr/>
          </p:nvGrpSpPr>
          <p:grpSpPr>
            <a:xfrm>
              <a:off x="5944803" y="2343412"/>
              <a:ext cx="4804360" cy="984254"/>
              <a:chOff x="5944803" y="2343412"/>
              <a:chExt cx="4804360" cy="984254"/>
            </a:xfrm>
          </p:grpSpPr>
          <p:sp>
            <p:nvSpPr>
              <p:cNvPr id="154" name="Google Shape;154;p6"/>
              <p:cNvSpPr/>
              <p:nvPr/>
            </p:nvSpPr>
            <p:spPr>
              <a:xfrm>
                <a:off x="5944803" y="2343412"/>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1</a:t>
                </a:r>
                <a:endParaRPr b="1" sz="3200">
                  <a:solidFill>
                    <a:srgbClr val="0C0C0C"/>
                  </a:solidFill>
                  <a:latin typeface="Calibri"/>
                  <a:ea typeface="Calibri"/>
                  <a:cs typeface="Calibri"/>
                  <a:sym typeface="Calibri"/>
                </a:endParaRPr>
              </a:p>
            </p:txBody>
          </p:sp>
          <p:sp>
            <p:nvSpPr>
              <p:cNvPr id="155" name="Google Shape;155;p6"/>
              <p:cNvSpPr/>
              <p:nvPr/>
            </p:nvSpPr>
            <p:spPr>
              <a:xfrm>
                <a:off x="7857269" y="2343412"/>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2</a:t>
                </a:r>
                <a:endParaRPr b="1" sz="3200">
                  <a:solidFill>
                    <a:srgbClr val="0C0C0C"/>
                  </a:solidFill>
                  <a:latin typeface="Calibri"/>
                  <a:ea typeface="Calibri"/>
                  <a:cs typeface="Calibri"/>
                  <a:sym typeface="Calibri"/>
                </a:endParaRPr>
              </a:p>
            </p:txBody>
          </p:sp>
          <p:sp>
            <p:nvSpPr>
              <p:cNvPr id="156" name="Google Shape;156;p6"/>
              <p:cNvSpPr/>
              <p:nvPr/>
            </p:nvSpPr>
            <p:spPr>
              <a:xfrm>
                <a:off x="9635137" y="2365409"/>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3</a:t>
                </a:r>
                <a:endParaRPr b="1" sz="3200">
                  <a:solidFill>
                    <a:srgbClr val="0C0C0C"/>
                  </a:solidFill>
                  <a:latin typeface="Calibri"/>
                  <a:ea typeface="Calibri"/>
                  <a:cs typeface="Calibri"/>
                  <a:sym typeface="Calibri"/>
                </a:endParaRPr>
              </a:p>
            </p:txBody>
          </p:sp>
        </p:grpSp>
        <p:grpSp>
          <p:nvGrpSpPr>
            <p:cNvPr id="157" name="Google Shape;157;p6"/>
            <p:cNvGrpSpPr/>
            <p:nvPr/>
          </p:nvGrpSpPr>
          <p:grpSpPr>
            <a:xfrm>
              <a:off x="6012102" y="3808163"/>
              <a:ext cx="4804360" cy="984254"/>
              <a:chOff x="5944803" y="2343412"/>
              <a:chExt cx="4804360" cy="984254"/>
            </a:xfrm>
          </p:grpSpPr>
          <p:sp>
            <p:nvSpPr>
              <p:cNvPr id="158" name="Google Shape;158;p6"/>
              <p:cNvSpPr/>
              <p:nvPr/>
            </p:nvSpPr>
            <p:spPr>
              <a:xfrm>
                <a:off x="5944803" y="2343412"/>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1</a:t>
                </a:r>
                <a:endParaRPr b="1" sz="3200">
                  <a:solidFill>
                    <a:srgbClr val="0C0C0C"/>
                  </a:solidFill>
                  <a:latin typeface="Calibri"/>
                  <a:ea typeface="Calibri"/>
                  <a:cs typeface="Calibri"/>
                  <a:sym typeface="Calibri"/>
                </a:endParaRPr>
              </a:p>
            </p:txBody>
          </p:sp>
          <p:sp>
            <p:nvSpPr>
              <p:cNvPr id="159" name="Google Shape;159;p6"/>
              <p:cNvSpPr/>
              <p:nvPr/>
            </p:nvSpPr>
            <p:spPr>
              <a:xfrm>
                <a:off x="7857269" y="2343412"/>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2</a:t>
                </a:r>
                <a:endParaRPr b="1" sz="3200">
                  <a:solidFill>
                    <a:srgbClr val="0C0C0C"/>
                  </a:solidFill>
                  <a:latin typeface="Calibri"/>
                  <a:ea typeface="Calibri"/>
                  <a:cs typeface="Calibri"/>
                  <a:sym typeface="Calibri"/>
                </a:endParaRPr>
              </a:p>
            </p:txBody>
          </p:sp>
          <p:sp>
            <p:nvSpPr>
              <p:cNvPr id="160" name="Google Shape;160;p6"/>
              <p:cNvSpPr/>
              <p:nvPr/>
            </p:nvSpPr>
            <p:spPr>
              <a:xfrm>
                <a:off x="9635137" y="2365409"/>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3</a:t>
                </a:r>
                <a:endParaRPr b="1" sz="3200">
                  <a:solidFill>
                    <a:srgbClr val="0C0C0C"/>
                  </a:solidFill>
                  <a:latin typeface="Calibri"/>
                  <a:ea typeface="Calibri"/>
                  <a:cs typeface="Calibri"/>
                  <a:sym typeface="Calibri"/>
                </a:endParaRPr>
              </a:p>
            </p:txBody>
          </p:sp>
        </p:grpSp>
        <p:grpSp>
          <p:nvGrpSpPr>
            <p:cNvPr id="161" name="Google Shape;161;p6"/>
            <p:cNvGrpSpPr/>
            <p:nvPr/>
          </p:nvGrpSpPr>
          <p:grpSpPr>
            <a:xfrm>
              <a:off x="6012102" y="5250365"/>
              <a:ext cx="4804360" cy="984254"/>
              <a:chOff x="5944803" y="2343412"/>
              <a:chExt cx="4804360" cy="984254"/>
            </a:xfrm>
          </p:grpSpPr>
          <p:sp>
            <p:nvSpPr>
              <p:cNvPr id="162" name="Google Shape;162;p6"/>
              <p:cNvSpPr/>
              <p:nvPr/>
            </p:nvSpPr>
            <p:spPr>
              <a:xfrm>
                <a:off x="5944803" y="2343412"/>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1</a:t>
                </a:r>
                <a:endParaRPr b="1" sz="3200">
                  <a:solidFill>
                    <a:srgbClr val="0C0C0C"/>
                  </a:solidFill>
                  <a:latin typeface="Calibri"/>
                  <a:ea typeface="Calibri"/>
                  <a:cs typeface="Calibri"/>
                  <a:sym typeface="Calibri"/>
                </a:endParaRPr>
              </a:p>
            </p:txBody>
          </p:sp>
          <p:sp>
            <p:nvSpPr>
              <p:cNvPr id="163" name="Google Shape;163;p6"/>
              <p:cNvSpPr/>
              <p:nvPr/>
            </p:nvSpPr>
            <p:spPr>
              <a:xfrm>
                <a:off x="7857269" y="2343412"/>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2</a:t>
                </a:r>
                <a:endParaRPr b="1" sz="3200">
                  <a:solidFill>
                    <a:srgbClr val="0C0C0C"/>
                  </a:solidFill>
                  <a:latin typeface="Calibri"/>
                  <a:ea typeface="Calibri"/>
                  <a:cs typeface="Calibri"/>
                  <a:sym typeface="Calibri"/>
                </a:endParaRPr>
              </a:p>
            </p:txBody>
          </p:sp>
          <p:sp>
            <p:nvSpPr>
              <p:cNvPr id="164" name="Google Shape;164;p6"/>
              <p:cNvSpPr/>
              <p:nvPr/>
            </p:nvSpPr>
            <p:spPr>
              <a:xfrm>
                <a:off x="9635137" y="2365409"/>
                <a:ext cx="1114026" cy="962257"/>
              </a:xfrm>
              <a:prstGeom prst="star5">
                <a:avLst>
                  <a:gd fmla="val 23922" name="adj"/>
                  <a:gd fmla="val 105146" name="hf"/>
                  <a:gd fmla="val 110557" name="vf"/>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0C0C0C"/>
                    </a:solidFill>
                    <a:latin typeface="Calibri"/>
                    <a:ea typeface="Calibri"/>
                    <a:cs typeface="Calibri"/>
                    <a:sym typeface="Calibri"/>
                  </a:rPr>
                  <a:t>3</a:t>
                </a:r>
                <a:endParaRPr b="1" sz="3200">
                  <a:solidFill>
                    <a:srgbClr val="0C0C0C"/>
                  </a:solidFill>
                  <a:latin typeface="Calibri"/>
                  <a:ea typeface="Calibri"/>
                  <a:cs typeface="Calibri"/>
                  <a:sym typeface="Calibri"/>
                </a:endParaRPr>
              </a:p>
            </p:txBody>
          </p:sp>
        </p:grpSp>
      </p:grpSp>
      <p:pic>
        <p:nvPicPr>
          <p:cNvPr id="165" name="Google Shape;165;p6"/>
          <p:cNvPicPr preferRelativeResize="0"/>
          <p:nvPr/>
        </p:nvPicPr>
        <p:blipFill rotWithShape="1">
          <a:blip r:embed="rId5">
            <a:alphaModFix/>
          </a:blip>
          <a:srcRect b="18245" l="14884" r="13681" t="5402"/>
          <a:stretch/>
        </p:blipFill>
        <p:spPr>
          <a:xfrm flipH="1">
            <a:off x="750332" y="880097"/>
            <a:ext cx="1361784" cy="1490835"/>
          </a:xfrm>
          <a:prstGeom prst="rect">
            <a:avLst/>
          </a:prstGeom>
          <a:noFill/>
          <a:ln>
            <a:noFill/>
          </a:ln>
          <a:effectLst>
            <a:outerShdw blurRad="50800" rotWithShape="0" algn="tl" dir="2700000" dist="38100">
              <a:srgbClr val="000000">
                <a:alpha val="40000"/>
              </a:srgbClr>
            </a:outerShdw>
          </a:effectLst>
        </p:spPr>
      </p:pic>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500"/>
                                        <p:tgtEl>
                                          <p:spTgt spid="142"/>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500"/>
                                        <p:tgtEl>
                                          <p:spTgt spid="143"/>
                                        </p:tgtEl>
                                        <p:attrNameLst>
                                          <p:attrName>ppt_w</p:attrName>
                                        </p:attrNameLst>
                                      </p:cBhvr>
                                      <p:tavLst>
                                        <p:tav fmla="" tm="0">
                                          <p:val>
                                            <p:strVal val="0"/>
                                          </p:val>
                                        </p:tav>
                                        <p:tav fmla="" tm="100000">
                                          <p:val>
                                            <p:strVal val="#ppt_w"/>
                                          </p:val>
                                        </p:tav>
                                      </p:tavLst>
                                    </p:anim>
                                    <p:anim calcmode="lin" valueType="num">
                                      <p:cBhvr additive="base">
                                        <p:cTn dur="500"/>
                                        <p:tgtEl>
                                          <p:spTgt spid="14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7"/>
          <p:cNvPicPr preferRelativeResize="0"/>
          <p:nvPr/>
        </p:nvPicPr>
        <p:blipFill rotWithShape="1">
          <a:blip r:embed="rId3">
            <a:alphaModFix/>
          </a:blip>
          <a:srcRect b="0" l="0" r="0" t="8625"/>
          <a:stretch/>
        </p:blipFill>
        <p:spPr>
          <a:xfrm>
            <a:off x="0" y="0"/>
            <a:ext cx="12192000" cy="6859524"/>
          </a:xfrm>
          <a:prstGeom prst="rect">
            <a:avLst/>
          </a:prstGeom>
          <a:noFill/>
          <a:ln>
            <a:noFill/>
          </a:ln>
        </p:spPr>
      </p:pic>
      <p:sp>
        <p:nvSpPr>
          <p:cNvPr id="171" name="Google Shape;171;p7"/>
          <p:cNvSpPr/>
          <p:nvPr/>
        </p:nvSpPr>
        <p:spPr>
          <a:xfrm>
            <a:off x="228600" y="185980"/>
            <a:ext cx="11723914" cy="6497850"/>
          </a:xfrm>
          <a:custGeom>
            <a:rect b="b" l="l" r="r" t="t"/>
            <a:pathLst>
              <a:path extrusionOk="0" fill="none" h="6497850" w="11723914">
                <a:moveTo>
                  <a:pt x="0" y="474473"/>
                </a:moveTo>
                <a:cubicBezTo>
                  <a:pt x="-41040" y="180635"/>
                  <a:pt x="216403" y="-17006"/>
                  <a:pt x="474473" y="0"/>
                </a:cubicBezTo>
                <a:cubicBezTo>
                  <a:pt x="3079449" y="35184"/>
                  <a:pt x="8388682" y="45873"/>
                  <a:pt x="11249441" y="0"/>
                </a:cubicBezTo>
                <a:cubicBezTo>
                  <a:pt x="11474798" y="19125"/>
                  <a:pt x="11721211" y="217807"/>
                  <a:pt x="11723914" y="474473"/>
                </a:cubicBezTo>
                <a:cubicBezTo>
                  <a:pt x="11559299" y="1929374"/>
                  <a:pt x="11705272" y="3976657"/>
                  <a:pt x="11723914" y="6023377"/>
                </a:cubicBezTo>
                <a:cubicBezTo>
                  <a:pt x="11698356" y="6278194"/>
                  <a:pt x="11494299" y="6486665"/>
                  <a:pt x="11249441" y="6497850"/>
                </a:cubicBezTo>
                <a:cubicBezTo>
                  <a:pt x="8443647" y="6440568"/>
                  <a:pt x="4821768" y="6579066"/>
                  <a:pt x="474473" y="6497850"/>
                </a:cubicBezTo>
                <a:cubicBezTo>
                  <a:pt x="187209" y="6512963"/>
                  <a:pt x="37724" y="6283844"/>
                  <a:pt x="0" y="6023377"/>
                </a:cubicBezTo>
                <a:cubicBezTo>
                  <a:pt x="89725" y="3923492"/>
                  <a:pt x="-151992" y="1591518"/>
                  <a:pt x="0" y="474473"/>
                </a:cubicBezTo>
                <a:close/>
              </a:path>
              <a:path extrusionOk="0" h="6497850" w="11723914">
                <a:moveTo>
                  <a:pt x="0" y="474473"/>
                </a:moveTo>
                <a:cubicBezTo>
                  <a:pt x="-31149" y="238981"/>
                  <a:pt x="161496" y="-11937"/>
                  <a:pt x="474473" y="0"/>
                </a:cubicBezTo>
                <a:cubicBezTo>
                  <a:pt x="2023983" y="84205"/>
                  <a:pt x="8092467" y="-44638"/>
                  <a:pt x="11249441" y="0"/>
                </a:cubicBezTo>
                <a:cubicBezTo>
                  <a:pt x="11538828" y="-24129"/>
                  <a:pt x="11694631" y="182589"/>
                  <a:pt x="11723914" y="474473"/>
                </a:cubicBezTo>
                <a:cubicBezTo>
                  <a:pt x="11659315" y="3057871"/>
                  <a:pt x="11688043" y="3709763"/>
                  <a:pt x="11723914" y="6023377"/>
                </a:cubicBezTo>
                <a:cubicBezTo>
                  <a:pt x="11714825" y="6260462"/>
                  <a:pt x="11532622" y="6537328"/>
                  <a:pt x="11249441" y="6497850"/>
                </a:cubicBezTo>
                <a:cubicBezTo>
                  <a:pt x="9727412" y="6586774"/>
                  <a:pt x="5074513" y="6373963"/>
                  <a:pt x="474473" y="6497850"/>
                </a:cubicBezTo>
                <a:cubicBezTo>
                  <a:pt x="200603" y="6448190"/>
                  <a:pt x="-23338" y="6311698"/>
                  <a:pt x="0" y="6023377"/>
                </a:cubicBezTo>
                <a:cubicBezTo>
                  <a:pt x="-104639" y="3690569"/>
                  <a:pt x="-69927" y="1156754"/>
                  <a:pt x="0" y="474473"/>
                </a:cubicBezTo>
                <a:close/>
              </a:path>
            </a:pathLst>
          </a:custGeom>
          <a:solidFill>
            <a:schemeClr val="lt1"/>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3600">
                <a:solidFill>
                  <a:srgbClr val="000000"/>
                </a:solidFill>
                <a:latin typeface="Calibri"/>
                <a:ea typeface="Calibri"/>
                <a:cs typeface="Calibri"/>
                <a:sym typeface="Calibri"/>
              </a:rPr>
              <a:t>	</a:t>
            </a:r>
            <a:endParaRPr/>
          </a:p>
          <a:p>
            <a:pPr indent="0" lvl="0" marL="0" marR="0" rtl="0" algn="just">
              <a:spcBef>
                <a:spcPts val="0"/>
              </a:spcBef>
              <a:spcAft>
                <a:spcPts val="0"/>
              </a:spcAft>
              <a:buNone/>
            </a:pPr>
            <a:r>
              <a:t/>
            </a:r>
            <a:endParaRPr sz="36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3600">
                <a:solidFill>
                  <a:srgbClr val="000000"/>
                </a:solidFill>
                <a:latin typeface="Calibri"/>
                <a:ea typeface="Calibri"/>
                <a:cs typeface="Calibri"/>
                <a:sym typeface="Calibri"/>
              </a:rPr>
              <a:t>	Từ sáng sớm, các môn sinh đã tề tựu trước sân nhà cụ giáo Chu để mừng thọ thầy. Cụ giáo đội khăn ngay ngắn, mặc áo dài thâm ngồi trên sập. Mấy học trò cũ từ xa về dâng biếu thầy những cuốn sách quý. Cụ giáo hỏi thăm công việc của từng người, bảo ban các học trò nhỏ, rồi nói:</a:t>
            </a:r>
            <a:endParaRPr/>
          </a:p>
          <a:p>
            <a:pPr indent="0" lvl="0" marL="0" marR="0" rtl="0" algn="just">
              <a:spcBef>
                <a:spcPts val="0"/>
              </a:spcBef>
              <a:spcAft>
                <a:spcPts val="0"/>
              </a:spcAft>
              <a:buNone/>
            </a:pPr>
            <a:r>
              <a:rPr lang="en-SG" sz="3600">
                <a:solidFill>
                  <a:srgbClr val="000000"/>
                </a:solidFill>
                <a:latin typeface="Calibri"/>
                <a:ea typeface="Calibri"/>
                <a:cs typeface="Calibri"/>
                <a:sym typeface="Calibri"/>
              </a:rPr>
              <a:t>	- Thầy cảm ơn các anh. Bây giờ, nhân có đông đủ môn sinh, thầy muốn mời tất cả các anh theo thầy tới thăm một người mà thầy mang ơn rất nặng.</a:t>
            </a:r>
            <a:endParaRPr/>
          </a:p>
        </p:txBody>
      </p:sp>
      <p:sp>
        <p:nvSpPr>
          <p:cNvPr id="172" name="Google Shape;172;p7"/>
          <p:cNvSpPr txBox="1"/>
          <p:nvPr/>
        </p:nvSpPr>
        <p:spPr>
          <a:xfrm>
            <a:off x="2289665" y="765765"/>
            <a:ext cx="4285147"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SG" sz="4400">
                <a:solidFill>
                  <a:srgbClr val="CD148E"/>
                </a:solidFill>
                <a:latin typeface="Arial"/>
                <a:ea typeface="Arial"/>
                <a:cs typeface="Arial"/>
                <a:sym typeface="Arial"/>
              </a:rPr>
              <a:t>Nghĩa thầy trò</a:t>
            </a:r>
            <a:endParaRPr sz="4400">
              <a:solidFill>
                <a:srgbClr val="CD148E"/>
              </a:solidFill>
              <a:latin typeface="Arial"/>
              <a:ea typeface="Arial"/>
              <a:cs typeface="Arial"/>
              <a:sym typeface="Arial"/>
            </a:endParaRPr>
          </a:p>
        </p:txBody>
      </p:sp>
      <p:pic>
        <p:nvPicPr>
          <p:cNvPr id="173" name="Google Shape;173;p7"/>
          <p:cNvPicPr preferRelativeResize="0"/>
          <p:nvPr/>
        </p:nvPicPr>
        <p:blipFill rotWithShape="1">
          <a:blip r:embed="rId4">
            <a:alphaModFix/>
          </a:blip>
          <a:srcRect b="10501" l="1938" r="3636" t="3625"/>
          <a:stretch/>
        </p:blipFill>
        <p:spPr>
          <a:xfrm>
            <a:off x="7241029" y="360782"/>
            <a:ext cx="3517021" cy="1486419"/>
          </a:xfrm>
          <a:prstGeom prst="rect">
            <a:avLst/>
          </a:pr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5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8"/>
          <p:cNvPicPr preferRelativeResize="0"/>
          <p:nvPr/>
        </p:nvPicPr>
        <p:blipFill rotWithShape="1">
          <a:blip r:embed="rId3">
            <a:alphaModFix/>
          </a:blip>
          <a:srcRect b="0" l="0" r="0" t="8625"/>
          <a:stretch/>
        </p:blipFill>
        <p:spPr>
          <a:xfrm>
            <a:off x="0" y="0"/>
            <a:ext cx="12192000" cy="6859524"/>
          </a:xfrm>
          <a:prstGeom prst="rect">
            <a:avLst/>
          </a:prstGeom>
          <a:noFill/>
          <a:ln>
            <a:noFill/>
          </a:ln>
        </p:spPr>
      </p:pic>
      <p:sp>
        <p:nvSpPr>
          <p:cNvPr id="179" name="Google Shape;179;p8"/>
          <p:cNvSpPr/>
          <p:nvPr/>
        </p:nvSpPr>
        <p:spPr>
          <a:xfrm>
            <a:off x="228600" y="174172"/>
            <a:ext cx="11723914" cy="6509658"/>
          </a:xfrm>
          <a:custGeom>
            <a:rect b="b" l="l" r="r" t="t"/>
            <a:pathLst>
              <a:path extrusionOk="0" fill="none" h="6509658" w="11723914">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extrusionOk="0" h="6509658" w="11723914">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lt1"/>
          </a:solidFill>
          <a:ln cap="flat" cmpd="sng" w="12700">
            <a:solidFill>
              <a:srgbClr val="CD14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1800">
                <a:solidFill>
                  <a:srgbClr val="000000"/>
                </a:solidFill>
                <a:latin typeface="Calibri"/>
                <a:ea typeface="Calibri"/>
                <a:cs typeface="Calibri"/>
                <a:sym typeface="Calibri"/>
              </a:rPr>
              <a:t>	</a:t>
            </a:r>
            <a:r>
              <a:rPr lang="en-SG" sz="3600">
                <a:solidFill>
                  <a:srgbClr val="000000"/>
                </a:solidFill>
                <a:latin typeface="Calibri"/>
                <a:ea typeface="Calibri"/>
                <a:cs typeface="Calibri"/>
                <a:sym typeface="Calibri"/>
              </a:rPr>
              <a:t>Các môn sinh đồng thanh dạ ran. Thế là cụ giáo Chu đi trước, học trò theo sau. Các anh có tuổi đi ngay sau thầy, người ít tuổi hơn nhường bước, cuối cùng là mấy chú tóc để trái đào. Cụ giáo Chu dẫn học trò đi về cuối làng, sang tận thôn Đoài, đến một ngôi nhà tranh đơn sơ mà sáng sủa, ấm cúng. Ở hiên trước, một cụ già trên tám mươi tuổi râu tóc bạc phơ đang ngồi sưởi nắng. Cụ giáo Chu bước vào sân, chắp tay cung kính vái và nói to:</a:t>
            </a:r>
            <a:endParaRPr/>
          </a:p>
          <a:p>
            <a:pPr indent="0" lvl="0" marL="0" marR="0" rtl="0" algn="just">
              <a:spcBef>
                <a:spcPts val="0"/>
              </a:spcBef>
              <a:spcAft>
                <a:spcPts val="0"/>
              </a:spcAft>
              <a:buNone/>
            </a:pPr>
            <a:r>
              <a:rPr lang="en-SG" sz="3600">
                <a:solidFill>
                  <a:srgbClr val="000000"/>
                </a:solidFill>
                <a:latin typeface="Calibri"/>
                <a:ea typeface="Calibri"/>
                <a:cs typeface="Calibri"/>
                <a:sym typeface="Calibri"/>
              </a:rPr>
              <a:t>	- Lạy thầy! Hôm nay con đem tất cả môn sinh đến tạ ơn thầy.</a:t>
            </a:r>
            <a:endParaRPr/>
          </a:p>
        </p:txBody>
      </p:sp>
    </p:spTree>
  </p:cSld>
  <p:clrMapOvr>
    <a:masterClrMapping/>
  </p:clrMapOvr>
  <p:transition spd="slow">
    <p:wipe dir="l"/>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9"/>
          <p:cNvPicPr preferRelativeResize="0"/>
          <p:nvPr/>
        </p:nvPicPr>
        <p:blipFill rotWithShape="1">
          <a:blip r:embed="rId3">
            <a:alphaModFix/>
          </a:blip>
          <a:srcRect b="0" l="0" r="0" t="8625"/>
          <a:stretch/>
        </p:blipFill>
        <p:spPr>
          <a:xfrm>
            <a:off x="0" y="0"/>
            <a:ext cx="12192000" cy="6859524"/>
          </a:xfrm>
          <a:prstGeom prst="rect">
            <a:avLst/>
          </a:prstGeom>
          <a:noFill/>
          <a:ln>
            <a:noFill/>
          </a:ln>
        </p:spPr>
      </p:pic>
      <p:sp>
        <p:nvSpPr>
          <p:cNvPr id="185" name="Google Shape;185;p9"/>
          <p:cNvSpPr/>
          <p:nvPr/>
        </p:nvSpPr>
        <p:spPr>
          <a:xfrm>
            <a:off x="228600" y="174172"/>
            <a:ext cx="11766176" cy="6509658"/>
          </a:xfrm>
          <a:custGeom>
            <a:rect b="b" l="l" r="r" t="t"/>
            <a:pathLst>
              <a:path extrusionOk="0" fill="none" h="6509658" w="11723914">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extrusionOk="0" h="6509658" w="11723914">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lt1"/>
          </a:solidFill>
          <a:ln cap="flat" cmpd="sng" w="12700">
            <a:solidFill>
              <a:srgbClr val="CD14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just">
              <a:spcBef>
                <a:spcPts val="0"/>
              </a:spcBef>
              <a:spcAft>
                <a:spcPts val="0"/>
              </a:spcAft>
              <a:buNone/>
            </a:pPr>
            <a:r>
              <a:rPr lang="en-SG" sz="1800">
                <a:solidFill>
                  <a:srgbClr val="000000"/>
                </a:solidFill>
                <a:latin typeface="Calibri"/>
                <a:ea typeface="Calibri"/>
                <a:cs typeface="Calibri"/>
                <a:sym typeface="Calibri"/>
              </a:rPr>
              <a:t>	</a:t>
            </a:r>
            <a:r>
              <a:rPr lang="en-SG" sz="3600">
                <a:solidFill>
                  <a:srgbClr val="000000"/>
                </a:solidFill>
                <a:latin typeface="Calibri"/>
                <a:ea typeface="Calibri"/>
                <a:cs typeface="Calibri"/>
                <a:sym typeface="Calibri"/>
              </a:rPr>
              <a:t>Cụ già tóc bạc ngước lên, nghiêng đầu nghe. Cụ đã nặng tai. Thầy giáo Chu lại nói to câu nói vừa rồi một lần nữa. Thì ra đây là cụ đồ xưa kia đã dạy vỡ lòng cho thầy.</a:t>
            </a:r>
            <a:endParaRPr/>
          </a:p>
          <a:p>
            <a:pPr indent="0" lvl="0" marL="0" marR="0" rtl="0" algn="just">
              <a:spcBef>
                <a:spcPts val="0"/>
              </a:spcBef>
              <a:spcAft>
                <a:spcPts val="0"/>
              </a:spcAft>
              <a:buNone/>
            </a:pPr>
            <a:r>
              <a:rPr lang="en-SG" sz="3600">
                <a:solidFill>
                  <a:srgbClr val="000000"/>
                </a:solidFill>
                <a:latin typeface="Calibri"/>
                <a:ea typeface="Calibri"/>
                <a:cs typeface="Calibri"/>
                <a:sym typeface="Calibri"/>
              </a:rPr>
              <a:t>	Tiếp sau cụ giáo Chu, các môn sinh của cụ lần lượt theo lứa tuổi vái tạ cụ đồ già. Ngày mừng thọ thầy Chu năm ấy, họ được thêm một bài học thấm thía về nghĩa thầy trò.</a:t>
            </a:r>
            <a:endParaRPr/>
          </a:p>
          <a:p>
            <a:pPr indent="0" lvl="0" marL="0" marR="0" rtl="0" algn="r">
              <a:spcBef>
                <a:spcPts val="0"/>
              </a:spcBef>
              <a:spcAft>
                <a:spcPts val="0"/>
              </a:spcAft>
              <a:buNone/>
            </a:pPr>
            <a:r>
              <a:rPr b="1" i="1" lang="en-SG" sz="3600">
                <a:solidFill>
                  <a:srgbClr val="000000"/>
                </a:solidFill>
                <a:latin typeface="Calibri"/>
                <a:ea typeface="Calibri"/>
                <a:cs typeface="Calibri"/>
                <a:sym typeface="Calibri"/>
              </a:rPr>
              <a:t>Theo Hà Ân</a:t>
            </a:r>
            <a:endParaRPr b="1" i="1" sz="3600">
              <a:solidFill>
                <a:srgbClr val="000000"/>
              </a:solidFill>
              <a:latin typeface="Calibri"/>
              <a:ea typeface="Calibri"/>
              <a:cs typeface="Calibri"/>
              <a:sym typeface="Calibri"/>
            </a:endParaRPr>
          </a:p>
        </p:txBody>
      </p:sp>
    </p:spTree>
  </p:cSld>
  <p:clrMapOvr>
    <a:masterClrMapping/>
  </p:clrMapOvr>
  <p:transition spd="slow">
    <p:wipe dir="l"/>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2022-02-13T12:44:56Z</dcterms:created>
  <dc:creator>Hung</dc:creator>
</cp:coreProperties>
</file>