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256" r:id="rId3"/>
    <p:sldId id="273" r:id="rId4"/>
    <p:sldId id="275" r:id="rId5"/>
    <p:sldId id="283" r:id="rId6"/>
    <p:sldId id="285" r:id="rId7"/>
    <p:sldId id="287" r:id="rId8"/>
    <p:sldId id="262" r:id="rId9"/>
    <p:sldId id="292" r:id="rId10"/>
    <p:sldId id="290" r:id="rId11"/>
    <p:sldId id="293" r:id="rId12"/>
    <p:sldId id="263" r:id="rId13"/>
    <p:sldId id="267" r:id="rId14"/>
    <p:sldId id="295" r:id="rId15"/>
    <p:sldId id="296" r:id="rId16"/>
    <p:sldId id="298" r:id="rId17"/>
    <p:sldId id="29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3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6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1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9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1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4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92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84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31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9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4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2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1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8B9C1-1862-4FFC-A527-3308E549BC7F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0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80"/>
          <a:stretch>
            <a:fillRect/>
          </a:stretch>
        </p:blipFill>
        <p:spPr bwMode="auto">
          <a:xfrm>
            <a:off x="61915" y="3357562"/>
            <a:ext cx="886777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Freeform 3"/>
          <p:cNvSpPr>
            <a:spLocks/>
          </p:cNvSpPr>
          <p:nvPr/>
        </p:nvSpPr>
        <p:spPr bwMode="auto">
          <a:xfrm>
            <a:off x="7315208" y="2686060"/>
            <a:ext cx="1700213" cy="1002506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8" name="Freeform 4"/>
          <p:cNvSpPr>
            <a:spLocks/>
          </p:cNvSpPr>
          <p:nvPr/>
        </p:nvSpPr>
        <p:spPr bwMode="auto">
          <a:xfrm>
            <a:off x="2863852" y="857260"/>
            <a:ext cx="6132513" cy="1002506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9" name="Freeform 5"/>
          <p:cNvSpPr>
            <a:spLocks/>
          </p:cNvSpPr>
          <p:nvPr/>
        </p:nvSpPr>
        <p:spPr bwMode="auto">
          <a:xfrm>
            <a:off x="39688" y="857260"/>
            <a:ext cx="6132512" cy="1002506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 rot="10800000">
            <a:off x="3074996" y="857251"/>
            <a:ext cx="2968625" cy="1063229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4" name="Freeform 10"/>
          <p:cNvSpPr>
            <a:spLocks/>
          </p:cNvSpPr>
          <p:nvPr/>
        </p:nvSpPr>
        <p:spPr bwMode="auto">
          <a:xfrm rot="10406957">
            <a:off x="514358" y="857250"/>
            <a:ext cx="1477963" cy="914400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5" name="Freeform 11"/>
          <p:cNvSpPr>
            <a:spLocks/>
          </p:cNvSpPr>
          <p:nvPr/>
        </p:nvSpPr>
        <p:spPr bwMode="auto">
          <a:xfrm>
            <a:off x="7296158" y="1613308"/>
            <a:ext cx="1700213" cy="716756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6" name="Freeform 12"/>
          <p:cNvSpPr>
            <a:spLocks/>
          </p:cNvSpPr>
          <p:nvPr/>
        </p:nvSpPr>
        <p:spPr bwMode="auto">
          <a:xfrm rot="21419157" flipH="1">
            <a:off x="152408" y="2057410"/>
            <a:ext cx="1014413" cy="1527572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447800" y="1028701"/>
            <a:ext cx="6477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kern="0" dirty="0"/>
              <a:t>PHÒNG GIÁO DỤC VÀ ĐÀO TẠO ĐẠI LỘC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kern="0" dirty="0"/>
              <a:t>TRƯỜNG TIỂU HỌC ĐẠI QUANG</a:t>
            </a:r>
          </a:p>
        </p:txBody>
      </p:sp>
      <p:pic>
        <p:nvPicPr>
          <p:cNvPr id="2059" name="Picture 5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028700"/>
            <a:ext cx="592138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5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28700"/>
            <a:ext cx="59213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Box 4"/>
          <p:cNvSpPr txBox="1">
            <a:spLocks noChangeArrowheads="1"/>
          </p:cNvSpPr>
          <p:nvPr/>
        </p:nvSpPr>
        <p:spPr bwMode="auto">
          <a:xfrm>
            <a:off x="1905001" y="3876543"/>
            <a:ext cx="53340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7030A0"/>
                </a:solidFill>
                <a:cs typeface="Times New Roman" pitchFamily="18" charset="0"/>
              </a:rPr>
              <a:t>           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GV: TRẦN THỊ HOA</a:t>
            </a:r>
          </a:p>
        </p:txBody>
      </p:sp>
      <p:sp>
        <p:nvSpPr>
          <p:cNvPr id="16" name="WordArt 6"/>
          <p:cNvSpPr>
            <a:spLocks noChangeArrowheads="1" noChangeShapeType="1" noTextEdit="1"/>
          </p:cNvSpPr>
          <p:nvPr/>
        </p:nvSpPr>
        <p:spPr bwMode="auto">
          <a:xfrm>
            <a:off x="1158876" y="2143126"/>
            <a:ext cx="6613525" cy="3952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</a:t>
            </a:r>
            <a:r>
              <a:rPr lang="en-US" sz="48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liệt</a:t>
            </a:r>
            <a:r>
              <a:rPr lang="en-US" sz="48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48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48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sz="48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sz="48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48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48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48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dự</a:t>
            </a:r>
            <a:r>
              <a:rPr lang="en-US" sz="48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48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48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1B</a:t>
            </a:r>
          </a:p>
        </p:txBody>
      </p:sp>
      <p:pic>
        <p:nvPicPr>
          <p:cNvPr id="2063" name="Picture 32" descr="chim bay 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83" y="1063229"/>
            <a:ext cx="20351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1" descr="chim 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33" y="1771650"/>
            <a:ext cx="1908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5" name="WordArt 4" descr="Flowers (18)"/>
          <p:cNvSpPr>
            <a:spLocks noChangeArrowheads="1" noChangeShapeType="1" noTextEdit="1"/>
          </p:cNvSpPr>
          <p:nvPr/>
        </p:nvSpPr>
        <p:spPr bwMode="auto">
          <a:xfrm>
            <a:off x="2667000" y="3048001"/>
            <a:ext cx="3505200" cy="5012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kern="10" dirty="0" err="1" smtClean="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Tiếng</a:t>
            </a:r>
            <a:r>
              <a:rPr lang="en-US" sz="3200" kern="10" dirty="0" smtClean="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</a:t>
            </a:r>
            <a:r>
              <a:rPr lang="en-US" sz="3200" kern="10" dirty="0" err="1" smtClean="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Việt</a:t>
            </a:r>
            <a:r>
              <a:rPr lang="en-US" sz="3200" kern="10" dirty="0" smtClean="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</a:t>
            </a:r>
            <a:endParaRPr lang="en-US" sz="3200" kern="10" dirty="0">
              <a:ln w="28575">
                <a:solidFill>
                  <a:srgbClr val="0000FF"/>
                </a:solidFill>
                <a:round/>
                <a:headEnd/>
                <a:tailEnd/>
              </a:ln>
              <a:blipFill dpi="0" rotWithShape="1">
                <a:blip r:embed="rId6"/>
                <a:srcRect/>
                <a:stretch>
                  <a:fillRect/>
                </a:stretch>
              </a:blip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1990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1642819" y="1968285"/>
            <a:ext cx="1983783" cy="1704813"/>
          </a:xfrm>
          <a:prstGeom prst="star7">
            <a:avLst/>
          </a:prstGeom>
          <a:solidFill>
            <a:srgbClr val="F13F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.VnAvant" panose="020B7200000000000000" pitchFamily="34" charset="0"/>
            </a:endParaRPr>
          </a:p>
        </p:txBody>
      </p:sp>
      <p:sp>
        <p:nvSpPr>
          <p:cNvPr id="3" name="7-Point Star 2"/>
          <p:cNvSpPr/>
          <p:nvPr/>
        </p:nvSpPr>
        <p:spPr>
          <a:xfrm>
            <a:off x="5207429" y="2107770"/>
            <a:ext cx="1983783" cy="1704813"/>
          </a:xfrm>
          <a:prstGeom prst="star7">
            <a:avLst/>
          </a:prstGeom>
          <a:solidFill>
            <a:srgbClr val="F13F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.VnAvant" panose="020B7200000000000000" pitchFamily="34" charset="0"/>
            </a:endParaRPr>
          </a:p>
        </p:txBody>
      </p:sp>
      <p:sp>
        <p:nvSpPr>
          <p:cNvPr id="4" name="7-Point Star 3"/>
          <p:cNvSpPr/>
          <p:nvPr/>
        </p:nvSpPr>
        <p:spPr>
          <a:xfrm>
            <a:off x="5207429" y="1968284"/>
            <a:ext cx="1983783" cy="1704813"/>
          </a:xfrm>
          <a:prstGeom prst="star7">
            <a:avLst/>
          </a:prstGeom>
          <a:solidFill>
            <a:srgbClr val="F13F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8764" y="2559080"/>
            <a:ext cx="1487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.VnAvant" panose="020B7200000000000000" pitchFamily="34" charset="0"/>
              </a:rPr>
              <a:t>c</a:t>
            </a:r>
            <a:r>
              <a:rPr lang="en-US" sz="2800" b="1" smtClean="0">
                <a:solidFill>
                  <a:srgbClr val="FFFF00"/>
                </a:solidFill>
                <a:latin typeface=".VnAvant" panose="020B7200000000000000" pitchFamily="34" charset="0"/>
              </a:rPr>
              <a:t>µnh</a:t>
            </a:r>
            <a:endParaRPr lang="en-US" sz="2800" b="1"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6878" y="2575124"/>
            <a:ext cx="1534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FF00"/>
                </a:solidFill>
                <a:latin typeface=".VnAvant" panose="020B7200000000000000" pitchFamily="34" charset="0"/>
              </a:rPr>
              <a:t>xanh</a:t>
            </a:r>
            <a:endParaRPr lang="en-US" sz="2800" b="1"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045058" y="2815831"/>
            <a:ext cx="883403" cy="208090"/>
          </a:xfrm>
          <a:custGeom>
            <a:avLst/>
            <a:gdLst>
              <a:gd name="connsiteX0" fmla="*/ 0 w 883403"/>
              <a:gd name="connsiteY0" fmla="*/ 97850 h 208090"/>
              <a:gd name="connsiteX1" fmla="*/ 449450 w 883403"/>
              <a:gd name="connsiteY1" fmla="*/ 206338 h 208090"/>
              <a:gd name="connsiteX2" fmla="*/ 774915 w 883403"/>
              <a:gd name="connsiteY2" fmla="*/ 20359 h 208090"/>
              <a:gd name="connsiteX3" fmla="*/ 883403 w 883403"/>
              <a:gd name="connsiteY3" fmla="*/ 4861 h 20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3403" h="208090">
                <a:moveTo>
                  <a:pt x="0" y="97850"/>
                </a:moveTo>
                <a:cubicBezTo>
                  <a:pt x="160149" y="158551"/>
                  <a:pt x="320298" y="219253"/>
                  <a:pt x="449450" y="206338"/>
                </a:cubicBezTo>
                <a:cubicBezTo>
                  <a:pt x="578602" y="193423"/>
                  <a:pt x="702590" y="53938"/>
                  <a:pt x="774915" y="20359"/>
                </a:cubicBezTo>
                <a:cubicBezTo>
                  <a:pt x="847240" y="-13220"/>
                  <a:pt x="883403" y="4861"/>
                  <a:pt x="883403" y="48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30050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0278" y="2768048"/>
            <a:ext cx="6731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.VnAvant" panose="020B7200000000000000" pitchFamily="34" charset="0"/>
              </a:rPr>
              <a:t>Tr¶ lêi c©u hái</a:t>
            </a:r>
            <a:endParaRPr lang="en-US" sz="6000" b="1">
              <a:solidFill>
                <a:schemeClr val="accent5">
                  <a:lumMod val="60000"/>
                  <a:lumOff val="40000"/>
                </a:schemeClr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62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9808" y="2523744"/>
            <a:ext cx="8759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3600" smtClean="0">
                <a:latin typeface=".VnAvant" panose="020B7200000000000000" pitchFamily="34" charset="0"/>
              </a:rPr>
              <a:t>Nhê cã rÔ mµ hoa, qu¸, l¸ </a:t>
            </a:r>
          </a:p>
          <a:p>
            <a:r>
              <a:rPr lang="en-US" sz="3600" smtClean="0">
                <a:latin typeface=".VnAvant" panose="020B7200000000000000" pitchFamily="34" charset="0"/>
              </a:rPr>
              <a:t>nh­ thÕ nµo?</a:t>
            </a:r>
            <a:endParaRPr lang="en-US" sz="360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45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048" y="2468880"/>
            <a:ext cx="875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.VnAvant" panose="020B7200000000000000" pitchFamily="34" charset="0"/>
              </a:rPr>
              <a:t>b) C©y nh­ thÕ nµo nÕu kh«ng cã rÔ?</a:t>
            </a:r>
            <a:endParaRPr lang="en-US" sz="360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20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048" y="2468880"/>
            <a:ext cx="8759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.VnAvant" panose="020B7200000000000000" pitchFamily="34" charset="0"/>
              </a:rPr>
              <a:t>c</a:t>
            </a:r>
            <a:r>
              <a:rPr lang="en-US" sz="3600" smtClean="0">
                <a:latin typeface=".VnAvant" panose="020B7200000000000000" pitchFamily="34" charset="0"/>
              </a:rPr>
              <a:t>) Nh÷ng tõ ng÷ nµo thÓ hiÖn sù ®¸ng quý cña rÔ ?</a:t>
            </a:r>
            <a:endParaRPr lang="en-US" sz="360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48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4977" y="2499876"/>
            <a:ext cx="875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.VnAvant" panose="020B7200000000000000" pitchFamily="34" charset="0"/>
              </a:rPr>
              <a:t>Häc thuéc lßng 2 khæ th¬ cuèi.</a:t>
            </a:r>
            <a:endParaRPr lang="en-US" sz="360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35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4977" y="2499876"/>
            <a:ext cx="8759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.VnAvant" panose="020B7200000000000000" pitchFamily="34" charset="0"/>
              </a:rPr>
              <a:t>Nãi vÒ mét ®øc tÝnh em cho lµ ®¸ng quý.</a:t>
            </a:r>
            <a:endParaRPr lang="en-US" sz="360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78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4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9991" y="219217"/>
            <a:ext cx="8164018" cy="191590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Bµi</a:t>
            </a:r>
          </a:p>
          <a:p>
            <a:pPr algn="ctr"/>
            <a:r>
              <a:rPr lang="en-US" sz="6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Câu chuyện của rễ</a:t>
            </a:r>
            <a:endParaRPr lang="en-US" sz="60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778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ông có mô tả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3" b="4969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46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0461" y="270252"/>
            <a:ext cx="6284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  <a:latin typeface=".VnAvant" panose="020B7200000000000000" pitchFamily="34" charset="0"/>
              </a:rPr>
              <a:t>C©u chuyÖn cña rÔ</a:t>
            </a:r>
            <a:endParaRPr lang="en-US" sz="24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6269" y="731917"/>
            <a:ext cx="449472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.VnAvant" panose="020B7200000000000000" pitchFamily="34" charset="0"/>
              </a:rPr>
              <a:t>Hoa në trªn cµnh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Khoe mu«n s¾c th¾m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Gi­÷a vßm l¸ xanh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Táa h­­¬ng trong n¾ng.</a:t>
            </a:r>
          </a:p>
          <a:p>
            <a:endParaRPr lang="en-US" sz="2000" smtClean="0">
              <a:latin typeface=".VnAvant" panose="020B7200000000000000" pitchFamily="34" charset="0"/>
            </a:endParaRPr>
          </a:p>
          <a:p>
            <a:r>
              <a:rPr lang="en-US" sz="2000" smtClean="0">
                <a:latin typeface=".VnAvant" panose="020B7200000000000000" pitchFamily="34" charset="0"/>
              </a:rPr>
              <a:t>§Ó hoa në ®Ñp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§Ó hoa trÜu cµnh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§Ó l¸ xanh biÕc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RÔ ch×m trong ®Êt…</a:t>
            </a:r>
          </a:p>
          <a:p>
            <a:endParaRPr lang="en-US" sz="2000">
              <a:latin typeface=".VnAvant" panose="020B7200000000000000" pitchFamily="34" charset="0"/>
            </a:endParaRPr>
          </a:p>
          <a:p>
            <a:r>
              <a:rPr lang="en-US" sz="2000" smtClean="0">
                <a:latin typeface=".VnAvant" panose="020B7200000000000000" pitchFamily="34" charset="0"/>
              </a:rPr>
              <a:t>NÕu kh«ng cã dÔ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C©y ch¼ng ®©m chåi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Ch¼ng ra tr¸I ngät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Ch¼ng në hoa t­¬i.</a:t>
            </a:r>
          </a:p>
          <a:p>
            <a:endParaRPr lang="en-US" sz="2000">
              <a:latin typeface=".VnAvant" panose="020B7200000000000000" pitchFamily="34" charset="0"/>
            </a:endParaRPr>
          </a:p>
          <a:p>
            <a:r>
              <a:rPr lang="en-US" sz="2000" smtClean="0">
                <a:latin typeface=".VnAvant" panose="020B7200000000000000" pitchFamily="34" charset="0"/>
              </a:rPr>
              <a:t>RÔ ch¼ng nhiÒu lêi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¢m thÇm, nhá bÐ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Lµm ®Ñp cho ®êi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Khiªm nh­êng, lÆng lÏ.</a:t>
            </a:r>
          </a:p>
        </p:txBody>
      </p:sp>
    </p:spTree>
    <p:extLst>
      <p:ext uri="{BB962C8B-B14F-4D97-AF65-F5344CB8AC3E}">
        <p14:creationId xmlns:p14="http://schemas.microsoft.com/office/powerpoint/2010/main" val="279953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0461" y="270252"/>
            <a:ext cx="6284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  <a:latin typeface=".VnAvant" panose="020B7200000000000000" pitchFamily="34" charset="0"/>
              </a:rPr>
              <a:t>C©u chuyÖn cña rÔ</a:t>
            </a:r>
            <a:endParaRPr lang="en-US" sz="24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6269" y="731917"/>
            <a:ext cx="449472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.VnAvant" panose="020B7200000000000000" pitchFamily="34" charset="0"/>
              </a:rPr>
              <a:t>Hoa në trªn cµnh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Khoe mu«n s¾c th¾m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Gi­÷a vßm l¸ xanh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Táa h­­¬ng trong n¾ng.</a:t>
            </a:r>
          </a:p>
          <a:p>
            <a:endParaRPr lang="en-US" sz="2000" smtClean="0">
              <a:latin typeface=".VnAvant" panose="020B7200000000000000" pitchFamily="34" charset="0"/>
            </a:endParaRPr>
          </a:p>
          <a:p>
            <a:r>
              <a:rPr lang="en-US" sz="2000" smtClean="0">
                <a:latin typeface=".VnAvant" panose="020B7200000000000000" pitchFamily="34" charset="0"/>
              </a:rPr>
              <a:t>§Ó hoa në ®Ñp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§Ó hoa trÜu cµnh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§Ó l¸ xanh biÕc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RÔ ch×m trong ®Êt…</a:t>
            </a:r>
          </a:p>
          <a:p>
            <a:endParaRPr lang="en-US" sz="2000">
              <a:latin typeface=".VnAvant" panose="020B7200000000000000" pitchFamily="34" charset="0"/>
            </a:endParaRPr>
          </a:p>
          <a:p>
            <a:r>
              <a:rPr lang="en-US" sz="2000" smtClean="0">
                <a:latin typeface=".VnAvant" panose="020B7200000000000000" pitchFamily="34" charset="0"/>
              </a:rPr>
              <a:t>NÕu kh«ng cã dÔ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C©y ch¼ng ®©m chåi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Ch¼ng ra tr¸I ngät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Ch¼ng në hoa t­¬i.</a:t>
            </a:r>
          </a:p>
          <a:p>
            <a:endParaRPr lang="en-US" sz="2000">
              <a:latin typeface=".VnAvant" panose="020B7200000000000000" pitchFamily="34" charset="0"/>
            </a:endParaRPr>
          </a:p>
          <a:p>
            <a:r>
              <a:rPr lang="en-US" sz="2000" smtClean="0">
                <a:latin typeface=".VnAvant" panose="020B7200000000000000" pitchFamily="34" charset="0"/>
              </a:rPr>
              <a:t>RÔ ch¼ng nhiÒu lêi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¢m thÇm, nhá bÐ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Lµm ®Ñp cho ®êi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Khiªm nh­êng, lÆng lÏ.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464057" y="731917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979865" y="1015245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576636" y="1371919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045948" y="1655247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67591" y="1690379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191197" y="2217321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413632" y="2451072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283642" y="2857323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867825" y="3166950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768184" y="3141819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510279" y="4771770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498871" y="5632719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602724" y="3617569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014135" y="4015003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828374" y="4371677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657074" y="5144787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026087" y="6265070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164755" y="6265070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545094" y="5989393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81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0461" y="270252"/>
            <a:ext cx="6284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  <a:latin typeface=".VnAvant" panose="020B7200000000000000" pitchFamily="34" charset="0"/>
              </a:rPr>
              <a:t>C©u chuyÖn cña rÔ</a:t>
            </a:r>
            <a:endParaRPr lang="en-US" sz="24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6269" y="731917"/>
            <a:ext cx="449472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.VnAvant" panose="020B7200000000000000" pitchFamily="34" charset="0"/>
              </a:rPr>
              <a:t>Hoa në trªn cµnh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Khoe mu«n s¾c th¾m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Gi­÷a vßm l¸ xanh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Táa h­­¬ng trong n¾ng.</a:t>
            </a:r>
          </a:p>
          <a:p>
            <a:endParaRPr lang="en-US" sz="2000" smtClean="0">
              <a:latin typeface=".VnAvant" panose="020B7200000000000000" pitchFamily="34" charset="0"/>
            </a:endParaRPr>
          </a:p>
          <a:p>
            <a:r>
              <a:rPr lang="en-US" sz="2000" smtClean="0">
                <a:latin typeface=".VnAvant" panose="020B7200000000000000" pitchFamily="34" charset="0"/>
              </a:rPr>
              <a:t>§Ó hoa në ®Ñp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§Ó hoa trÜu cµnh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§Ó l¸ xanh biÕc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RÔ ch×m trong ®Êt…</a:t>
            </a:r>
          </a:p>
          <a:p>
            <a:endParaRPr lang="en-US" sz="2000">
              <a:latin typeface=".VnAvant" panose="020B7200000000000000" pitchFamily="34" charset="0"/>
            </a:endParaRPr>
          </a:p>
          <a:p>
            <a:r>
              <a:rPr lang="en-US" sz="2000" smtClean="0">
                <a:latin typeface=".VnAvant" panose="020B7200000000000000" pitchFamily="34" charset="0"/>
              </a:rPr>
              <a:t>NÕu kh«ng cã dÔ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C©y ch¼ng ®©m chåi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Ch¼ng ra tr¸I ngät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Ch¼ng në hoa t­¬i.</a:t>
            </a:r>
          </a:p>
          <a:p>
            <a:endParaRPr lang="en-US" sz="2000">
              <a:latin typeface=".VnAvant" panose="020B7200000000000000" pitchFamily="34" charset="0"/>
            </a:endParaRPr>
          </a:p>
          <a:p>
            <a:r>
              <a:rPr lang="en-US" sz="2000" smtClean="0">
                <a:latin typeface=".VnAvant" panose="020B7200000000000000" pitchFamily="34" charset="0"/>
              </a:rPr>
              <a:t>RÔ ch¼ng nhiÒu lêi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¢m thÇm, nhá bÐ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Lµm ®Ñp cho ®êi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Khiªm nh­êng, lÆng lÏ.</a:t>
            </a:r>
          </a:p>
        </p:txBody>
      </p:sp>
      <p:sp>
        <p:nvSpPr>
          <p:cNvPr id="5" name="Left Brace 4"/>
          <p:cNvSpPr/>
          <p:nvPr/>
        </p:nvSpPr>
        <p:spPr>
          <a:xfrm>
            <a:off x="1627105" y="731918"/>
            <a:ext cx="440817" cy="126736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05729" y="1073212"/>
            <a:ext cx="263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1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1605931" y="2266252"/>
            <a:ext cx="440817" cy="129835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1605931" y="3831580"/>
            <a:ext cx="440817" cy="129835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>
            <a:off x="1627105" y="5396908"/>
            <a:ext cx="440817" cy="129835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50963" y="4219038"/>
            <a:ext cx="263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3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7388" y="5753699"/>
            <a:ext cx="263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7291" y="2607873"/>
            <a:ext cx="263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2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08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0461" y="270252"/>
            <a:ext cx="6284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  <a:latin typeface=".VnAvant" panose="020B7200000000000000" pitchFamily="34" charset="0"/>
              </a:rPr>
              <a:t>C©u chuyÖn cña rÔ</a:t>
            </a:r>
            <a:endParaRPr lang="en-US" sz="24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6269" y="731917"/>
            <a:ext cx="449472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.VnAvant" panose="020B7200000000000000" pitchFamily="34" charset="0"/>
              </a:rPr>
              <a:t>Hoa në trªn cµnh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Khoe mu«n s¾c th¾m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Gi­÷a vßm l¸ xanh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Táa h­­¬ng trong n¾ng.</a:t>
            </a:r>
          </a:p>
          <a:p>
            <a:endParaRPr lang="en-US" sz="2000" smtClean="0">
              <a:latin typeface=".VnAvant" panose="020B7200000000000000" pitchFamily="34" charset="0"/>
            </a:endParaRPr>
          </a:p>
          <a:p>
            <a:r>
              <a:rPr lang="en-US" sz="2000" smtClean="0">
                <a:latin typeface=".VnAvant" panose="020B7200000000000000" pitchFamily="34" charset="0"/>
              </a:rPr>
              <a:t>§Ó hoa në ®Ñp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§Ó hoa trÜu cµnh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§Ó l¸ xanh biÕc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RÔ ch×m trong ®Êt…</a:t>
            </a:r>
          </a:p>
          <a:p>
            <a:endParaRPr lang="en-US" sz="2000">
              <a:latin typeface=".VnAvant" panose="020B7200000000000000" pitchFamily="34" charset="0"/>
            </a:endParaRPr>
          </a:p>
          <a:p>
            <a:r>
              <a:rPr lang="en-US" sz="2000" smtClean="0">
                <a:latin typeface=".VnAvant" panose="020B7200000000000000" pitchFamily="34" charset="0"/>
              </a:rPr>
              <a:t>NÕu kh«ng cã dÔ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C©y ch¼ng ®©m chåi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Ch¼ng ra tr¸I ngät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Ch¼ng në hoa t­¬i.</a:t>
            </a:r>
          </a:p>
          <a:p>
            <a:endParaRPr lang="en-US" sz="2000">
              <a:latin typeface=".VnAvant" panose="020B7200000000000000" pitchFamily="34" charset="0"/>
            </a:endParaRPr>
          </a:p>
          <a:p>
            <a:r>
              <a:rPr lang="en-US" sz="2000" smtClean="0">
                <a:latin typeface=".VnAvant" panose="020B7200000000000000" pitchFamily="34" charset="0"/>
              </a:rPr>
              <a:t>RÔ ch¼ng nhiÒu lêi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¢m thÇm, nhá bÐ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Lµm ®Ñp cho ®êi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Khiªm nh­êng, lÆng lÏ.</a:t>
            </a:r>
          </a:p>
        </p:txBody>
      </p:sp>
    </p:spTree>
    <p:extLst>
      <p:ext uri="{BB962C8B-B14F-4D97-AF65-F5344CB8AC3E}">
        <p14:creationId xmlns:p14="http://schemas.microsoft.com/office/powerpoint/2010/main" val="412965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3817" y="2179112"/>
            <a:ext cx="67318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.VnAvant" panose="020B7200000000000000" pitchFamily="34" charset="0"/>
              </a:rPr>
              <a:t>T×m ë cuèi c¸c dßng th¬ nh÷ng tiÕng cïng vÇn víi nhau.</a:t>
            </a:r>
            <a:endParaRPr lang="en-US" sz="44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18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0461" y="270252"/>
            <a:ext cx="6284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  <a:latin typeface=".VnAvant" panose="020B7200000000000000" pitchFamily="34" charset="0"/>
              </a:rPr>
              <a:t>C©u chuyÖn cña rÔ</a:t>
            </a:r>
            <a:endParaRPr lang="en-US" sz="24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6269" y="731917"/>
            <a:ext cx="449472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.VnAvant" panose="020B7200000000000000" pitchFamily="34" charset="0"/>
              </a:rPr>
              <a:t>Hoa në trªn cµnh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Khoe mu«n s¾c th¾m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Gi­÷a vßm l¸ xanh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Táa h­­¬ng trong n¾ng.</a:t>
            </a:r>
          </a:p>
          <a:p>
            <a:endParaRPr lang="en-US" sz="2000" smtClean="0">
              <a:latin typeface=".VnAvant" panose="020B7200000000000000" pitchFamily="34" charset="0"/>
            </a:endParaRPr>
          </a:p>
          <a:p>
            <a:r>
              <a:rPr lang="en-US" sz="2000" smtClean="0">
                <a:latin typeface=".VnAvant" panose="020B7200000000000000" pitchFamily="34" charset="0"/>
              </a:rPr>
              <a:t>§Ó hoa në ®Ñp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§Ó hoa trÜu cµnh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§Ó l¸ xanh biÕc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RÔ ch×m trong ®Êt…</a:t>
            </a:r>
          </a:p>
          <a:p>
            <a:endParaRPr lang="en-US" sz="2000">
              <a:latin typeface=".VnAvant" panose="020B7200000000000000" pitchFamily="34" charset="0"/>
            </a:endParaRPr>
          </a:p>
          <a:p>
            <a:r>
              <a:rPr lang="en-US" sz="2000" smtClean="0">
                <a:latin typeface=".VnAvant" panose="020B7200000000000000" pitchFamily="34" charset="0"/>
              </a:rPr>
              <a:t>NÕu kh«ng cã dÔ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C©y ch¼ng ®©m chåi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Ch¼ng ra tr¸I ngät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Ch¼ng në hoa t­¬i.</a:t>
            </a:r>
          </a:p>
          <a:p>
            <a:endParaRPr lang="en-US" sz="2000">
              <a:latin typeface=".VnAvant" panose="020B7200000000000000" pitchFamily="34" charset="0"/>
            </a:endParaRPr>
          </a:p>
          <a:p>
            <a:r>
              <a:rPr lang="en-US" sz="2000" smtClean="0">
                <a:latin typeface=".VnAvant" panose="020B7200000000000000" pitchFamily="34" charset="0"/>
              </a:rPr>
              <a:t>RÔ ch¼ng nhiÒu lêi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¢m thÇm, nhá bÐ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Lµm ®Ñp cho ®êi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Khiªm nh­êng, lÆng lÏ.</a:t>
            </a:r>
          </a:p>
        </p:txBody>
      </p:sp>
    </p:spTree>
    <p:extLst>
      <p:ext uri="{BB962C8B-B14F-4D97-AF65-F5344CB8AC3E}">
        <p14:creationId xmlns:p14="http://schemas.microsoft.com/office/powerpoint/2010/main" val="394277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</TotalTime>
  <Words>583</Words>
  <Application>Microsoft Office PowerPoint</Application>
  <PresentationFormat>On-screen Show (4:3)</PresentationFormat>
  <Paragraphs>121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20</cp:revision>
  <dcterms:created xsi:type="dcterms:W3CDTF">2020-08-26T02:05:47Z</dcterms:created>
  <dcterms:modified xsi:type="dcterms:W3CDTF">2024-03-15T14:22:53Z</dcterms:modified>
</cp:coreProperties>
</file>