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307" r:id="rId3"/>
    <p:sldId id="257" r:id="rId4"/>
    <p:sldId id="259" r:id="rId5"/>
    <p:sldId id="279" r:id="rId6"/>
    <p:sldId id="278" r:id="rId7"/>
    <p:sldId id="303" r:id="rId8"/>
    <p:sldId id="264" r:id="rId9"/>
    <p:sldId id="304" r:id="rId10"/>
    <p:sldId id="280" r:id="rId11"/>
    <p:sldId id="281" r:id="rId12"/>
    <p:sldId id="282" r:id="rId13"/>
    <p:sldId id="296" r:id="rId14"/>
    <p:sldId id="297" r:id="rId15"/>
    <p:sldId id="298" r:id="rId16"/>
    <p:sldId id="300" r:id="rId17"/>
    <p:sldId id="299" r:id="rId18"/>
    <p:sldId id="301" r:id="rId19"/>
    <p:sldId id="302" r:id="rId20"/>
    <p:sldId id="306" r:id="rId21"/>
    <p:sldId id="260" r:id="rId22"/>
    <p:sldId id="289" r:id="rId23"/>
    <p:sldId id="290" r:id="rId24"/>
    <p:sldId id="291" r:id="rId25"/>
    <p:sldId id="292" r:id="rId26"/>
    <p:sldId id="293"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5" d="100"/>
          <a:sy n="65" d="100"/>
        </p:scale>
        <p:origin x="-93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17/04/2024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12</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13</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p:transition spd="slow">
    <p:fade/>
    <p:sndAc>
      <p:stSnd>
        <p:snd r:embed="rId1" name="push.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p:transition spd="slow">
    <p:fade/>
    <p:sndAc>
      <p:stSnd>
        <p:snd r:embed="rId1" name="push.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p:transition spd="slow">
    <p:fade/>
    <p:sndAc>
      <p:stSnd>
        <p:snd r:embed="rId1" name="push.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84450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82871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00828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894106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065674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426688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83635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1234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p:transition spd="slow">
    <p:fade/>
    <p:sndAc>
      <p:stSnd>
        <p:snd r:embed="rId1" name="push.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705642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336505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223502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p:transition spd="slow">
    <p:fade/>
    <p:sndAc>
      <p:stSnd>
        <p:snd r:embed="rId1" name="pu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p:transition spd="slow">
    <p:fade/>
    <p:sndAc>
      <p:stSnd>
        <p:snd r:embed="rId1" name="pu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p:transition spd="slow">
    <p:fade/>
    <p:sndAc>
      <p:stSnd>
        <p:snd r:embed="rId1" name="push.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p:transition spd="slow">
    <p:fade/>
    <p:sndAc>
      <p:stSnd>
        <p:snd r:embed="rId1" name="push.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p:transition spd="slow">
    <p:fade/>
    <p:sndAc>
      <p:stSnd>
        <p:snd r:embed="rId1" name="push.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p:transition spd="slow">
    <p:fade/>
    <p:sndAc>
      <p:stSnd>
        <p:snd r:embed="rId1" name="push.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p:transition spd="slow">
    <p:fade/>
    <p:sndAc>
      <p:stSnd>
        <p:snd r:embed="rId1" name="push.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17/04/2024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solidFill>
                  <a:prstClr val="black">
                    <a:tint val="75000"/>
                  </a:prstClr>
                </a:solidFill>
              </a:rPr>
              <a:pPr/>
              <a:t>2024/4/17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8" name="Picture 7" descr="A picture containing shape&#10;&#10;Description automatically generated">
            <a:extLst>
              <a:ext uri="{FF2B5EF4-FFF2-40B4-BE49-F238E27FC236}">
                <a16:creationId xmlns="" xmlns:a16="http://schemas.microsoft.com/office/drawing/2014/main" id="{973F07BC-A8A3-4121-B1FA-8C8740C563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260400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32.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1"/>
            <a:ext cx="4927600" cy="399521"/>
          </a:xfrm>
          <a:prstGeom prst="rect">
            <a:avLst/>
          </a:prstGeom>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3"/>
            <a:ext cx="5588000" cy="521229"/>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1" y="3429000"/>
            <a:ext cx="2133865" cy="381000"/>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5" y="4419867"/>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428780281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 xmlns:a16="http://schemas.microsoft.com/office/drawing/2014/main" id="{404FBFDF-A754-B30F-3701-65E3A1A7E849}"/>
              </a:ext>
            </a:extLst>
          </p:cNvPr>
          <p:cNvSpPr/>
          <p:nvPr/>
        </p:nvSpPr>
        <p:spPr>
          <a:xfrm>
            <a:off x="457934" y="2305049"/>
            <a:ext cx="11371382" cy="22669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FF0000"/>
                </a:solidFill>
                <a:latin typeface="Times New Roman" pitchFamily="18" charset="0"/>
                <a:ea typeface="Arial-Rounded" panose="020B0500000000000000" pitchFamily="34" charset="0"/>
                <a:cs typeface="Times New Roman" pitchFamily="18" charset="0"/>
              </a:rPr>
              <a:t>Ta sẽ mặc giáp phục</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/thật đẹp</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/để dân chúng thêm phấn khích, /để giặc trông thấy</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/thì kinh hồn.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16" name="Picture 15">
            <a:extLst>
              <a:ext uri="{FF2B5EF4-FFF2-40B4-BE49-F238E27FC236}">
                <a16:creationId xmlns=""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FF0000"/>
                </a:solidFill>
                <a:latin typeface="Times New Roman" pitchFamily="18" charset="0"/>
                <a:ea typeface="Arial-Rounded" panose="020B0500000000000000" pitchFamily="34" charset="0"/>
                <a:cs typeface="Times New Roman" pitchFamily="18" charset="0"/>
              </a:rPr>
              <a:t>“Không! Ta sẽ mặc giáp phục</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/thật đẹp</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/để dân chúng thêm phấn khích,</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/để giặc trông thấy</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FF0000"/>
                </a:solidFill>
                <a:latin typeface="Times New Roman" pitchFamily="18" charset="0"/>
                <a:ea typeface="Arial-Rounded" panose="020B0500000000000000" pitchFamily="34" charset="0"/>
                <a:cs typeface="Times New Roman" pitchFamily="18" charset="0"/>
              </a:rPr>
              <a:t>/thì kinh hồn.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5" name="Picture 4">
            <a:extLst>
              <a:ext uri="{FF2B5EF4-FFF2-40B4-BE49-F238E27FC236}">
                <a16:creationId xmlns=""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Trong bài đọc </a:t>
            </a:r>
            <a:r>
              <a:rPr kumimoji="0" lang="en-US" sz="4000" b="1" i="1"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Hai </a:t>
            </a:r>
            <a:r>
              <a:rPr kumimoji="0" lang="en-US" sz="4000" b="1" i="1" u="none" strike="noStrike" kern="1200" cap="none" spc="0" normalizeH="0" baseline="0" noProof="0" dirty="0" err="1">
                <a:ln>
                  <a:noFill/>
                </a:ln>
                <a:solidFill>
                  <a:srgbClr val="002060"/>
                </a:solidFill>
                <a:effectLst/>
                <a:uLnTx/>
                <a:uFillTx/>
                <a:latin typeface="Times New Roman" pitchFamily="18" charset="0"/>
                <a:ea typeface="微软雅黑"/>
                <a:cs typeface="Times New Roman" pitchFamily="18" charset="0"/>
              </a:rPr>
              <a:t>Bà</a:t>
            </a:r>
            <a:r>
              <a:rPr kumimoji="0" lang="en-US" sz="4000" b="1" i="1" u="none" strike="noStrike" kern="1200" cap="none" spc="0" normalizeH="0" noProof="0" dirty="0">
                <a:ln>
                  <a:noFill/>
                </a:ln>
                <a:solidFill>
                  <a:srgbClr val="002060"/>
                </a:solidFill>
                <a:effectLst/>
                <a:uLnTx/>
                <a:uFillTx/>
                <a:latin typeface="Times New Roman" pitchFamily="18" charset="0"/>
                <a:ea typeface="微软雅黑"/>
                <a:cs typeface="Times New Roman" pitchFamily="18" charset="0"/>
              </a:rPr>
              <a:t> </a:t>
            </a:r>
            <a:r>
              <a:rPr kumimoji="0" lang="en-US" sz="4000" b="1" i="1" u="none" strike="noStrike" kern="1200" cap="none" spc="0" normalizeH="0" noProof="0" dirty="0" err="1">
                <a:ln>
                  <a:noFill/>
                </a:ln>
                <a:solidFill>
                  <a:srgbClr val="002060"/>
                </a:solidFill>
                <a:effectLst/>
                <a:uLnTx/>
                <a:uFillTx/>
                <a:latin typeface="Times New Roman" pitchFamily="18" charset="0"/>
                <a:ea typeface="微软雅黑"/>
                <a:cs typeface="Times New Roman" pitchFamily="18" charset="0"/>
              </a:rPr>
              <a:t>Trưng</a:t>
            </a:r>
            <a:r>
              <a:rPr kumimoji="0" lang="vi-VN" sz="4000" b="0"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 có từ nào em chưa hiểu nghĩa? </a:t>
            </a:r>
          </a:p>
        </p:txBody>
      </p:sp>
    </p:spTree>
    <p:extLst>
      <p:ext uri="{BB962C8B-B14F-4D97-AF65-F5344CB8AC3E}">
        <p14:creationId xmlns:p14="http://schemas.microsoft.com/office/powerpoint/2010/main" val="404665515"/>
      </p:ext>
    </p:extLst>
  </p:cSld>
  <p:clrMapOvr>
    <a:masterClrMapping/>
  </p:clrMapOvr>
  <p:transition spd="slow">
    <p:fade/>
    <p:sndAc>
      <p:stSnd>
        <p:snd r:embed="rId3"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Nhà Hán: triều đại ở Trung Quốc, cách đây hơn 2000 năm.</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p:transition spd="slow">
    <p:fade/>
    <p:sndAc>
      <p:stSnd>
        <p:snd r:embed="rId3"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Luy Lâu: vùng đất thuộc huyện Thuận Thành, tỉnh Bắc Ninh ngày nay.</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Giáp phục: đồ bằng da (hoặc kim loại) mặc khi ra trận để che đỡ, bảo vệ thân thể.</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Lưu danh: để lại tên tuổi và tiếng tốt.</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0" y="0"/>
            <a:ext cx="12192000" cy="6858000"/>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sp>
        <p:nvSpPr>
          <p:cNvPr id="18" name="TextBox 17">
            <a:extLst>
              <a:ext uri="{FF2B5EF4-FFF2-40B4-BE49-F238E27FC236}">
                <a16:creationId xmlns="" xmlns:a16="http://schemas.microsoft.com/office/drawing/2014/main" id="{3AF3398B-B4F1-13B6-139E-F13A661CA7AA}"/>
              </a:ext>
            </a:extLst>
          </p:cNvPr>
          <p:cNvSpPr txBox="1"/>
          <p:nvPr/>
        </p:nvSpPr>
        <p:spPr>
          <a:xfrm>
            <a:off x="132736" y="26430"/>
            <a:ext cx="11901948" cy="6955750"/>
          </a:xfrm>
          <a:prstGeom prst="rect">
            <a:avLst/>
          </a:prstGeom>
          <a:noFill/>
        </p:spPr>
        <p:txBody>
          <a:bodyPr wrap="square" rtlCol="0">
            <a:spAutoFit/>
          </a:bodyPr>
          <a:lstStyle/>
          <a:p>
            <a:pPr algn="ctr"/>
            <a:r>
              <a:rPr lang="vi-VN" sz="2800" b="1" dirty="0">
                <a:solidFill>
                  <a:srgbClr val="0070C0"/>
                </a:solidFill>
                <a:latin typeface="Times New Roman" pitchFamily="18" charset="0"/>
                <a:ea typeface="Arial-Rounded" panose="020B0500000000000000" pitchFamily="34" charset="0"/>
                <a:cs typeface="Times New Roman" pitchFamily="18" charset="0"/>
              </a:rPr>
              <a:t>HAI BÀ TRƯNG</a:t>
            </a:r>
          </a:p>
          <a:p>
            <a:r>
              <a:rPr lang="en-US" sz="20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Thuở xưa, nước ta bị </a:t>
            </a:r>
            <a:r>
              <a:rPr lang="en-US" sz="2200" b="1" dirty="0" err="1">
                <a:latin typeface="Times New Roman" pitchFamily="18" charset="0"/>
                <a:ea typeface="Arial-Rounded" panose="020B0500000000000000" pitchFamily="34" charset="0"/>
                <a:cs typeface="Times New Roman" pitchFamily="18" charset="0"/>
              </a:rPr>
              <a:t>nhà</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Hán</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đô hộ. </a:t>
            </a:r>
            <a:r>
              <a:rPr lang="en-US" sz="2200" b="1" dirty="0" err="1">
                <a:latin typeface="Times New Roman" pitchFamily="18" charset="0"/>
                <a:ea typeface="Arial-Rounded" panose="020B0500000000000000" pitchFamily="34" charset="0"/>
                <a:cs typeface="Times New Roman" pitchFamily="18" charset="0"/>
              </a:rPr>
              <a:t>Giặc</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ngoại</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sâm</a:t>
            </a:r>
            <a:r>
              <a:rPr lang="vi-VN" sz="2200" b="1" dirty="0">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lang="en-US" sz="2200" b="1" dirty="0">
                <a:latin typeface="Times New Roman" pitchFamily="18" charset="0"/>
                <a:ea typeface="Arial-Rounded" panose="020B0500000000000000" pitchFamily="34" charset="0"/>
                <a:cs typeface="Times New Roman" pitchFamily="18" charset="0"/>
              </a:rPr>
              <a:t>ta </a:t>
            </a:r>
            <a:r>
              <a:rPr lang="vi-VN" sz="2200" b="1" dirty="0">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200" b="1" dirty="0">
                <a:latin typeface="Times New Roman" pitchFamily="18" charset="0"/>
                <a:ea typeface="Arial-Rounded" panose="020B0500000000000000" pitchFamily="34" charset="0"/>
                <a:cs typeface="Times New Roman" pitchFamily="18" charset="0"/>
              </a:rPr>
              <a:t>,</a:t>
            </a:r>
            <a:r>
              <a:rPr lang="vi-VN" sz="2200" b="1" dirty="0">
                <a:latin typeface="Times New Roman" pitchFamily="18" charset="0"/>
                <a:ea typeface="Arial-Rounded" panose="020B0500000000000000" pitchFamily="34" charset="0"/>
                <a:cs typeface="Times New Roman" pitchFamily="18" charset="0"/>
              </a:rPr>
              <a:t> bèn lập mưu giết chết Thi Sách.</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Hai Bà Trưng bước lên bành voi. Đoàn quân rùng rùng lên đường</a:t>
            </a:r>
            <a:r>
              <a:rPr lang="en-US" sz="2200" b="1" dirty="0">
                <a:latin typeface="Times New Roman" pitchFamily="18" charset="0"/>
                <a:ea typeface="Arial-Rounded" panose="020B0500000000000000" pitchFamily="34" charset="0"/>
                <a:cs typeface="Times New Roman" pitchFamily="18" charset="0"/>
              </a:rPr>
              <a:t>. G</a:t>
            </a:r>
            <a:r>
              <a:rPr lang="vi-VN" sz="2200" b="1" dirty="0">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lang="en-US" sz="2200" b="1" dirty="0" err="1">
                <a:latin typeface="Times New Roman" pitchFamily="18" charset="0"/>
                <a:ea typeface="Arial-Rounded" panose="020B0500000000000000" pitchFamily="34" charset="0"/>
                <a:cs typeface="Times New Roman" pitchFamily="18" charset="0"/>
              </a:rPr>
              <a:t>đồng</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Thành trì </a:t>
            </a:r>
            <a:r>
              <a:rPr lang="en-US" sz="2200" b="1" dirty="0" err="1">
                <a:latin typeface="Times New Roman" pitchFamily="18" charset="0"/>
                <a:ea typeface="Arial-Rounded" panose="020B0500000000000000" pitchFamily="34" charset="0"/>
                <a:cs typeface="Times New Roman" pitchFamily="18" charset="0"/>
              </a:rPr>
              <a:t>của</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lang="en-US" sz="2200" b="1" dirty="0" err="1">
                <a:latin typeface="Times New Roman" pitchFamily="18" charset="0"/>
                <a:ea typeface="Arial-Rounded" panose="020B0500000000000000" pitchFamily="34" charset="0"/>
                <a:cs typeface="Times New Roman" pitchFamily="18" charset="0"/>
              </a:rPr>
              <a:t>đầu</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tiên</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được</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lưu</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danh</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trong lịch sử nước nhà. </a:t>
            </a:r>
          </a:p>
          <a:p>
            <a:pPr algn="r"/>
            <a:r>
              <a:rPr lang="vi-VN" sz="2200" b="1" dirty="0">
                <a:latin typeface="Times New Roman" pitchFamily="18" charset="0"/>
                <a:ea typeface="Arial-Rounded" panose="020B0500000000000000" pitchFamily="34" charset="0"/>
                <a:cs typeface="Times New Roman" pitchFamily="18" charset="0"/>
              </a:rPr>
              <a:t>(Theo Văn Lang</a:t>
            </a:r>
            <a:r>
              <a:rPr lang="vi-VN" sz="2000" b="1" dirty="0">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91456054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0" y="0"/>
            <a:ext cx="12192000" cy="685800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Rectangle: Rounded Corners 11">
            <a:extLst>
              <a:ext uri="{FF2B5EF4-FFF2-40B4-BE49-F238E27FC236}">
                <a16:creationId xmlns="" xmlns:a16="http://schemas.microsoft.com/office/drawing/2014/main" id="{4EFE92A2-61D4-F3F6-B366-9EFB46B11173}"/>
              </a:ext>
            </a:extLst>
          </p:cNvPr>
          <p:cNvSpPr/>
          <p:nvPr/>
        </p:nvSpPr>
        <p:spPr>
          <a:xfrm>
            <a:off x="1032387" y="619432"/>
            <a:ext cx="9683238" cy="1676871"/>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Tìm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chi </a:t>
            </a:r>
            <a:r>
              <a:rPr lang="en-US" sz="4400" b="1" dirty="0" err="1">
                <a:solidFill>
                  <a:srgbClr val="FF0000"/>
                </a:solidFill>
                <a:latin typeface="Times New Roman" pitchFamily="18" charset="0"/>
                <a:cs typeface="Times New Roman" pitchFamily="18" charset="0"/>
              </a:rPr>
              <a:t>tiết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thấy</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tội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ác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giặc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ngoại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xâm</a:t>
            </a:r>
            <a:r>
              <a:rPr lang="en-US" sz="4400" b="1" dirty="0">
                <a:solidFill>
                  <a:srgbClr val="FF0000"/>
                </a:solidFill>
                <a:latin typeface="Times New Roman" pitchFamily="18" charset="0"/>
                <a:cs typeface="Times New Roman" pitchFamily="18" charset="0"/>
              </a:rPr>
              <a:t>. </a:t>
            </a:r>
            <a:endParaRPr lang="en-US" sz="4400" b="1" i="1" dirty="0">
              <a:solidFill>
                <a:srgbClr val="FF0000"/>
              </a:solidFill>
              <a:latin typeface="Times New Roman" pitchFamily="18" charset="0"/>
              <a:cs typeface="Times New Roman" pitchFamily="18" charset="0"/>
            </a:endParaRPr>
          </a:p>
        </p:txBody>
      </p:sp>
      <p:sp>
        <p:nvSpPr>
          <p:cNvPr id="14" name="Rectangle: Rounded Corners 12">
            <a:extLst>
              <a:ext uri="{FF2B5EF4-FFF2-40B4-BE49-F238E27FC236}">
                <a16:creationId xmlns="" xmlns:a16="http://schemas.microsoft.com/office/drawing/2014/main" id="{7D75DE74-48A5-D07B-E43F-89F7764128DB}"/>
              </a:ext>
            </a:extLst>
          </p:cNvPr>
          <p:cNvSpPr/>
          <p:nvPr/>
        </p:nvSpPr>
        <p:spPr>
          <a:xfrm>
            <a:off x="398206" y="2639961"/>
            <a:ext cx="11577483" cy="3583857"/>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b="1" dirty="0">
                <a:solidFill>
                  <a:schemeClr val="tx1"/>
                </a:solidFill>
                <a:latin typeface="Times New Roman" pitchFamily="18" charset="0"/>
                <a:cs typeface="Times New Roman" pitchFamily="18"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a:t>
            </a:r>
            <a:r>
              <a:rPr lang="vi-VN" sz="3600" b="1" dirty="0" smtClean="0">
                <a:solidFill>
                  <a:schemeClr val="tx1"/>
                </a:solidFill>
                <a:latin typeface="Times New Roman" pitchFamily="18" charset="0"/>
                <a:cs typeface="Times New Roman" pitchFamily="18" charset="0"/>
              </a:rPr>
              <a:t>luồn, </a:t>
            </a:r>
            <a:r>
              <a:rPr lang="vi-VN" sz="3600" b="1" dirty="0">
                <a:solidFill>
                  <a:schemeClr val="tx1"/>
                </a:solidFill>
                <a:latin typeface="Times New Roman" pitchFamily="18" charset="0"/>
                <a:cs typeface="Times New Roman" pitchFamily="18" charset="0"/>
              </a:rPr>
              <a:t>...</a:t>
            </a:r>
            <a:endParaRPr lang="en-US" sz="3600" b="1" dirty="0">
              <a:solidFill>
                <a:schemeClr val="tx1"/>
              </a:solidFill>
              <a:latin typeface="Times New Roman" pitchFamily="18" charset="0"/>
              <a:cs typeface="Times New Roman" pitchFamily="18" charset="0"/>
            </a:endParaRPr>
          </a:p>
        </p:txBody>
      </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0" y="209550"/>
            <a:ext cx="11868150"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Rounded Corners 11">
            <a:extLst>
              <a:ext uri="{FF2B5EF4-FFF2-40B4-BE49-F238E27FC236}">
                <a16:creationId xmlns="" xmlns:a16="http://schemas.microsoft.com/office/drawing/2014/main" id="{4EFE92A2-61D4-F3F6-B366-9EFB46B11173}"/>
              </a:ext>
            </a:extLst>
          </p:cNvPr>
          <p:cNvSpPr/>
          <p:nvPr/>
        </p:nvSpPr>
        <p:spPr>
          <a:xfrm>
            <a:off x="1032387" y="868599"/>
            <a:ext cx="9683238"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2. </a:t>
            </a:r>
            <a:r>
              <a:rPr kumimoji="0" lang="vi-VN" sz="4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Hãy giới thiệu về Hai Bà Trưng?</a:t>
            </a:r>
            <a:endParaRPr kumimoji="0" lang="en-US" sz="4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14" name="Rectangle: Rounded Corners 12">
            <a:extLst>
              <a:ext uri="{FF2B5EF4-FFF2-40B4-BE49-F238E27FC236}">
                <a16:creationId xmlns="" xmlns:a16="http://schemas.microsoft.com/office/drawing/2014/main" id="{7D75DE74-48A5-D07B-E43F-89F7764128DB}"/>
              </a:ext>
            </a:extLst>
          </p:cNvPr>
          <p:cNvSpPr/>
          <p:nvPr/>
        </p:nvSpPr>
        <p:spPr>
          <a:xfrm>
            <a:off x="412956" y="3590924"/>
            <a:ext cx="11281024"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itchFamily="18" charset="0"/>
                <a:cs typeface="Times New Roman" pitchFamily="18"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86E7C59F-3155-02E4-457A-DAACF1E6F135}"/>
              </a:ext>
            </a:extLst>
          </p:cNvPr>
          <p:cNvPicPr>
            <a:picLocks noChangeAspect="1"/>
          </p:cNvPicPr>
          <p:nvPr/>
        </p:nvPicPr>
        <p:blipFill>
          <a:blip r:embed="rId4"/>
          <a:stretch>
            <a:fillRect/>
          </a:stretch>
        </p:blipFill>
        <p:spPr>
          <a:xfrm>
            <a:off x="1578077" y="2035277"/>
            <a:ext cx="8878529" cy="1296431"/>
          </a:xfrm>
          <a:prstGeom prst="rect">
            <a:avLst/>
          </a:prstGeom>
        </p:spPr>
      </p:pic>
    </p:spTree>
    <p:extLst>
      <p:ext uri="{BB962C8B-B14F-4D97-AF65-F5344CB8AC3E}">
        <p14:creationId xmlns:p14="http://schemas.microsoft.com/office/powerpoint/2010/main" val="729656225"/>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Rounded Corners 11">
            <a:extLst>
              <a:ext uri="{FF2B5EF4-FFF2-40B4-BE49-F238E27FC236}">
                <a16:creationId xmlns="" xmlns:a16="http://schemas.microsoft.com/office/drawing/2014/main" id="{4EFE92A2-61D4-F3F6-B366-9EFB46B11173}"/>
              </a:ext>
            </a:extLst>
          </p:cNvPr>
          <p:cNvSpPr/>
          <p:nvPr/>
        </p:nvSpPr>
        <p:spPr>
          <a:xfrm>
            <a:off x="1091382" y="868598"/>
            <a:ext cx="10452918"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4. Hình ảnh Hai Bà Trưng và đoàn quân ra trận được miêu tả hào hùng như thế nào? </a:t>
            </a:r>
          </a:p>
        </p:txBody>
      </p:sp>
      <p:sp>
        <p:nvSpPr>
          <p:cNvPr id="14" name="Rectangle: Rounded Corners 12">
            <a:extLst>
              <a:ext uri="{FF2B5EF4-FFF2-40B4-BE49-F238E27FC236}">
                <a16:creationId xmlns=""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itchFamily="18" charset="0"/>
                <a:cs typeface="Times New Roman" pitchFamily="18"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704781726"/>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Rounded Corners 11">
            <a:extLst>
              <a:ext uri="{FF2B5EF4-FFF2-40B4-BE49-F238E27FC236}">
                <a16:creationId xmlns="" xmlns:a16="http://schemas.microsoft.com/office/drawing/2014/main" id="{4EFE92A2-61D4-F3F6-B366-9EFB46B11173}"/>
              </a:ext>
            </a:extLst>
          </p:cNvPr>
          <p:cNvSpPr/>
          <p:nvPr/>
        </p:nvSpPr>
        <p:spPr>
          <a:xfrm>
            <a:off x="761528" y="897173"/>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5. Nêu cảm nghĩ của em về hai vị anh hùng đầu tiên được lưu danh trong lịch sử nước nhà. </a:t>
            </a:r>
          </a:p>
        </p:txBody>
      </p:sp>
      <p:sp>
        <p:nvSpPr>
          <p:cNvPr id="14" name="Rectangle: Rounded Corners 12">
            <a:extLst>
              <a:ext uri="{FF2B5EF4-FFF2-40B4-BE49-F238E27FC236}">
                <a16:creationId xmlns=""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b="1" dirty="0">
                <a:solidFill>
                  <a:srgbClr val="000000"/>
                </a:solidFill>
                <a:latin typeface="Times New Roman" pitchFamily="18" charset="0"/>
                <a:cs typeface="Times New Roman" pitchFamily="18" charset="0"/>
              </a:rPr>
              <a:t>Tự hào về hai vị anh hùng/ Cảm phục hai người nữ anh hùng.</a:t>
            </a:r>
            <a:endParaRPr kumimoji="0" lang="en-US" sz="4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12093698"/>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 xmlns:a16="http://schemas.microsoft.com/office/drawing/2014/main" id="{4225EA28-83D1-4F22-C36E-E2C3E0BB8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Theo </a:t>
            </a:r>
            <a:r>
              <a:rPr lang="en-US" sz="4800" b="1" dirty="0" err="1">
                <a:solidFill>
                  <a:srgbClr val="002060"/>
                </a:solidFill>
                <a:latin typeface="Times New Roman" pitchFamily="18" charset="0"/>
                <a:cs typeface="Times New Roman" pitchFamily="18" charset="0"/>
              </a:rPr>
              <a:t>em</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nội</a:t>
            </a:r>
            <a:r>
              <a:rPr lang="en-US" sz="4800" b="1" dirty="0">
                <a:solidFill>
                  <a:srgbClr val="002060"/>
                </a:solidFill>
                <a:latin typeface="Times New Roman" pitchFamily="18" charset="0"/>
                <a:cs typeface="Times New Roman" pitchFamily="18" charset="0"/>
              </a:rPr>
              <a:t> dung </a:t>
            </a:r>
            <a:r>
              <a:rPr lang="en-US" sz="4800" b="1" dirty="0" err="1">
                <a:solidFill>
                  <a:srgbClr val="002060"/>
                </a:solidFill>
                <a:latin typeface="Times New Roman" pitchFamily="18" charset="0"/>
                <a:cs typeface="Times New Roman" pitchFamily="18" charset="0"/>
              </a:rPr>
              <a:t>chính</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của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bài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học</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là</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gì</a:t>
            </a:r>
            <a:r>
              <a:rPr lang="en-US" sz="4800" b="1" dirty="0">
                <a:solidFill>
                  <a:srgbClr val="002060"/>
                </a:solidFill>
                <a:latin typeface="Times New Roman" pitchFamily="18" charset="0"/>
                <a:cs typeface="Times New Roman" pitchFamily="18" charset="0"/>
              </a:rPr>
              <a:t>?</a:t>
            </a:r>
            <a:endParaRPr lang="vi-VN" sz="4800" b="1" dirty="0">
              <a:solidFill>
                <a:srgbClr val="002060"/>
              </a:solidFill>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8DAAF219-C1D5-37C3-D230-C83B2E9CDE25}"/>
              </a:ext>
            </a:extLst>
          </p:cNvPr>
          <p:cNvSpPr/>
          <p:nvPr/>
        </p:nvSpPr>
        <p:spPr>
          <a:xfrm>
            <a:off x="324562" y="2905432"/>
            <a:ext cx="8214527" cy="3194455"/>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1" i="0" dirty="0">
                <a:solidFill>
                  <a:srgbClr val="000000"/>
                </a:solidFill>
                <a:effectLst/>
                <a:latin typeface="Times New Roman" pitchFamily="18" charset="0"/>
                <a:cs typeface="Times New Roman" pitchFamily="18" charset="0"/>
              </a:rPr>
              <a:t>Bài đọc kể về những hành động tài năng, chí hướng của Hai Bà Trưng. Từ đó ca ngợi lòng yêu nước, tinh thần bất khuất chống giặc xâm lược của Hai Bà Trưng và nhân dân ta. </a:t>
            </a:r>
            <a:endParaRPr lang="en-US" sz="3600" b="1" i="0" dirty="0">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129889939"/>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p:transition spd="slow">
    <p:fade/>
    <p:sndAc>
      <p:stSnd>
        <p:snd r:embed="rId4"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7275" y="1511229"/>
            <a:ext cx="8450450" cy="1699057"/>
          </a:xfrm>
          <a:prstGeom prst="rect">
            <a:avLst/>
          </a:prstGeom>
        </p:spPr>
      </p:pic>
      <p:sp>
        <p:nvSpPr>
          <p:cNvPr id="10" name="TextBox 9">
            <a:extLst>
              <a:ext uri="{FF2B5EF4-FFF2-40B4-BE49-F238E27FC236}">
                <a16:creationId xmlns="" xmlns:a16="http://schemas.microsoft.com/office/drawing/2014/main" id="{6BA9CAE4-9B70-557E-F8E6-5F2BC7156174}"/>
              </a:ext>
            </a:extLst>
          </p:cNvPr>
          <p:cNvSpPr txBox="1"/>
          <p:nvPr/>
        </p:nvSpPr>
        <p:spPr>
          <a:xfrm>
            <a:off x="1200150" y="1886847"/>
            <a:ext cx="8115300" cy="1323439"/>
          </a:xfrm>
          <a:prstGeom prst="rect">
            <a:avLst/>
          </a:prstGeom>
          <a:noFill/>
        </p:spPr>
        <p:txBody>
          <a:bodyPr wrap="square">
            <a:spAutoFit/>
          </a:bodyPr>
          <a:lstStyle/>
          <a:p>
            <a:pPr algn="ctr"/>
            <a:r>
              <a:rPr lang="en-US" sz="4000" b="1" dirty="0" err="1">
                <a:solidFill>
                  <a:srgbClr val="000000"/>
                </a:solidFill>
                <a:latin typeface="Times New Roman" pitchFamily="18" charset="0"/>
                <a:ea typeface="Arial-Rounded" panose="020B0500000000000000" pitchFamily="34" charset="0"/>
                <a:cs typeface="Times New Roman" pitchFamily="18" charset="0"/>
              </a:rPr>
              <a:t>Vị</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anh</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hùng</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nào</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được</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nhắc</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tên</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trong</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bài</a:t>
            </a:r>
            <a:r>
              <a:rPr lang="en-US" sz="4000" b="1" dirty="0">
                <a:solidFill>
                  <a:srgbClr val="000000"/>
                </a:solidFill>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hát</a:t>
            </a:r>
            <a:r>
              <a:rPr lang="en-US" sz="4000" b="1" dirty="0">
                <a:solidFill>
                  <a:srgbClr val="000000"/>
                </a:solidFill>
                <a:latin typeface="Times New Roman" pitchFamily="18" charset="0"/>
                <a:ea typeface="Arial-Rounded" panose="020B0500000000000000" pitchFamily="34" charset="0"/>
                <a:cs typeface="Times New Roman" pitchFamily="18" charset="0"/>
              </a:rPr>
              <a:t>?</a:t>
            </a:r>
            <a:endParaRPr lang="en-US" sz="4000" b="1" dirty="0">
              <a:latin typeface="Times New Roman" pitchFamily="18" charset="0"/>
              <a:ea typeface="Arial-Rounded" panose="020B0500000000000000" pitchFamily="34" charset="0"/>
              <a:cs typeface="Times New Roman" pitchFamily="18" charset="0"/>
            </a:endParaRPr>
          </a:p>
        </p:txBody>
      </p:sp>
      <p:pic>
        <p:nvPicPr>
          <p:cNvPr id="16" name="Picture 7">
            <a:extLst>
              <a:ext uri="{FF2B5EF4-FFF2-40B4-BE49-F238E27FC236}">
                <a16:creationId xmlns=""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1BDB4F2-8ACA-7F4E-8A69-A325A0BB4F10}"/>
              </a:ext>
            </a:extLst>
          </p:cNvPr>
          <p:cNvPicPr>
            <a:picLocks noChangeAspect="1"/>
          </p:cNvPicPr>
          <p:nvPr/>
        </p:nvPicPr>
        <p:blipFill>
          <a:blip r:embed="rId3"/>
          <a:stretch>
            <a:fillRect/>
          </a:stretch>
        </p:blipFill>
        <p:spPr>
          <a:xfrm>
            <a:off x="1342103" y="486693"/>
            <a:ext cx="9807678" cy="6017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8498501"/>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0" y="0"/>
            <a:ext cx="12192000" cy="6858000"/>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sp>
        <p:nvSpPr>
          <p:cNvPr id="18" name="TextBox 17">
            <a:extLst>
              <a:ext uri="{FF2B5EF4-FFF2-40B4-BE49-F238E27FC236}">
                <a16:creationId xmlns="" xmlns:a16="http://schemas.microsoft.com/office/drawing/2014/main" id="{3AF3398B-B4F1-13B6-139E-F13A661CA7AA}"/>
              </a:ext>
            </a:extLst>
          </p:cNvPr>
          <p:cNvSpPr txBox="1"/>
          <p:nvPr/>
        </p:nvSpPr>
        <p:spPr>
          <a:xfrm>
            <a:off x="132736" y="26430"/>
            <a:ext cx="11901948" cy="6955750"/>
          </a:xfrm>
          <a:prstGeom prst="rect">
            <a:avLst/>
          </a:prstGeom>
          <a:noFill/>
        </p:spPr>
        <p:txBody>
          <a:bodyPr wrap="square" rtlCol="0">
            <a:spAutoFit/>
          </a:bodyPr>
          <a:lstStyle/>
          <a:p>
            <a:pPr algn="ctr"/>
            <a:r>
              <a:rPr lang="vi-VN" sz="2800" b="1" dirty="0">
                <a:solidFill>
                  <a:srgbClr val="0070C0"/>
                </a:solidFill>
                <a:latin typeface="Times New Roman" pitchFamily="18" charset="0"/>
                <a:ea typeface="Arial-Rounded" panose="020B0500000000000000" pitchFamily="34" charset="0"/>
                <a:cs typeface="Times New Roman" pitchFamily="18" charset="0"/>
              </a:rPr>
              <a:t>HAI BÀ TRƯNG</a:t>
            </a:r>
          </a:p>
          <a:p>
            <a:r>
              <a:rPr lang="en-US" sz="20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Thuở xưa, nước ta bị </a:t>
            </a:r>
            <a:r>
              <a:rPr lang="en-US" sz="2200" b="1" dirty="0" err="1">
                <a:latin typeface="Times New Roman" pitchFamily="18" charset="0"/>
                <a:ea typeface="Arial-Rounded" panose="020B0500000000000000" pitchFamily="34" charset="0"/>
                <a:cs typeface="Times New Roman" pitchFamily="18" charset="0"/>
              </a:rPr>
              <a:t>nhà</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Hán</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đô hộ. </a:t>
            </a:r>
            <a:r>
              <a:rPr lang="en-US" sz="2200" b="1" dirty="0" err="1">
                <a:latin typeface="Times New Roman" pitchFamily="18" charset="0"/>
                <a:ea typeface="Arial-Rounded" panose="020B0500000000000000" pitchFamily="34" charset="0"/>
                <a:cs typeface="Times New Roman" pitchFamily="18" charset="0"/>
              </a:rPr>
              <a:t>Giặc</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ngoại</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sâm</a:t>
            </a:r>
            <a:r>
              <a:rPr lang="vi-VN" sz="2200" b="1" dirty="0">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lang="en-US" sz="2200" b="1" dirty="0">
                <a:latin typeface="Times New Roman" pitchFamily="18" charset="0"/>
                <a:ea typeface="Arial-Rounded" panose="020B0500000000000000" pitchFamily="34" charset="0"/>
                <a:cs typeface="Times New Roman" pitchFamily="18" charset="0"/>
              </a:rPr>
              <a:t>ta </a:t>
            </a:r>
            <a:r>
              <a:rPr lang="vi-VN" sz="2200" b="1" dirty="0">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200" b="1" dirty="0">
                <a:latin typeface="Times New Roman" pitchFamily="18" charset="0"/>
                <a:ea typeface="Arial-Rounded" panose="020B0500000000000000" pitchFamily="34" charset="0"/>
                <a:cs typeface="Times New Roman" pitchFamily="18" charset="0"/>
              </a:rPr>
              <a:t>,</a:t>
            </a:r>
            <a:r>
              <a:rPr lang="vi-VN" sz="2200" b="1" dirty="0">
                <a:latin typeface="Times New Roman" pitchFamily="18" charset="0"/>
                <a:ea typeface="Arial-Rounded" panose="020B0500000000000000" pitchFamily="34" charset="0"/>
                <a:cs typeface="Times New Roman" pitchFamily="18" charset="0"/>
              </a:rPr>
              <a:t> bèn lập mưu giết chết Thi Sách.</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Hai Bà Trưng bước lên bành voi. Đoàn quân rùng rùng lên đường</a:t>
            </a:r>
            <a:r>
              <a:rPr lang="en-US" sz="2200" b="1" dirty="0">
                <a:latin typeface="Times New Roman" pitchFamily="18" charset="0"/>
                <a:ea typeface="Arial-Rounded" panose="020B0500000000000000" pitchFamily="34" charset="0"/>
                <a:cs typeface="Times New Roman" pitchFamily="18" charset="0"/>
              </a:rPr>
              <a:t>. G</a:t>
            </a:r>
            <a:r>
              <a:rPr lang="vi-VN" sz="2200" b="1" dirty="0">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lang="en-US" sz="2200" b="1" dirty="0" err="1">
                <a:latin typeface="Times New Roman" pitchFamily="18" charset="0"/>
                <a:ea typeface="Arial-Rounded" panose="020B0500000000000000" pitchFamily="34" charset="0"/>
                <a:cs typeface="Times New Roman" pitchFamily="18" charset="0"/>
              </a:rPr>
              <a:t>đồng</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Thành trì </a:t>
            </a:r>
            <a:r>
              <a:rPr lang="en-US" sz="2200" b="1" dirty="0" err="1">
                <a:latin typeface="Times New Roman" pitchFamily="18" charset="0"/>
                <a:ea typeface="Arial-Rounded" panose="020B0500000000000000" pitchFamily="34" charset="0"/>
                <a:cs typeface="Times New Roman" pitchFamily="18" charset="0"/>
              </a:rPr>
              <a:t>của</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lang="en-US" sz="2200" b="1" dirty="0" err="1">
                <a:latin typeface="Times New Roman" pitchFamily="18" charset="0"/>
                <a:ea typeface="Arial-Rounded" panose="020B0500000000000000" pitchFamily="34" charset="0"/>
                <a:cs typeface="Times New Roman" pitchFamily="18" charset="0"/>
              </a:rPr>
              <a:t>đầu</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tiên</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được</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lưu</a:t>
            </a:r>
            <a:r>
              <a:rPr lang="en-US" sz="2200" b="1" dirty="0">
                <a:latin typeface="Times New Roman" pitchFamily="18" charset="0"/>
                <a:ea typeface="Arial-Rounded" panose="020B0500000000000000" pitchFamily="34" charset="0"/>
                <a:cs typeface="Times New Roman" pitchFamily="18" charset="0"/>
              </a:rPr>
              <a:t> </a:t>
            </a:r>
            <a:r>
              <a:rPr lang="en-US" sz="2200" b="1" dirty="0" err="1">
                <a:latin typeface="Times New Roman" pitchFamily="18" charset="0"/>
                <a:ea typeface="Arial-Rounded" panose="020B0500000000000000" pitchFamily="34" charset="0"/>
                <a:cs typeface="Times New Roman" pitchFamily="18" charset="0"/>
              </a:rPr>
              <a:t>danh</a:t>
            </a:r>
            <a:r>
              <a:rPr lang="en-US" sz="2200" b="1" dirty="0">
                <a:latin typeface="Times New Roman" pitchFamily="18" charset="0"/>
                <a:ea typeface="Arial-Rounded" panose="020B0500000000000000" pitchFamily="34" charset="0"/>
                <a:cs typeface="Times New Roman" pitchFamily="18" charset="0"/>
              </a:rPr>
              <a:t> </a:t>
            </a:r>
            <a:r>
              <a:rPr lang="vi-VN" sz="2200" b="1" dirty="0">
                <a:latin typeface="Times New Roman" pitchFamily="18" charset="0"/>
                <a:ea typeface="Arial-Rounded" panose="020B0500000000000000" pitchFamily="34" charset="0"/>
                <a:cs typeface="Times New Roman" pitchFamily="18" charset="0"/>
              </a:rPr>
              <a:t>trong lịch sử nước nhà. </a:t>
            </a:r>
          </a:p>
          <a:p>
            <a:pPr algn="r"/>
            <a:r>
              <a:rPr lang="vi-VN" sz="2200" b="1" dirty="0">
                <a:latin typeface="Times New Roman" pitchFamily="18" charset="0"/>
                <a:ea typeface="Arial-Rounded" panose="020B0500000000000000" pitchFamily="34" charset="0"/>
                <a:cs typeface="Times New Roman" pitchFamily="18" charset="0"/>
              </a:rPr>
              <a:t>(Theo Văn Lang</a:t>
            </a:r>
            <a:r>
              <a:rPr lang="vi-VN" sz="2000" b="1" dirty="0">
                <a:latin typeface="Times New Roman" pitchFamily="18" charset="0"/>
                <a:ea typeface="Arial-Rounded" panose="020B0500000000000000" pitchFamily="34" charset="0"/>
                <a:cs typeface="Times New Roman" pitchFamily="18" charset="0"/>
              </a:rPr>
              <a:t>)</a:t>
            </a:r>
          </a:p>
        </p:txBody>
      </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0" y="0"/>
            <a:ext cx="12192000" cy="6858000"/>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sp>
        <p:nvSpPr>
          <p:cNvPr id="18" name="TextBox 17">
            <a:extLst>
              <a:ext uri="{FF2B5EF4-FFF2-40B4-BE49-F238E27FC236}">
                <a16:creationId xmlns="" xmlns:a16="http://schemas.microsoft.com/office/drawing/2014/main" id="{3AF3398B-B4F1-13B6-139E-F13A661CA7AA}"/>
              </a:ext>
            </a:extLst>
          </p:cNvPr>
          <p:cNvSpPr txBox="1"/>
          <p:nvPr/>
        </p:nvSpPr>
        <p:spPr>
          <a:xfrm>
            <a:off x="231302" y="203406"/>
            <a:ext cx="11646373"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Thuở xưa, nước ta bị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nhà</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Hán</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đô hộ.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Giặc</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ngoại</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sâm</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ta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Hai Bà Trưng bước lên bành voi. Đoàn quân rùng rùng lên đường</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G</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đồng</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Thành trì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đầu</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tiên</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được</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lưu</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danh</a:t>
            </a:r>
            <a:r>
              <a:rPr kumimoji="0" lang="en-US"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(Theo Văn Lang)</a:t>
            </a:r>
          </a:p>
        </p:txBody>
      </p:sp>
      <p:sp>
        <p:nvSpPr>
          <p:cNvPr id="15" name="Rectangle 14">
            <a:extLst>
              <a:ext uri="{FF2B5EF4-FFF2-40B4-BE49-F238E27FC236}">
                <a16:creationId xmlns="" xmlns:a16="http://schemas.microsoft.com/office/drawing/2014/main" id="{9AC0CF5A-7A9B-23B7-CEA5-88CB51AA35A7}"/>
              </a:ext>
            </a:extLst>
          </p:cNvPr>
          <p:cNvSpPr/>
          <p:nvPr/>
        </p:nvSpPr>
        <p:spPr>
          <a:xfrm>
            <a:off x="287863" y="619432"/>
            <a:ext cx="11465987" cy="13141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 xmlns:a16="http://schemas.microsoft.com/office/drawing/2014/main" id="{1224DAE9-311C-0C2A-9B48-9B04FF29272B}"/>
              </a:ext>
            </a:extLst>
          </p:cNvPr>
          <p:cNvSpPr/>
          <p:nvPr/>
        </p:nvSpPr>
        <p:spPr>
          <a:xfrm>
            <a:off x="55865" y="506134"/>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 xmlns:a16="http://schemas.microsoft.com/office/drawing/2014/main" id="{667291A3-6AF8-ACE0-2A1E-09623F510D14}"/>
              </a:ext>
            </a:extLst>
          </p:cNvPr>
          <p:cNvSpPr/>
          <p:nvPr/>
        </p:nvSpPr>
        <p:spPr>
          <a:xfrm>
            <a:off x="289778" y="1994457"/>
            <a:ext cx="11464071" cy="124902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 xmlns:a16="http://schemas.microsoft.com/office/drawing/2014/main" id="{CF980006-724B-7AB5-B9B3-E38EC3332190}"/>
              </a:ext>
            </a:extLst>
          </p:cNvPr>
          <p:cNvSpPr/>
          <p:nvPr/>
        </p:nvSpPr>
        <p:spPr>
          <a:xfrm>
            <a:off x="10082" y="1867591"/>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 xmlns:a16="http://schemas.microsoft.com/office/drawing/2014/main" id="{2786BADE-A123-FB3F-34E7-7C7571219178}"/>
              </a:ext>
            </a:extLst>
          </p:cNvPr>
          <p:cNvSpPr/>
          <p:nvPr/>
        </p:nvSpPr>
        <p:spPr>
          <a:xfrm>
            <a:off x="242080" y="3243481"/>
            <a:ext cx="11511770" cy="135715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 xmlns:a16="http://schemas.microsoft.com/office/drawing/2014/main" id="{4DE7EA82-06AE-2950-A2A2-1D6565550839}"/>
              </a:ext>
            </a:extLst>
          </p:cNvPr>
          <p:cNvSpPr/>
          <p:nvPr/>
        </p:nvSpPr>
        <p:spPr>
          <a:xfrm>
            <a:off x="-35083" y="3243481"/>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 xmlns:a16="http://schemas.microsoft.com/office/drawing/2014/main" id="{E6BA4B46-84CD-581D-1108-35182433C8A7}"/>
              </a:ext>
            </a:extLst>
          </p:cNvPr>
          <p:cNvSpPr/>
          <p:nvPr/>
        </p:nvSpPr>
        <p:spPr>
          <a:xfrm>
            <a:off x="289778" y="4600636"/>
            <a:ext cx="11385326" cy="103125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 xmlns:a16="http://schemas.microsoft.com/office/drawing/2014/main" id="{10FA727D-860A-B316-3FC5-D1C4BC8722EB}"/>
              </a:ext>
            </a:extLst>
          </p:cNvPr>
          <p:cNvSpPr/>
          <p:nvPr/>
        </p:nvSpPr>
        <p:spPr>
          <a:xfrm>
            <a:off x="-9889" y="460063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 xmlns:a16="http://schemas.microsoft.com/office/drawing/2014/main" id="{C2198B9A-F937-73D2-7235-E19AD5FD77A7}"/>
              </a:ext>
            </a:extLst>
          </p:cNvPr>
          <p:cNvSpPr/>
          <p:nvPr/>
        </p:nvSpPr>
        <p:spPr>
          <a:xfrm>
            <a:off x="287863" y="5678129"/>
            <a:ext cx="11323112" cy="97339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 xmlns:a16="http://schemas.microsoft.com/office/drawing/2014/main" id="{19D7C554-6B22-3099-63FC-CBD74FB706BA}"/>
              </a:ext>
            </a:extLst>
          </p:cNvPr>
          <p:cNvSpPr/>
          <p:nvPr/>
        </p:nvSpPr>
        <p:spPr>
          <a:xfrm>
            <a:off x="11621" y="5606214"/>
            <a:ext cx="556315"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2296265592"/>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rPr>
                <a:t>thuở</a:t>
              </a:r>
              <a:r>
                <a:rPr lang="en-US" altLang="zh-CN" sz="3600" b="1" dirty="0">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rPr>
                <a:t>xưa</a:t>
              </a:r>
              <a:endParaRPr lang="zh-CN" altLang="en-US" sz="3600" b="1" dirty="0">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19" name="Group 18">
            <a:extLst>
              <a:ext uri="{FF2B5EF4-FFF2-40B4-BE49-F238E27FC236}">
                <a16:creationId xmlns=""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rPr>
                <a:t>ngoại</a:t>
              </a:r>
              <a:r>
                <a:rPr lang="en-US" altLang="zh-CN" sz="3600" b="1" dirty="0">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rPr>
                <a:t>xâm</a:t>
              </a:r>
              <a:endParaRPr lang="zh-CN" altLang="en-US" sz="3600" b="1" dirty="0">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22" name="Group 21">
            <a:extLst>
              <a:ext uri="{FF2B5EF4-FFF2-40B4-BE49-F238E27FC236}">
                <a16:creationId xmlns=""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rPr>
                <a:t>ngút</a:t>
              </a:r>
              <a:r>
                <a:rPr lang="en-US" altLang="zh-CN" sz="3600" b="1" dirty="0">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rPr>
                <a:t>trời</a:t>
              </a:r>
              <a:endParaRPr lang="zh-CN" altLang="en-US" sz="3600" b="1" dirty="0">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25" name="Group 24">
            <a:extLst>
              <a:ext uri="{FF2B5EF4-FFF2-40B4-BE49-F238E27FC236}">
                <a16:creationId xmlns=""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rPr>
                <a:t>võ</a:t>
              </a:r>
              <a:r>
                <a:rPr lang="en-US" altLang="zh-CN" sz="3600" b="1" dirty="0">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rPr>
                <a:t>nghệ</a:t>
              </a:r>
              <a:endParaRPr lang="zh-CN" altLang="en-US" sz="3600" b="1" dirty="0">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28" name="Group 27">
            <a:extLst>
              <a:ext uri="{FF2B5EF4-FFF2-40B4-BE49-F238E27FC236}">
                <a16:creationId xmlns=""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rPr>
                <a:t>trẩy</a:t>
              </a:r>
              <a:r>
                <a:rPr lang="en-US" altLang="zh-CN" sz="3600" b="1" dirty="0">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rPr>
                <a:t>quân</a:t>
              </a:r>
              <a:endParaRPr lang="zh-CN" altLang="en-US" sz="3600" b="1" dirty="0">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31" name="Group 30">
            <a:extLst>
              <a:ext uri="{FF2B5EF4-FFF2-40B4-BE49-F238E27FC236}">
                <a16:creationId xmlns=""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rPr>
                <a:t>giáp</a:t>
              </a:r>
              <a:r>
                <a:rPr lang="en-US" altLang="zh-CN" sz="3600" b="1" dirty="0">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rPr>
                <a:t>phục</a:t>
              </a:r>
              <a:endParaRPr lang="zh-CN" altLang="en-US" sz="3600" b="1" dirty="0">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1684</Words>
  <Application>Microsoft Office PowerPoint</Application>
  <PresentationFormat>Custom</PresentationFormat>
  <Paragraphs>66</Paragraphs>
  <Slides>26</Slides>
  <Notes>2</Notes>
  <HiddenSlides>0</HiddenSlides>
  <MMClips>1</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36</cp:revision>
  <dcterms:created xsi:type="dcterms:W3CDTF">2023-01-31T09:31:32Z</dcterms:created>
  <dcterms:modified xsi:type="dcterms:W3CDTF">2024-04-17T14:38:52Z</dcterms:modified>
</cp:coreProperties>
</file>