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1"/>
  </p:notesMasterIdLst>
  <p:handoutMasterIdLst>
    <p:handoutMasterId r:id="rId22"/>
  </p:handoutMasterIdLst>
  <p:sldIdLst>
    <p:sldId id="256" r:id="rId3"/>
    <p:sldId id="258" r:id="rId4"/>
    <p:sldId id="3399" r:id="rId5"/>
    <p:sldId id="405" r:id="rId6"/>
    <p:sldId id="2007577097" r:id="rId7"/>
    <p:sldId id="2007577099" r:id="rId8"/>
    <p:sldId id="359" r:id="rId9"/>
    <p:sldId id="3400" r:id="rId10"/>
    <p:sldId id="3401" r:id="rId11"/>
    <p:sldId id="404" r:id="rId12"/>
    <p:sldId id="360" r:id="rId13"/>
    <p:sldId id="386" r:id="rId14"/>
    <p:sldId id="361" r:id="rId15"/>
    <p:sldId id="408" r:id="rId16"/>
    <p:sldId id="409" r:id="rId17"/>
    <p:sldId id="363" r:id="rId18"/>
    <p:sldId id="38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99CC"/>
    <a:srgbClr val="E6CDFF"/>
    <a:srgbClr val="FF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8" d="100"/>
          <a:sy n="68" d="100"/>
        </p:scale>
        <p:origin x="702" y="6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23/4/2024</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23/4/2024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29970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17</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18</a:t>
            </a:fld>
            <a:endParaRPr lang="en-US"/>
          </a:p>
        </p:txBody>
      </p:sp>
    </p:spTree>
    <p:extLst>
      <p:ext uri="{BB962C8B-B14F-4D97-AF65-F5344CB8AC3E}">
        <p14:creationId xmlns:p14="http://schemas.microsoft.com/office/powerpoint/2010/main" val="2948070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65258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23/4/2024</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23/4/2024</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599" y="6356350"/>
            <a:ext cx="3478823" cy="365125"/>
          </a:xfrm>
          <a:prstGeom prst="rect">
            <a:avLst/>
          </a:prstGeom>
        </p:spPr>
        <p:txBody>
          <a:bodyPr vert="horz" lIns="91440" tIns="45720" rIns="91440" bIns="45720" rtlCol="0" anchor="ctr"/>
          <a:lstStyle>
            <a:lvl1pPr algn="r">
              <a:defRPr sz="1200" i="1">
                <a:solidFill>
                  <a:srgbClr val="FF0000"/>
                </a:solidFill>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gif"/><Relationship Id="rId18" Type="http://schemas.openxmlformats.org/officeDocument/2006/relationships/image" Target="../media/image41.png"/><Relationship Id="rId26" Type="http://schemas.openxmlformats.org/officeDocument/2006/relationships/image" Target="../media/image46.png"/><Relationship Id="rId3" Type="http://schemas.openxmlformats.org/officeDocument/2006/relationships/image" Target="../media/image32.gif"/><Relationship Id="rId21" Type="http://schemas.microsoft.com/office/2007/relationships/hdphoto" Target="../media/hdphoto13.wdp"/><Relationship Id="rId7" Type="http://schemas.microsoft.com/office/2007/relationships/hdphoto" Target="../media/hdphoto8.wdp"/><Relationship Id="rId12" Type="http://schemas.openxmlformats.org/officeDocument/2006/relationships/image" Target="../media/image37.gif"/><Relationship Id="rId17" Type="http://schemas.microsoft.com/office/2007/relationships/hdphoto" Target="../media/hdphoto12.wdp"/><Relationship Id="rId25" Type="http://schemas.microsoft.com/office/2007/relationships/hdphoto" Target="../media/hdphoto15.wdp"/><Relationship Id="rId2" Type="http://schemas.openxmlformats.org/officeDocument/2006/relationships/notesSlide" Target="../notesSlides/notesSlide7.xml"/><Relationship Id="rId16" Type="http://schemas.openxmlformats.org/officeDocument/2006/relationships/image" Target="../media/image40.png"/><Relationship Id="rId20" Type="http://schemas.openxmlformats.org/officeDocument/2006/relationships/image" Target="../media/image43.png"/><Relationship Id="rId29" Type="http://schemas.microsoft.com/office/2007/relationships/hdphoto" Target="../media/hdphoto17.wdp"/><Relationship Id="rId1" Type="http://schemas.openxmlformats.org/officeDocument/2006/relationships/slideLayout" Target="../slideLayouts/slideLayout12.xml"/><Relationship Id="rId6" Type="http://schemas.openxmlformats.org/officeDocument/2006/relationships/image" Target="../media/image34.png"/><Relationship Id="rId11" Type="http://schemas.microsoft.com/office/2007/relationships/hdphoto" Target="../media/hdphoto10.wdp"/><Relationship Id="rId24" Type="http://schemas.openxmlformats.org/officeDocument/2006/relationships/image" Target="../media/image45.png"/><Relationship Id="rId32" Type="http://schemas.microsoft.com/office/2007/relationships/hdphoto" Target="../media/hdphoto18.wdp"/><Relationship Id="rId5" Type="http://schemas.microsoft.com/office/2007/relationships/hdphoto" Target="../media/hdphoto7.wdp"/><Relationship Id="rId15" Type="http://schemas.microsoft.com/office/2007/relationships/hdphoto" Target="../media/hdphoto11.wdp"/><Relationship Id="rId23" Type="http://schemas.microsoft.com/office/2007/relationships/hdphoto" Target="../media/hdphoto14.wdp"/><Relationship Id="rId28" Type="http://schemas.openxmlformats.org/officeDocument/2006/relationships/image" Target="../media/image47.png"/><Relationship Id="rId10" Type="http://schemas.openxmlformats.org/officeDocument/2006/relationships/image" Target="../media/image36.png"/><Relationship Id="rId19" Type="http://schemas.openxmlformats.org/officeDocument/2006/relationships/image" Target="../media/image42.gif"/><Relationship Id="rId31" Type="http://schemas.openxmlformats.org/officeDocument/2006/relationships/image" Target="../media/image49.png"/><Relationship Id="rId4" Type="http://schemas.openxmlformats.org/officeDocument/2006/relationships/image" Target="../media/image33.png"/><Relationship Id="rId9" Type="http://schemas.microsoft.com/office/2007/relationships/hdphoto" Target="../media/hdphoto9.wdp"/><Relationship Id="rId14" Type="http://schemas.openxmlformats.org/officeDocument/2006/relationships/image" Target="../media/image39.png"/><Relationship Id="rId22" Type="http://schemas.openxmlformats.org/officeDocument/2006/relationships/image" Target="../media/image44.png"/><Relationship Id="rId27" Type="http://schemas.microsoft.com/office/2007/relationships/hdphoto" Target="../media/hdphoto16.wdp"/><Relationship Id="rId30" Type="http://schemas.openxmlformats.org/officeDocument/2006/relationships/image" Target="../media/image48.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479C6D-4457-4FD6-8712-08CDB240C306}"/>
              </a:ext>
            </a:extLst>
          </p:cNvPr>
          <p:cNvSpPr txBox="1"/>
          <p:nvPr/>
        </p:nvSpPr>
        <p:spPr>
          <a:xfrm>
            <a:off x="-791855" y="2231661"/>
            <a:ext cx="9921240" cy="1323439"/>
          </a:xfrm>
          <a:prstGeom prst="rect">
            <a:avLst/>
          </a:prstGeom>
          <a:noFill/>
        </p:spPr>
        <p:txBody>
          <a:bodyPr wrap="square" rtlCol="0">
            <a:spAutoFit/>
          </a:bodyPr>
          <a:lstStyle/>
          <a:p>
            <a:pPr algn="ctr"/>
            <a:r>
              <a:rPr lang="en-US" sz="8000" b="1" dirty="0" err="1">
                <a:ln w="22225">
                  <a:solidFill>
                    <a:schemeClr val="accent2"/>
                  </a:solidFill>
                  <a:prstDash val="solid"/>
                </a:ln>
                <a:solidFill>
                  <a:srgbClr val="FF0000"/>
                </a:solidFill>
                <a:effectLst>
                  <a:reflection blurRad="6350" stA="55000" endA="300" endPos="45500" dir="5400000" sy="-100000" algn="bl" rotWithShape="0"/>
                </a:effectLst>
              </a:rPr>
              <a:t>Khởi</a:t>
            </a:r>
            <a:r>
              <a:rPr lang="en-US" sz="8000" b="1" dirty="0">
                <a:ln w="22225">
                  <a:solidFill>
                    <a:schemeClr val="accent2"/>
                  </a:solidFill>
                  <a:prstDash val="solid"/>
                </a:ln>
                <a:solidFill>
                  <a:srgbClr val="FF0000"/>
                </a:solidFill>
                <a:effectLst>
                  <a:reflection blurRad="6350" stA="55000" endA="300" endPos="45500" dir="5400000" sy="-100000" algn="bl" rotWithShape="0"/>
                </a:effectLst>
              </a:rPr>
              <a:t> </a:t>
            </a:r>
            <a:r>
              <a:rPr lang="en-US" sz="8000" b="1" dirty="0" err="1">
                <a:ln w="22225">
                  <a:solidFill>
                    <a:schemeClr val="accent2"/>
                  </a:solidFill>
                  <a:prstDash val="solid"/>
                </a:ln>
                <a:solidFill>
                  <a:srgbClr val="FF0000"/>
                </a:solidFill>
                <a:effectLst>
                  <a:reflection blurRad="6350" stA="55000" endA="300" endPos="45500" dir="5400000" sy="-100000" algn="bl" rotWithShape="0"/>
                </a:effectLst>
              </a:rPr>
              <a:t>động</a:t>
            </a:r>
            <a:endParaRPr lang="en-US" sz="8000" b="1" dirty="0">
              <a:ln w="22225">
                <a:solidFill>
                  <a:schemeClr val="accent2"/>
                </a:solidFill>
                <a:prstDash val="solid"/>
              </a:ln>
              <a:solidFill>
                <a:srgbClr val="FF000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646331"/>
          </a:xfrm>
          <a:prstGeom prst="rect">
            <a:avLst/>
          </a:prstGeom>
          <a:noFill/>
        </p:spPr>
        <p:txBody>
          <a:bodyPr wrap="square" rtlCol="0">
            <a:spAutoFit/>
          </a:bodyPr>
          <a:lstStyle/>
          <a:p>
            <a:r>
              <a:rPr lang="vi-VN" sz="3600" b="1" dirty="0">
                <a:solidFill>
                  <a:srgbClr val="7030A0"/>
                </a:solidFill>
                <a:latin typeface="+mj-lt"/>
              </a:rPr>
              <a:t>TRẢ LỜI CÂU HỎI</a:t>
            </a:r>
            <a:endParaRPr lang="en-US" sz="3600" b="1" dirty="0">
              <a:solidFill>
                <a:srgbClr val="7030A0"/>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232175" y="914905"/>
            <a:ext cx="8678589" cy="1384995"/>
          </a:xfrm>
          <a:prstGeom prst="rect">
            <a:avLst/>
          </a:prstGeom>
          <a:noFill/>
        </p:spPr>
        <p:txBody>
          <a:bodyPr wrap="square" rtlCol="0">
            <a:spAutoFit/>
          </a:bodyPr>
          <a:lstStyle/>
          <a:p>
            <a:pPr algn="just">
              <a:lnSpc>
                <a:spcPct val="150000"/>
              </a:lnSpc>
            </a:pPr>
            <a:r>
              <a:rPr lang="en-US" sz="2800" b="1" dirty="0">
                <a:solidFill>
                  <a:srgbClr val="002060"/>
                </a:solidFill>
                <a:latin typeface="+mj-lt"/>
              </a:rPr>
              <a:t>1</a:t>
            </a:r>
            <a:r>
              <a:rPr lang="vi-VN" sz="2800" b="1" dirty="0">
                <a:solidFill>
                  <a:srgbClr val="002060"/>
                </a:solidFill>
                <a:latin typeface="+mj-lt"/>
              </a:rPr>
              <a:t>. 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9504" t="8824" r="27740" b="7101"/>
          <a:stretch/>
        </p:blipFill>
        <p:spPr>
          <a:xfrm>
            <a:off x="393180" y="377950"/>
            <a:ext cx="1947878"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681394" y="4359955"/>
            <a:ext cx="10326823" cy="738664"/>
          </a:xfrm>
          <a:prstGeom prst="rect">
            <a:avLst/>
          </a:prstGeom>
          <a:noFill/>
        </p:spPr>
        <p:txBody>
          <a:bodyPr wrap="square" rtlCol="0">
            <a:spAutoFit/>
          </a:bodyPr>
          <a:lstStyle/>
          <a:p>
            <a:pPr algn="just">
              <a:lnSpc>
                <a:spcPct val="150000"/>
              </a:lnSpc>
            </a:pPr>
            <a:r>
              <a:rPr lang="vi-VN" sz="2800" b="1" dirty="0">
                <a:solidFill>
                  <a:srgbClr val="002060"/>
                </a:solidFill>
                <a:latin typeface="+mj-lt"/>
              </a:rPr>
              <a:t>2. 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576009" y="5043658"/>
            <a:ext cx="6536594"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0366" y="4417413"/>
            <a:ext cx="3217705" cy="20471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332492" y="92538"/>
            <a:ext cx="11527013" cy="830997"/>
          </a:xfrm>
          <a:prstGeom prst="rect">
            <a:avLst/>
          </a:prstGeom>
          <a:noFill/>
        </p:spPr>
        <p:txBody>
          <a:bodyPr wrap="square" rtlCol="0">
            <a:spAutoFit/>
          </a:bodyPr>
          <a:lstStyle/>
          <a:p>
            <a:pPr algn="just">
              <a:lnSpc>
                <a:spcPct val="150000"/>
              </a:lnSpc>
            </a:pPr>
            <a:r>
              <a:rPr lang="vi-VN" sz="3200" b="1" dirty="0">
                <a:solidFill>
                  <a:srgbClr val="FF0000"/>
                </a:solidFill>
                <a:latin typeface="+mj-lt"/>
              </a:rPr>
              <a:t>3. 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529703" y="3450874"/>
            <a:ext cx="2499984"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2758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88223" y="3350229"/>
            <a:ext cx="231538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884420" y="128014"/>
            <a:ext cx="10708897" cy="830997"/>
          </a:xfrm>
          <a:prstGeom prst="rect">
            <a:avLst/>
          </a:prstGeom>
          <a:noFill/>
        </p:spPr>
        <p:txBody>
          <a:bodyPr wrap="square" rtlCol="0">
            <a:spAutoFit/>
          </a:bodyPr>
          <a:lstStyle/>
          <a:p>
            <a:pPr algn="just">
              <a:lnSpc>
                <a:spcPct val="150000"/>
              </a:lnSpc>
            </a:pPr>
            <a:r>
              <a:rPr lang="vi-VN" sz="3200" b="1" dirty="0">
                <a:solidFill>
                  <a:srgbClr val="FF0000"/>
                </a:solidFill>
                <a:latin typeface="+mj-lt"/>
              </a:rPr>
              <a:t>4. 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3872823" y="1012658"/>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5" name="Group 4">
            <a:extLst>
              <a:ext uri="{FF2B5EF4-FFF2-40B4-BE49-F238E27FC236}">
                <a16:creationId xmlns:a16="http://schemas.microsoft.com/office/drawing/2014/main" id="{C59ECF9B-9B4C-458E-AEC0-92B1EF6FC739}"/>
              </a:ext>
            </a:extLst>
          </p:cNvPr>
          <p:cNvGrpSpPr/>
          <p:nvPr/>
        </p:nvGrpSpPr>
        <p:grpSpPr>
          <a:xfrm>
            <a:off x="2264170" y="1766711"/>
            <a:ext cx="7523297" cy="2879742"/>
            <a:chOff x="555127" y="1325033"/>
            <a:chExt cx="5658958" cy="230796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605118" y="3213667"/>
              <a:ext cx="5608967" cy="419334"/>
            </a:xfrm>
            <a:prstGeom prst="rect">
              <a:avLst/>
            </a:prstGeom>
          </p:spPr>
          <p:txBody>
            <a:bodyPr wrap="square">
              <a:spAutoFit/>
            </a:bodyPr>
            <a:lstStyle/>
            <a:p>
              <a:r>
                <a:rPr lang="vi-VN" sz="2800" b="1" dirty="0">
                  <a:latin typeface="+mj-lt"/>
                </a:rPr>
                <a:t>Xuân               Hạ                   Thu              Đông</a:t>
              </a:r>
            </a:p>
          </p:txBody>
        </p:sp>
      </p:grpSp>
      <p:sp>
        <p:nvSpPr>
          <p:cNvPr id="14" name="Rectangle 13">
            <a:extLst>
              <a:ext uri="{FF2B5EF4-FFF2-40B4-BE49-F238E27FC236}">
                <a16:creationId xmlns:a16="http://schemas.microsoft.com/office/drawing/2014/main" id="{C5E5804A-2280-417A-A25F-06C32242F9E7}"/>
              </a:ext>
            </a:extLst>
          </p:cNvPr>
          <p:cNvSpPr/>
          <p:nvPr/>
        </p:nvSpPr>
        <p:spPr>
          <a:xfrm>
            <a:off x="2330630" y="5151573"/>
            <a:ext cx="1760418" cy="523220"/>
          </a:xfrm>
          <a:prstGeom prst="rect">
            <a:avLst/>
          </a:prstGeom>
          <a:solidFill>
            <a:srgbClr val="FF99CC"/>
          </a:solidFill>
          <a:scene3d>
            <a:camera prst="orthographicFront"/>
            <a:lightRig rig="threePt" dir="t"/>
          </a:scene3d>
          <a:sp3d>
            <a:bevelT/>
          </a:sp3d>
        </p:spPr>
        <p:txBody>
          <a:bodyPr wrap="none">
            <a:spAutoFit/>
          </a:bodyPr>
          <a:lstStyle/>
          <a:p>
            <a:r>
              <a:rPr lang="vi-VN" sz="2800" dirty="0">
                <a:latin typeface="+mj-lt"/>
              </a:rPr>
              <a:t>Miền Nam</a:t>
            </a:r>
          </a:p>
        </p:txBody>
      </p:sp>
      <p:grpSp>
        <p:nvGrpSpPr>
          <p:cNvPr id="6" name="Group 5">
            <a:extLst>
              <a:ext uri="{FF2B5EF4-FFF2-40B4-BE49-F238E27FC236}">
                <a16:creationId xmlns:a16="http://schemas.microsoft.com/office/drawing/2014/main" id="{89B6C36F-95C9-419B-9276-FFDC10B4D7A7}"/>
              </a:ext>
            </a:extLst>
          </p:cNvPr>
          <p:cNvGrpSpPr/>
          <p:nvPr/>
        </p:nvGrpSpPr>
        <p:grpSpPr>
          <a:xfrm>
            <a:off x="5045635" y="4597098"/>
            <a:ext cx="4937815" cy="1939420"/>
            <a:chOff x="2641226" y="3447822"/>
            <a:chExt cx="3703360" cy="1454565"/>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794866" y="4509972"/>
              <a:ext cx="3549720" cy="392415"/>
            </a:xfrm>
            <a:prstGeom prst="rect">
              <a:avLst/>
            </a:prstGeom>
          </p:spPr>
          <p:txBody>
            <a:bodyPr wrap="square">
              <a:spAutoFit/>
            </a:bodyPr>
            <a:lstStyle/>
            <a:p>
              <a:r>
                <a:rPr lang="vi-VN" sz="2800" b="1" dirty="0">
                  <a:latin typeface="+mj-lt"/>
                </a:rPr>
                <a:t>Mùa </a:t>
              </a:r>
              <a:r>
                <a:rPr lang="vi-VN" sz="2800" b="1">
                  <a:latin typeface="+mj-lt"/>
                </a:rPr>
                <a:t>mưa        </a:t>
              </a:r>
              <a:r>
                <a:rPr lang="vi-VN" sz="2800" b="1" dirty="0">
                  <a:latin typeface="+mj-lt"/>
                </a:rPr>
                <a:t>Mùa khô</a:t>
              </a:r>
            </a:p>
          </p:txBody>
        </p:sp>
      </p:grpSp>
    </p:spTree>
    <p:custDataLst>
      <p:tags r:id="rId1"/>
    </p:custDataLst>
    <p:extLst>
      <p:ext uri="{BB962C8B-B14F-4D97-AF65-F5344CB8AC3E}">
        <p14:creationId xmlns:p14="http://schemas.microsoft.com/office/powerpoint/2010/main" val="396978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13257" y="257299"/>
            <a:ext cx="601003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088796" y="1226298"/>
            <a:ext cx="8159768" cy="830997"/>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b="1"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707886"/>
          </a:xfrm>
          <a:prstGeom prst="rect">
            <a:avLst/>
          </a:prstGeom>
          <a:noFill/>
        </p:spPr>
        <p:txBody>
          <a:bodyPr wrap="square" rtlCol="0">
            <a:spAutoFit/>
          </a:bodyPr>
          <a:lstStyle/>
          <a:p>
            <a:r>
              <a:rPr lang="vi-VN" sz="4000" b="1" dirty="0">
                <a:solidFill>
                  <a:srgbClr val="FF0000"/>
                </a:solidFill>
                <a:latin typeface="+mj-lt"/>
              </a:rPr>
              <a:t>LUYỆN TẬP</a:t>
            </a:r>
            <a:endParaRPr lang="en-US" sz="4000" b="1" dirty="0">
              <a:solidFill>
                <a:srgbClr val="FF0000"/>
              </a:solidFill>
              <a:latin typeface="+mj-lt"/>
            </a:endParaRPr>
          </a:p>
        </p:txBody>
      </p:sp>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646331"/>
          </a:xfrm>
          <a:prstGeom prst="rect">
            <a:avLst/>
          </a:prstGeom>
        </p:spPr>
        <p:txBody>
          <a:bodyPr wrap="square">
            <a:spAutoFit/>
          </a:bodyPr>
          <a:lstStyle/>
          <a:p>
            <a:pPr algn="ctr"/>
            <a:r>
              <a:rPr lang="vi-VN" sz="36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646331"/>
          </a:xfrm>
          <a:prstGeom prst="rect">
            <a:avLst/>
          </a:prstGeom>
        </p:spPr>
        <p:txBody>
          <a:bodyPr wrap="square">
            <a:spAutoFit/>
          </a:bodyPr>
          <a:lstStyle/>
          <a:p>
            <a:pPr algn="ctr"/>
            <a:r>
              <a:rPr lang="vi-VN" sz="36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3829054" cy="646331"/>
          </a:xfrm>
          <a:prstGeom prst="rect">
            <a:avLst/>
          </a:prstGeom>
        </p:spPr>
        <p:txBody>
          <a:bodyPr wrap="square">
            <a:spAutoFit/>
          </a:bodyPr>
          <a:lstStyle/>
          <a:p>
            <a:pPr algn="ctr"/>
            <a:r>
              <a:rPr lang="vi-VN" sz="36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410351"/>
            <a:ext cx="3127549" cy="646331"/>
          </a:xfrm>
          <a:prstGeom prst="rect">
            <a:avLst/>
          </a:prstGeom>
        </p:spPr>
        <p:txBody>
          <a:bodyPr wrap="square">
            <a:spAutoFit/>
          </a:bodyPr>
          <a:lstStyle/>
          <a:p>
            <a:pPr algn="ctr"/>
            <a:r>
              <a:rPr lang="vi-VN" sz="36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959672" y="4319354"/>
            <a:ext cx="3955663" cy="646331"/>
          </a:xfrm>
          <a:prstGeom prst="rect">
            <a:avLst/>
          </a:prstGeom>
        </p:spPr>
        <p:txBody>
          <a:bodyPr wrap="square">
            <a:spAutoFit/>
          </a:bodyPr>
          <a:lstStyle/>
          <a:p>
            <a:pPr algn="ctr"/>
            <a:r>
              <a:rPr lang="vi-VN" sz="36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915574" y="4319354"/>
            <a:ext cx="3955662" cy="646331"/>
          </a:xfrm>
          <a:prstGeom prst="rect">
            <a:avLst/>
          </a:prstGeom>
        </p:spPr>
        <p:txBody>
          <a:bodyPr wrap="square">
            <a:spAutoFit/>
          </a:bodyPr>
          <a:lstStyle/>
          <a:p>
            <a:pPr algn="ctr"/>
            <a:r>
              <a:rPr lang="vi-VN" sz="36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628359" y="3352034"/>
            <a:ext cx="4041688" cy="646331"/>
          </a:xfrm>
          <a:prstGeom prst="rect">
            <a:avLst/>
          </a:prstGeom>
        </p:spPr>
        <p:txBody>
          <a:bodyPr wrap="square">
            <a:spAutoFit/>
          </a:bodyPr>
          <a:lstStyle/>
          <a:p>
            <a:pPr algn="ctr"/>
            <a:r>
              <a:rPr lang="vi-VN" sz="36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643557" y="3352034"/>
            <a:ext cx="999635" cy="646331"/>
          </a:xfrm>
          <a:prstGeom prst="rect">
            <a:avLst/>
          </a:prstGeom>
        </p:spPr>
        <p:txBody>
          <a:bodyPr wrap="square">
            <a:spAutoFit/>
          </a:bodyPr>
          <a:lstStyle/>
          <a:p>
            <a:pPr algn="ctr"/>
            <a:r>
              <a:rPr lang="vi-VN" sz="36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467066" y="4301559"/>
            <a:ext cx="1389548" cy="646331"/>
          </a:xfrm>
          <a:prstGeom prst="rect">
            <a:avLst/>
          </a:prstGeom>
        </p:spPr>
        <p:txBody>
          <a:bodyPr wrap="square">
            <a:spAutoFit/>
          </a:bodyPr>
          <a:lstStyle/>
          <a:p>
            <a:pPr algn="ctr"/>
            <a:r>
              <a:rPr lang="vi-VN" sz="36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599491" y="5213033"/>
            <a:ext cx="1243331" cy="646331"/>
          </a:xfrm>
          <a:prstGeom prst="rect">
            <a:avLst/>
          </a:prstGeom>
        </p:spPr>
        <p:txBody>
          <a:bodyPr wrap="square">
            <a:spAutoFit/>
          </a:bodyPr>
          <a:lstStyle/>
          <a:p>
            <a:pPr algn="ctr"/>
            <a:r>
              <a:rPr lang="vi-VN" sz="3600" dirty="0">
                <a:solidFill>
                  <a:srgbClr val="C00000"/>
                </a:solidFill>
                <a:latin typeface="+mj-lt"/>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b="1" dirty="0">
                <a:latin typeface="+mj-lt"/>
              </a:rPr>
              <a:t>Dùng </a:t>
            </a:r>
            <a:r>
              <a:rPr lang="vi-VN" sz="2800" b="1">
                <a:latin typeface="+mj-lt"/>
              </a:rPr>
              <a:t>từ </a:t>
            </a:r>
            <a:r>
              <a:rPr lang="vi-VN" sz="2800" b="1" i="1">
                <a:solidFill>
                  <a:srgbClr val="FF0000"/>
                </a:solidFill>
                <a:latin typeface="+mj-lt"/>
              </a:rPr>
              <a:t>là</a:t>
            </a:r>
            <a:r>
              <a:rPr lang="en-US" sz="2800" b="1" i="1">
                <a:latin typeface="+mj-lt"/>
              </a:rPr>
              <a:t> </a:t>
            </a:r>
            <a:r>
              <a:rPr lang="vi-VN" sz="2800" b="1" i="1">
                <a:latin typeface="+mj-lt"/>
              </a:rPr>
              <a:t> </a:t>
            </a:r>
            <a:r>
              <a:rPr lang="vi-VN" sz="2800" b="1"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54737" y="3168056"/>
            <a:ext cx="552281" cy="2609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22110"/>
            <a:ext cx="771896" cy="280962"/>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217406" y="2648935"/>
            <a:ext cx="1068758" cy="616922"/>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0" cstate="hqprint">
            <a:extLst>
              <a:ext uri="{BEBA8EAE-BF5A-486C-A8C5-ECC9F3942E4B}">
                <a14:imgProps xmlns:a14="http://schemas.microsoft.com/office/drawing/2010/main">
                  <a14:imgLayer r:embed="rId21">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2" cstate="hqprint">
            <a:extLst>
              <a:ext uri="{BEBA8EAE-BF5A-486C-A8C5-ECC9F3942E4B}">
                <a14:imgProps xmlns:a14="http://schemas.microsoft.com/office/drawing/2010/main">
                  <a14:imgLayer r:embed="rId23">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6">
            <a:extLst>
              <a:ext uri="{BEBA8EAE-BF5A-486C-A8C5-ECC9F3942E4B}">
                <a14:imgProps xmlns:a14="http://schemas.microsoft.com/office/drawing/2010/main">
                  <a14:imgLayer r:embed="rId27">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a:t>
            </a:r>
            <a:r>
              <a:rPr kumimoji="0" lang="en-US"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sau nhé!</a:t>
            </a:r>
            <a:endPar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p:cNvPicPr>
            <a:picLocks noChangeAspect="1"/>
          </p:cNvPicPr>
          <p:nvPr/>
        </p:nvPicPr>
        <p:blipFill>
          <a:blip r:embed="rId28">
            <a:extLst>
              <a:ext uri="{BEBA8EAE-BF5A-486C-A8C5-ECC9F3942E4B}">
                <a14:imgProps xmlns:a14="http://schemas.microsoft.com/office/drawing/2010/main">
                  <a14:imgLayer r:embed="rId29">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1">
            <a:extLst>
              <a:ext uri="{BEBA8EAE-BF5A-486C-A8C5-ECC9F3942E4B}">
                <a14:imgProps xmlns:a14="http://schemas.microsoft.com/office/drawing/2010/main">
                  <a14:imgLayer r:embed="rId32">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5391446-C85F-483F-98CF-FBF2E3BC1DD8}"/>
              </a:ext>
            </a:extLst>
          </p:cNvPr>
          <p:cNvSpPr txBox="1"/>
          <p:nvPr/>
        </p:nvSpPr>
        <p:spPr>
          <a:xfrm>
            <a:off x="-2530526" y="2266950"/>
            <a:ext cx="12192000" cy="1423430"/>
          </a:xfrm>
          <a:prstGeom prst="rect">
            <a:avLst/>
          </a:prstGeom>
          <a:noFill/>
          <a:effectLst>
            <a:outerShdw blurRad="50800" dist="38100" algn="l" rotWithShape="0">
              <a:prstClr val="black">
                <a:alpha val="40000"/>
              </a:prstClr>
            </a:outerShdw>
          </a:effectLst>
        </p:spPr>
        <p:txBody>
          <a:bodyPr wrap="square" lIns="68543" tIns="34272" rIns="68543" bIns="34272" rtlCol="0">
            <a:spAutoFit/>
          </a:bodyPr>
          <a:lstStyle/>
          <a:p>
            <a:pPr algn="ctr" defTabSz="685800">
              <a:buClrTx/>
              <a:defRPr/>
            </a:pPr>
            <a:r>
              <a:rPr lang="en-US" sz="4400" b="1">
                <a:ln>
                  <a:solidFill>
                    <a:srgbClr val="FFFF00"/>
                  </a:solidFill>
                </a:ln>
                <a:latin typeface="Arial-Rounded" panose="020B0500000000000000" pitchFamily="34" charset="0"/>
                <a:ea typeface="Arial-Rounded" panose="020B0500000000000000" pitchFamily="34" charset="0"/>
                <a:cs typeface="Arial-Rounded" panose="020B0500000000000000" pitchFamily="34" charset="0"/>
              </a:rPr>
              <a:t>Bài 25</a:t>
            </a:r>
          </a:p>
          <a:p>
            <a:pPr algn="ctr" defTabSz="685800">
              <a:buClrTx/>
              <a:defRPr/>
            </a:pPr>
            <a:r>
              <a:rPr lang="en-US" sz="4400" b="1">
                <a:ln>
                  <a:solidFill>
                    <a:srgbClr val="FFFF00"/>
                  </a:solidFill>
                </a:ln>
                <a:latin typeface="Arial-Rounded" panose="020B0500000000000000" pitchFamily="34" charset="0"/>
                <a:ea typeface="Arial-Rounded" panose="020B0500000000000000" pitchFamily="34" charset="0"/>
                <a:cs typeface="Arial-Rounded" panose="020B0500000000000000" pitchFamily="34" charset="0"/>
              </a:rPr>
              <a:t>Đất nước chúng mình</a:t>
            </a:r>
            <a:endParaRPr lang="en-US" sz="4400" b="1" kern="1200" dirty="0">
              <a:ln>
                <a:solidFill>
                  <a:srgbClr val="FFFF00"/>
                </a:solidFill>
              </a:ln>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220446" y="1822107"/>
            <a:ext cx="63640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a:t>
            </a: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+ 2 </a:t>
            </a:r>
            <a:endParaRPr kumimoji="0" lang="en-US"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3791396" y="212333"/>
            <a:ext cx="5937583" cy="738664"/>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A_图片 1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214738" y="199210"/>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759344" y="1983172"/>
            <a:ext cx="5158578" cy="101566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1373811" y="3131227"/>
            <a:ext cx="28705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888858" y="4247423"/>
            <a:ext cx="5374782" cy="101566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90965" y="1962163"/>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438565" y="3131226"/>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263640" y="4310420"/>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1838236"/>
            <a:ext cx="10500360" cy="3046988"/>
          </a:xfrm>
          <a:prstGeom prst="rect">
            <a:avLst/>
          </a:prstGeom>
        </p:spPr>
        <p:txBody>
          <a:bodyPr wrap="square">
            <a:spAutoFit/>
          </a:bodyPr>
          <a:lstStyle/>
          <a:p>
            <a:pPr indent="228594" algn="just"/>
            <a:r>
              <a:rPr lang="en-US" sz="4800">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Việt Nam có những vị anh hùng có công lớn với đất nước như Hai Bà Trưng, Bà Triệu, Trần Hưng Đạo, Quang Trung, Hồ Chí Minh,... </a:t>
            </a:r>
            <a:endParaRPr lang="en-US" sz="48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p:cNvCxnSpPr/>
          <p:nvPr/>
        </p:nvCxnSpPr>
        <p:spPr>
          <a:xfrm flipH="1">
            <a:off x="3810000" y="1838236"/>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17480" y="1838236"/>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400800" y="2584490"/>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163300" y="2584490"/>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93720" y="3272106"/>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67600" y="3361730"/>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209020" y="3401140"/>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49140" y="4049346"/>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09160" y="4049346"/>
            <a:ext cx="198120" cy="77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5839A60-CAB4-4ADB-AE90-196F17DFFAA0}"/>
              </a:ext>
            </a:extLst>
          </p:cNvPr>
          <p:cNvSpPr txBox="1"/>
          <p:nvPr/>
        </p:nvSpPr>
        <p:spPr>
          <a:xfrm>
            <a:off x="2214738" y="199210"/>
            <a:ext cx="7037765" cy="10156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câu</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5996505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3148137" y="613991"/>
            <a:ext cx="1084780" cy="650499"/>
          </a:xfrm>
          <a:prstGeom prst="rect">
            <a:avLst/>
          </a:prstGeom>
          <a:noFill/>
        </p:spPr>
        <p:txBody>
          <a:bodyPr wrap="square" rtlCol="0">
            <a:spAutoFit/>
          </a:bodyPr>
          <a:lstStyle/>
          <a:p>
            <a:pPr algn="ctr">
              <a:lnSpc>
                <a:spcPct val="150000"/>
              </a:lnSpc>
            </a:pPr>
            <a:r>
              <a:rPr lang="vi-VN" sz="2800" b="1" dirty="0">
                <a:solidFill>
                  <a:srgbClr val="17479D"/>
                </a:solidFill>
                <a:latin typeface="+mj-lt"/>
              </a:rPr>
              <a:t>ĐỌC</a:t>
            </a:r>
            <a:endParaRPr lang="en-US" sz="2800" b="1" dirty="0">
              <a:solidFill>
                <a:srgbClr val="17479D"/>
              </a:solidFill>
              <a:latin typeface="+mj-lt"/>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518782" y="959005"/>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137632" y="1688283"/>
            <a:ext cx="7995683" cy="923330"/>
          </a:xfrm>
          <a:prstGeom prst="rect">
            <a:avLst/>
          </a:prstGeom>
        </p:spPr>
        <p:txBody>
          <a:bodyPr wrap="square">
            <a:spAutoFit/>
          </a:bodyPr>
          <a:lstStyle/>
          <a:p>
            <a:pPr algn="just">
              <a:lnSpc>
                <a:spcPct val="150000"/>
              </a:lnSpc>
            </a:pPr>
            <a:r>
              <a:rPr lang="vi-VN" sz="3600" dirty="0">
                <a:latin typeface="+mj-lt"/>
              </a:rPr>
              <a:t>     Khí hậu</a:t>
            </a:r>
          </a:p>
        </p:txBody>
      </p:sp>
      <p:sp>
        <p:nvSpPr>
          <p:cNvPr id="6" name="Oval 5">
            <a:extLst>
              <a:ext uri="{FF2B5EF4-FFF2-40B4-BE49-F238E27FC236}">
                <a16:creationId xmlns:a16="http://schemas.microsoft.com/office/drawing/2014/main" id="{05260A31-877E-46DB-BCEB-DF51C579FAA0}"/>
              </a:ext>
            </a:extLst>
          </p:cNvPr>
          <p:cNvSpPr/>
          <p:nvPr/>
        </p:nvSpPr>
        <p:spPr>
          <a:xfrm>
            <a:off x="2258140" y="1871521"/>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4429552" y="1606174"/>
            <a:ext cx="6621792" cy="2585323"/>
          </a:xfrm>
          <a:prstGeom prst="rect">
            <a:avLst/>
          </a:prstGeom>
          <a:noFill/>
        </p:spPr>
        <p:txBody>
          <a:bodyPr wrap="square" rtlCol="0">
            <a:spAutoFit/>
          </a:bodyPr>
          <a:lstStyle/>
          <a:p>
            <a:pPr>
              <a:lnSpc>
                <a:spcPct val="150000"/>
              </a:lnSpc>
            </a:pPr>
            <a:r>
              <a:rPr lang="vi-VN" sz="3600" dirty="0">
                <a:solidFill>
                  <a:schemeClr val="accent6">
                    <a:lumMod val="50000"/>
                  </a:schemeClr>
                </a:solidFill>
                <a:latin typeface="+mj-lt"/>
              </a:rPr>
              <a:t>: các đặc điểm về nắng, mưa, nhiệt độ,... được lặp lại hàng năm của một vùng.</a:t>
            </a:r>
            <a:endParaRPr lang="en-US" sz="3600" dirty="0">
              <a:solidFill>
                <a:schemeClr val="accent6">
                  <a:lumMod val="50000"/>
                </a:schemeClr>
              </a:solidFill>
              <a:latin typeface="+mj-lt"/>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929379" y="4053840"/>
            <a:ext cx="8121965" cy="244796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452595" y="274406"/>
            <a:ext cx="5230547"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242675" y="245111"/>
            <a:ext cx="3652096"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751101" y="217957"/>
            <a:ext cx="5099383"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1064</Words>
  <Application>Microsoft Office PowerPoint</Application>
  <PresentationFormat>Màn hình rộng</PresentationFormat>
  <Paragraphs>105</Paragraphs>
  <Slides>18</Slides>
  <Notes>7</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18</vt:i4>
      </vt:variant>
    </vt:vector>
  </HeadingPairs>
  <TitlesOfParts>
    <vt:vector size="25" baseType="lpstr">
      <vt:lpstr>等线</vt:lpstr>
      <vt:lpstr>等线 Light</vt:lpstr>
      <vt:lpstr>Arial</vt:lpstr>
      <vt:lpstr>Arial-Rounded</vt:lpstr>
      <vt:lpstr>Calibri</vt:lpstr>
      <vt:lpstr>Office Theme</vt:lpstr>
      <vt:lpstr>千图网拥有20W+精美PPT模板 更多PPT模板下载至：www.58pic.com/office/ppt​​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Lê Đức Hùng</cp:lastModifiedBy>
  <cp:revision>38</cp:revision>
  <dcterms:created xsi:type="dcterms:W3CDTF">2021-07-20T01:55:21Z</dcterms:created>
  <dcterms:modified xsi:type="dcterms:W3CDTF">2024-04-23T15:17:24Z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2024-04-23T14:05:22Z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b4c94fc5-d3d2-438c-a04b-55360dbf2ad3</vt:lpwstr>
  </property>
  <property fmtid="{D5CDD505-2E9C-101B-9397-08002B2CF9AE}" pid="7" name="MSIP_Label_defa4170-0d19-0005-0004-bc88714345d2_ActionId">
    <vt:lpwstr>4c240f63-73df-4aa8-922b-08483d4b4921</vt:lpwstr>
  </property>
  <property fmtid="{D5CDD505-2E9C-101B-9397-08002B2CF9AE}" pid="8" name="MSIP_Label_defa4170-0d19-0005-0004-bc88714345d2_ContentBits">
    <vt:lpwstr>0</vt:lpwstr>
  </property>
</Properties>
</file>