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  <p:sldMasterId id="2147483724" r:id="rId4"/>
    <p:sldMasterId id="2147483768" r:id="rId5"/>
    <p:sldMasterId id="2147483781" r:id="rId6"/>
    <p:sldMasterId id="2147483806" r:id="rId7"/>
    <p:sldMasterId id="2147483817" r:id="rId8"/>
  </p:sldMasterIdLst>
  <p:notesMasterIdLst>
    <p:notesMasterId r:id="rId26"/>
  </p:notesMasterIdLst>
  <p:sldIdLst>
    <p:sldId id="320" r:id="rId9"/>
    <p:sldId id="474" r:id="rId10"/>
    <p:sldId id="530" r:id="rId11"/>
    <p:sldId id="509" r:id="rId12"/>
    <p:sldId id="511" r:id="rId13"/>
    <p:sldId id="542" r:id="rId14"/>
    <p:sldId id="543" r:id="rId15"/>
    <p:sldId id="544" r:id="rId16"/>
    <p:sldId id="546" r:id="rId17"/>
    <p:sldId id="549" r:id="rId18"/>
    <p:sldId id="548" r:id="rId19"/>
    <p:sldId id="550" r:id="rId20"/>
    <p:sldId id="551" r:id="rId21"/>
    <p:sldId id="554" r:id="rId22"/>
    <p:sldId id="556" r:id="rId23"/>
    <p:sldId id="558" r:id="rId24"/>
    <p:sldId id="4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A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9F2-9BAD-41EA-B122-B2906DF9B05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0562E-C67A-4741-BCC4-CC8664742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0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565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33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643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003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18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30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68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1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4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06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7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4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1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7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7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06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6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3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43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2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5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38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4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4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67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9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5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1328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2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3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48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59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4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77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368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83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4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85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27/4/2023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46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9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1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27/4/2023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192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54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7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5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2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27/4/2023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8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93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6140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5605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48019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265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9156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601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729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38524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55440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14979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6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27/4/2023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90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/>
                </a:solidFill>
              </a:rPr>
              <a:pPr/>
              <a:t>27/4/2023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0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5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FFEEB8"/>
            </a:gs>
            <a:gs pos="41000">
              <a:srgbClr val="FFF7DC"/>
            </a:gs>
            <a:gs pos="50000">
              <a:srgbClr val="FFF2C8"/>
            </a:gs>
            <a:gs pos="96000">
              <a:srgbClr val="F2AF61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53000">
              <a:schemeClr val="accent4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3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27/4/2023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8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93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8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9450007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4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8.jpg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2010362" y="-1706767"/>
            <a:ext cx="5468049" cy="9102600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-309738" y="2057650"/>
            <a:ext cx="10005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20: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TỪ</a:t>
            </a:r>
            <a:r>
              <a:rPr kumimoji="0" lang="en-US" sz="40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CHÚ CHIM BỒ CÂU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 </a:t>
            </a:r>
            <a:r>
              <a:rPr kumimoji="0" lang="en-US" sz="40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IN </a:t>
            </a:r>
            <a:r>
              <a:rPr kumimoji="0" lang="en-US" sz="4000" b="1" i="0" u="none" strike="noStrike" kern="1200" cap="none" spc="0" normalizeH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–TƠ </a:t>
            </a:r>
            <a:r>
              <a:rPr kumimoji="0" lang="en-US" sz="40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NÉT</a:t>
            </a:r>
            <a:endParaRPr kumimoji="0" lang="en-US" sz="40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16" y="2664441"/>
            <a:ext cx="2997677" cy="41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76431" y="1677152"/>
            <a:ext cx="9353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2. </a:t>
            </a:r>
            <a:r>
              <a:rPr lang="vi-VN" sz="3200" dirty="0">
                <a:solidFill>
                  <a:srgbClr val="FF0000"/>
                </a:solidFill>
              </a:rPr>
              <a:t>Vì sao có thể dùng bồ câu để đưa thư?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268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vi-VN" sz="3200" b="1" dirty="0">
                <a:solidFill>
                  <a:srgbClr val="0070C0"/>
                </a:solidFill>
              </a:rPr>
              <a:t>vì bồ câu nhớ đường rất tốt, nó có thể bay qua một chặng đường dài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32" y="3036934"/>
            <a:ext cx="330431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3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nay, chúng ta có thể trò chuyện với người ở xa bằng những cách nào?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969819" y="5915299"/>
            <a:ext cx="188563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0070C0"/>
                </a:solidFill>
              </a:rPr>
              <a:t>viết thư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336" y="2946075"/>
            <a:ext cx="3309995" cy="25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7331" y="2946075"/>
            <a:ext cx="1951630" cy="25537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5737" y="2888626"/>
            <a:ext cx="3794078" cy="301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3230353" y="5915300"/>
            <a:ext cx="2893325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27A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3200" dirty="0">
                <a:solidFill>
                  <a:srgbClr val="27A959"/>
                </a:solidFill>
              </a:rPr>
              <a:t> gọi điện thoại</a:t>
            </a:r>
            <a:endParaRPr lang="vi-VN" sz="3200" b="1" dirty="0">
              <a:solidFill>
                <a:srgbClr val="27A95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6498577" y="5915299"/>
            <a:ext cx="5977720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7030A0"/>
                </a:solidFill>
              </a:rPr>
              <a:t> trò chuyện qua in-tơ-nét...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18" t="-8961" r="-418" b="8961"/>
          <a:stretch/>
        </p:blipFill>
        <p:spPr>
          <a:xfrm>
            <a:off x="3293854" y="2682406"/>
            <a:ext cx="3265980" cy="304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211968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40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649135" y="1430931"/>
            <a:ext cx="93537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dirty="0">
                <a:solidFill>
                  <a:srgbClr val="FF0000"/>
                </a:solidFill>
              </a:rPr>
              <a:t>Nếu cần trò chuyện với người ở xa, em chọn phương tiện nào? Vì sao?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6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41459" y="1093694"/>
            <a:ext cx="44285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7770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617541" y="2104378"/>
            <a:ext cx="11085081" cy="4892232"/>
            <a:chOff x="939541" y="2203118"/>
            <a:chExt cx="11085081" cy="489223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5">
              <a:alphaModFix/>
            </a:blip>
            <a:srcRect t="35344" r="25594" b="37142"/>
            <a:stretch/>
          </p:blipFill>
          <p:spPr>
            <a:xfrm>
              <a:off x="1904204" y="4351999"/>
              <a:ext cx="7185426" cy="27433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05774" y="4359903"/>
              <a:ext cx="2582666" cy="2697100"/>
              <a:chOff x="6505774" y="4359903"/>
              <a:chExt cx="2582666" cy="2697100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5">
                <a:alphaModFix/>
              </a:blip>
              <a:srcRect l="48422" t="35344" r="25788" b="37142"/>
              <a:stretch/>
            </p:blipFill>
            <p:spPr>
              <a:xfrm>
                <a:off x="6505774" y="4359903"/>
                <a:ext cx="2582666" cy="26971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320056" y="5133950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4163155" y="4640469"/>
              <a:ext cx="2438401" cy="2434463"/>
              <a:chOff x="4163155" y="4654983"/>
              <a:chExt cx="2438401" cy="2434463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5">
                <a:alphaModFix/>
              </a:blip>
              <a:srcRect l="23463" t="37846" r="51287" b="37143"/>
              <a:stretch/>
            </p:blipFill>
            <p:spPr>
              <a:xfrm>
                <a:off x="4163155" y="4654983"/>
                <a:ext cx="2438401" cy="24344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771499" y="5325064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970708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7">
              <a:alphaModFix/>
            </a:blip>
            <a:srcRect l="15578" t="13903" r="25162" b="13322"/>
            <a:stretch/>
          </p:blipFill>
          <p:spPr>
            <a:xfrm>
              <a:off x="6733572" y="2264442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2069628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8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2150040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Google Shape;330;p20"/>
          <p:cNvSpPr/>
          <p:nvPr/>
        </p:nvSpPr>
        <p:spPr>
          <a:xfrm>
            <a:off x="-1" y="334526"/>
            <a:ext cx="12048565" cy="1770743"/>
          </a:xfrm>
          <a:prstGeom prst="horizontalScroll">
            <a:avLst>
              <a:gd name="adj" fmla="val 12500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lên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khách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vào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toa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tàu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phù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hợp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nhé</a:t>
            </a:r>
            <a:r>
              <a:rPr lang="en-US" sz="28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kern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4435" y="-37435"/>
            <a:ext cx="7527686" cy="5683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LUYỆN TẬP THEO VĂN BẢN</a:t>
            </a:r>
          </a:p>
        </p:txBody>
      </p:sp>
      <p:sp>
        <p:nvSpPr>
          <p:cNvPr id="43" name="Google Shape;295;p20"/>
          <p:cNvSpPr txBox="1"/>
          <p:nvPr/>
        </p:nvSpPr>
        <p:spPr>
          <a:xfrm>
            <a:off x="1544260" y="236496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569760" y="302917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73298" y="2465501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277605" y="311066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128917" y="292255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189070" y="2272395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186020" y="3560620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34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0"/>
          <p:cNvGrpSpPr/>
          <p:nvPr/>
        </p:nvGrpSpPr>
        <p:grpSpPr>
          <a:xfrm>
            <a:off x="435833" y="-148219"/>
            <a:ext cx="11146899" cy="7001088"/>
            <a:chOff x="877723" y="2174177"/>
            <a:chExt cx="11146899" cy="4895362"/>
          </a:xfrm>
        </p:grpSpPr>
        <p:pic>
          <p:nvPicPr>
            <p:cNvPr id="300" name="Google Shape;300;p20"/>
            <p:cNvPicPr preferRelativeResize="0"/>
            <p:nvPr/>
          </p:nvPicPr>
          <p:blipFill rotWithShape="1">
            <a:blip r:embed="rId6">
              <a:alphaModFix/>
            </a:blip>
            <a:srcRect t="35344" r="25594" b="37142"/>
            <a:stretch/>
          </p:blipFill>
          <p:spPr>
            <a:xfrm>
              <a:off x="877723" y="4978264"/>
              <a:ext cx="8964794" cy="20715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2" name="Google Shape;302;p20"/>
            <p:cNvGrpSpPr/>
            <p:nvPr/>
          </p:nvGrpSpPr>
          <p:grpSpPr>
            <a:xfrm>
              <a:off x="6591196" y="4990800"/>
              <a:ext cx="3251320" cy="2078739"/>
              <a:chOff x="6591196" y="4990800"/>
              <a:chExt cx="3251320" cy="2078739"/>
            </a:xfrm>
          </p:grpSpPr>
          <p:pic>
            <p:nvPicPr>
              <p:cNvPr id="303" name="Google Shape;303;p20"/>
              <p:cNvPicPr preferRelativeResize="0"/>
              <p:nvPr/>
            </p:nvPicPr>
            <p:blipFill rotWithShape="1">
              <a:blip r:embed="rId6">
                <a:alphaModFix/>
              </a:blip>
              <a:srcRect l="48422" t="35344" r="25788" b="37142"/>
              <a:stretch/>
            </p:blipFill>
            <p:spPr>
              <a:xfrm>
                <a:off x="6591196" y="4990800"/>
                <a:ext cx="3251320" cy="207873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4" name="Google Shape;304;p20"/>
              <p:cNvSpPr txBox="1"/>
              <p:nvPr/>
            </p:nvSpPr>
            <p:spPr>
              <a:xfrm>
                <a:off x="7662558" y="5598563"/>
                <a:ext cx="954101" cy="830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Hoạt</a:t>
                </a:r>
                <a:r>
                  <a:rPr lang="en-US" sz="24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4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động</a:t>
                </a:r>
                <a:endParaRPr sz="24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pic>
          <p:nvPicPr>
            <p:cNvPr id="308" name="Google Shape;308;p2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39541" y="2270970"/>
              <a:ext cx="1095291" cy="206962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3" name="Google Shape;313;p20"/>
            <p:cNvGrpSpPr/>
            <p:nvPr/>
          </p:nvGrpSpPr>
          <p:grpSpPr>
            <a:xfrm>
              <a:off x="3692731" y="5154072"/>
              <a:ext cx="3043400" cy="1910308"/>
              <a:chOff x="3692731" y="5168586"/>
              <a:chExt cx="3043400" cy="1910308"/>
            </a:xfrm>
          </p:grpSpPr>
          <p:pic>
            <p:nvPicPr>
              <p:cNvPr id="314" name="Google Shape;314;p20"/>
              <p:cNvPicPr preferRelativeResize="0"/>
              <p:nvPr/>
            </p:nvPicPr>
            <p:blipFill rotWithShape="1">
              <a:blip r:embed="rId6">
                <a:alphaModFix/>
              </a:blip>
              <a:srcRect l="23463" t="37846" r="51287" b="37143"/>
              <a:stretch/>
            </p:blipFill>
            <p:spPr>
              <a:xfrm>
                <a:off x="3692731" y="5168586"/>
                <a:ext cx="3043400" cy="191030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5" name="Google Shape;315;p20"/>
              <p:cNvSpPr txBox="1"/>
              <p:nvPr/>
            </p:nvSpPr>
            <p:spPr>
              <a:xfrm>
                <a:off x="4625548" y="5718996"/>
                <a:ext cx="1336418" cy="52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Sự</a:t>
                </a:r>
                <a:r>
                  <a:rPr lang="en-US" sz="2800" b="1" kern="0" dirty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lang="en-US" sz="2800" b="1" kern="0" dirty="0" err="1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vật</a:t>
                </a:r>
                <a:endParaRPr sz="2800" b="1" kern="0" dirty="0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316" name="Google Shape;316;p20"/>
            <p:cNvSpPr/>
            <p:nvPr/>
          </p:nvSpPr>
          <p:spPr>
            <a:xfrm>
              <a:off x="4927232" y="2371135"/>
              <a:ext cx="2230904" cy="1675712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2" name="Google Shape;322;p20"/>
            <p:cNvPicPr preferRelativeResize="0"/>
            <p:nvPr/>
          </p:nvPicPr>
          <p:blipFill rotWithShape="1">
            <a:blip r:embed="rId8">
              <a:alphaModFix/>
            </a:blip>
            <a:srcRect l="15578" t="13903" r="25162" b="13322"/>
            <a:stretch/>
          </p:blipFill>
          <p:spPr>
            <a:xfrm>
              <a:off x="6807847" y="2174177"/>
              <a:ext cx="1596570" cy="20696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3" name="Google Shape;323;p20"/>
            <p:cNvSpPr/>
            <p:nvPr/>
          </p:nvSpPr>
          <p:spPr>
            <a:xfrm>
              <a:off x="8651632" y="2321675"/>
              <a:ext cx="2173780" cy="1725172"/>
            </a:xfrm>
            <a:prstGeom prst="flowChartAlternateProcess">
              <a:avLst/>
            </a:prstGeom>
            <a:solidFill>
              <a:srgbClr val="99CC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29" name="Google Shape;329;p20"/>
            <p:cNvPicPr preferRelativeResize="0"/>
            <p:nvPr/>
          </p:nvPicPr>
          <p:blipFill rotWithShape="1">
            <a:blip r:embed="rId9">
              <a:alphaModFix/>
            </a:blip>
            <a:srcRect l="19226" r="18817"/>
            <a:stretch/>
          </p:blipFill>
          <p:spPr>
            <a:xfrm>
              <a:off x="10442564" y="2203118"/>
              <a:ext cx="1582058" cy="22342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316;p20"/>
            <p:cNvSpPr/>
            <p:nvPr/>
          </p:nvSpPr>
          <p:spPr>
            <a:xfrm>
              <a:off x="1904204" y="2287351"/>
              <a:ext cx="2284887" cy="1759495"/>
            </a:xfrm>
            <a:prstGeom prst="flowChartAlternateProcess">
              <a:avLst/>
            </a:prstGeom>
            <a:solidFill>
              <a:srgbClr val="F4B081"/>
            </a:solidFill>
            <a:ln w="9525" cap="flat" cmpd="sng">
              <a:solidFill>
                <a:srgbClr val="F4B08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" name="Google Shape;295;p20"/>
          <p:cNvSpPr txBox="1"/>
          <p:nvPr/>
        </p:nvSpPr>
        <p:spPr>
          <a:xfrm>
            <a:off x="1472947" y="4106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295;p20"/>
          <p:cNvSpPr txBox="1"/>
          <p:nvPr/>
        </p:nvSpPr>
        <p:spPr>
          <a:xfrm>
            <a:off x="1364628" y="114635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bồ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" name="Google Shape;295;p20"/>
          <p:cNvSpPr txBox="1"/>
          <p:nvPr/>
        </p:nvSpPr>
        <p:spPr>
          <a:xfrm>
            <a:off x="4406323" y="593952"/>
            <a:ext cx="25034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chai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thủy</a:t>
            </a:r>
            <a:r>
              <a:rPr lang="en-US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tinh</a:t>
            </a:r>
            <a:endParaRPr sz="32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" name="Google Shape;295;p20"/>
          <p:cNvSpPr txBox="1"/>
          <p:nvPr/>
        </p:nvSpPr>
        <p:spPr>
          <a:xfrm>
            <a:off x="4343506" y="1469499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" name="Google Shape;295;p20"/>
          <p:cNvSpPr txBox="1"/>
          <p:nvPr/>
        </p:nvSpPr>
        <p:spPr>
          <a:xfrm>
            <a:off x="8052821" y="1056944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điện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thoại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" name="Google Shape;295;p20"/>
          <p:cNvSpPr txBox="1"/>
          <p:nvPr/>
        </p:nvSpPr>
        <p:spPr>
          <a:xfrm>
            <a:off x="8021387" y="310827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trao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" name="Google Shape;295;p20"/>
          <p:cNvSpPr txBox="1"/>
          <p:nvPr/>
        </p:nvSpPr>
        <p:spPr>
          <a:xfrm>
            <a:off x="8045635" y="1679403"/>
            <a:ext cx="2503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bức</a:t>
            </a:r>
            <a:r>
              <a:rPr lang="en-US" sz="36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</a:t>
            </a:r>
            <a:endParaRPr sz="3600" kern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52515" y="2532360"/>
            <a:ext cx="2455526" cy="3206957"/>
          </a:xfrm>
          <a:prstGeom prst="roundRect">
            <a:avLst/>
          </a:prstGeom>
          <a:noFill/>
          <a:ln w="38100">
            <a:solidFill>
              <a:srgbClr val="FF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367824" y="2615190"/>
            <a:ext cx="2749533" cy="3154016"/>
          </a:xfrm>
          <a:prstGeom prst="roundRect">
            <a:avLst/>
          </a:prstGeom>
          <a:noFill/>
          <a:ln w="38100">
            <a:solidFill>
              <a:srgbClr val="7DBE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FFFFFF"/>
              </a:solidFill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10000" r="90000">
                        <a14:foregroundMark x1="13125" y1="62333" x2="28438" y2="85000"/>
                        <a14:foregroundMark x1="45000" y1="26667" x2="71875" y2="22667"/>
                        <a14:foregroundMark x1="47500" y1="21000" x2="56250" y2="21667"/>
                        <a14:foregroundMark x1="63750" y1="55000" x2="68750" y2="70333"/>
                        <a14:foregroundMark x1="15313" y1="58000" x2="35938" y2="82333"/>
                        <a14:foregroundMark x1="21250" y1="58000" x2="21250" y2="62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66559" y="4252283"/>
            <a:ext cx="2188672" cy="221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6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41133 0.343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17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1736 L 0.17917 0.1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3982 L -0.06705 0.347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19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18099 0.2606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9" y="130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12292 0.505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25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1828 L -0.3694 0.34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46" y="16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37617 0.318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59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5154" y="1"/>
            <a:ext cx="10381128" cy="4087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</p:txBody>
      </p:sp>
    </p:spTree>
    <p:extLst>
      <p:ext uri="{BB962C8B-B14F-4D97-AF65-F5344CB8AC3E}">
        <p14:creationId xmlns:p14="http://schemas.microsoft.com/office/powerpoint/2010/main" val="589057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546" y="-115757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FFE3705-F316-4529-AD82-43C715E12A32}"/>
              </a:ext>
            </a:extLst>
          </p:cNvPr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718676" y="59810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5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3015061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m-thanh-chuc-mung-chien-thang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91331" y="605846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201271"/>
            <a:ext cx="11994775" cy="4500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HÁT VÀ VẬN ĐỘNG THEO NHẠC BÀI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BÁC ĐƯA THƯ VUI TÍNH</a:t>
            </a:r>
          </a:p>
        </p:txBody>
      </p:sp>
    </p:spTree>
    <p:extLst>
      <p:ext uri="{BB962C8B-B14F-4D97-AF65-F5344CB8AC3E}">
        <p14:creationId xmlns:p14="http://schemas.microsoft.com/office/powerpoint/2010/main" val="36045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9">
            <a:extLst>
              <a:ext uri="{FF2B5EF4-FFF2-40B4-BE49-F238E27FC236}">
                <a16:creationId xmlns:a16="http://schemas.microsoft.com/office/drawing/2014/main" id="{1FC1B029-8E06-4389-BBAF-FBB610AB7ABC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3" name="16">
              <a:extLst>
                <a:ext uri="{FF2B5EF4-FFF2-40B4-BE49-F238E27FC236}">
                  <a16:creationId xmlns:a16="http://schemas.microsoft.com/office/drawing/2014/main" id="{D5AFD823-7D61-4524-A39E-AD20CCA97136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24">
              <a:extLst>
                <a:ext uri="{FF2B5EF4-FFF2-40B4-BE49-F238E27FC236}">
                  <a16:creationId xmlns:a16="http://schemas.microsoft.com/office/drawing/2014/main" id="{BFB1152D-C34F-44B4-B182-1CAE54F5EF5B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1B58A05-7728-4AFD-9CDF-FFE41226A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Shape 760"/>
          <p:cNvSpPr txBox="1"/>
          <p:nvPr/>
        </p:nvSpPr>
        <p:spPr>
          <a:xfrm>
            <a:off x="1365847" y="655622"/>
            <a:ext cx="11206555" cy="50292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Em có thể dùng cách nào để liên lạc v</a:t>
            </a:r>
            <a:r>
              <a:rPr lang="en-US" sz="3600" dirty="0" err="1">
                <a:solidFill>
                  <a:srgbClr val="00B050"/>
                </a:solidFill>
                <a:latin typeface="+mj-lt"/>
                <a:ea typeface="Arial" panose="020B0604020202020204" pitchFamily="34" charset="0"/>
              </a:rPr>
              <a:t>ới</a:t>
            </a:r>
            <a:r>
              <a:rPr lang="vi-VN" sz="36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</a:rPr>
              <a:t> người thân ở xa?</a:t>
            </a:r>
            <a:endParaRPr lang="en-US" sz="3600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</a:endParaRPr>
          </a:p>
        </p:txBody>
      </p:sp>
      <p:pic>
        <p:nvPicPr>
          <p:cNvPr id="10" name="Shape 764"/>
          <p:cNvPicPr/>
          <p:nvPr/>
        </p:nvPicPr>
        <p:blipFill>
          <a:blip r:embed="rId3"/>
          <a:stretch/>
        </p:blipFill>
        <p:spPr>
          <a:xfrm>
            <a:off x="2461846" y="2735580"/>
            <a:ext cx="4507279" cy="4094629"/>
          </a:xfrm>
          <a:prstGeom prst="rect">
            <a:avLst/>
          </a:prstGeom>
        </p:spPr>
      </p:pic>
      <p:sp>
        <p:nvSpPr>
          <p:cNvPr id="12" name="Shape 766"/>
          <p:cNvSpPr txBox="1"/>
          <p:nvPr/>
        </p:nvSpPr>
        <p:spPr>
          <a:xfrm>
            <a:off x="2887637" y="1542908"/>
            <a:ext cx="4081487" cy="138317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algn="ctr">
              <a:lnSpc>
                <a:spcPct val="11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242929"/>
                </a:solidFill>
                <a:effectLst/>
                <a:latin typeface="+mj-lt"/>
                <a:ea typeface="Arial" panose="020B0604020202020204" pitchFamily="34" charset="0"/>
              </a:rPr>
              <a:t>Tớ thường gọi điện cho ông bà ở </a:t>
            </a:r>
            <a:r>
              <a:rPr lang="en-US" sz="36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1200" dirty="0">
                <a:solidFill>
                  <a:srgbClr val="24292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1200" dirty="0">
              <a:solidFill>
                <a:srgbClr val="242929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2980268" y="112011"/>
            <a:ext cx="616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BỒ 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ĐẾN IN-TƠ-NÉT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Shape 762"/>
          <p:cNvPicPr/>
          <p:nvPr/>
        </p:nvPicPr>
        <p:blipFill>
          <a:blip r:embed="rId3"/>
          <a:stretch/>
        </p:blipFill>
        <p:spPr>
          <a:xfrm>
            <a:off x="11148431" y="-60836"/>
            <a:ext cx="1051579" cy="6803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31591" y="615175"/>
            <a:ext cx="12192000" cy="6242825"/>
          </a:xfrm>
          <a:prstGeom prst="roundRect">
            <a:avLst>
              <a:gd name="adj" fmla="val 192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br>
              <a:rPr lang="vi-VN" dirty="0"/>
            </a:br>
            <a:r>
              <a:rPr lang="en-US" dirty="0"/>
              <a:t>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Ngoài trò chuyện trực tiếp, con người còn nghĩ ra rất nhiều cách để trao đổi vói nhau khi ở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29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xa x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a, người ta đã biết huấn luyện bồ câu để đưa thư. Bồ câu nhớ đư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ờ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rất tốt. Nó có thể bay qua một ch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ặ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đường dài hàng nghìn cây số để mang thư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 đúng nơi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ậ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người đi biển còn nghĩ ra cách bỏ thư vào trong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tinh. Nhờ sóng biển,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2800" dirty="0" err="1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liền. Có nh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bức thư vài chục năm sau m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được tìm thấy.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 nay, việc trao đổi thông tin dễ d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r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 nhiều. Bạn có thể viết thư, gọi điện cho người khác. Nhờ có in-tơ-nét, bạn cũng có thể nhìn thấy người nói chuyện với mình, dù hai người đang ở cách nhau rất xa.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04800" algn="just">
              <a:lnSpc>
                <a:spcPct val="130000"/>
              </a:lnSpc>
              <a:spcAft>
                <a:spcPts val="400"/>
              </a:spcAft>
            </a:pP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(H</a:t>
            </a:r>
            <a:r>
              <a:rPr lang="en-US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</a:t>
            </a:r>
            <a:r>
              <a:rPr lang="vi-VN" sz="28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Nam)</a:t>
            </a:r>
            <a:endParaRPr lang="en-US" sz="2800" dirty="0">
              <a:solidFill>
                <a:srgbClr val="242929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vi-VN" sz="2400" dirty="0"/>
              <a:t>nghĩ ra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39910" y="667431"/>
            <a:ext cx="529729" cy="3065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119874" y="1534756"/>
            <a:ext cx="573676" cy="36505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19958" y="3205608"/>
            <a:ext cx="573676" cy="36505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Oval 22"/>
          <p:cNvSpPr/>
          <p:nvPr/>
        </p:nvSpPr>
        <p:spPr>
          <a:xfrm>
            <a:off x="71867" y="4989584"/>
            <a:ext cx="573676" cy="3650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64181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5B9BD5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 animBg="1"/>
      <p:bldP spid="19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4941652" y="2249841"/>
            <a:ext cx="91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 </a:t>
            </a:r>
            <a:r>
              <a:rPr lang="vi-VN" sz="4000" i="1" dirty="0"/>
              <a:t>trò chuyện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6306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trao đổi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250EA0-A71F-4FEA-A043-45666AC3624F}"/>
              </a:ext>
            </a:extLst>
          </p:cNvPr>
          <p:cNvSpPr txBox="1"/>
          <p:nvPr/>
        </p:nvSpPr>
        <p:spPr>
          <a:xfrm>
            <a:off x="5024440" y="3595527"/>
            <a:ext cx="342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huấn luyện 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B6F468-8BA2-4112-9B5E-76FA46F56064}"/>
              </a:ext>
            </a:extLst>
          </p:cNvPr>
          <p:cNvSpPr txBox="1"/>
          <p:nvPr/>
        </p:nvSpPr>
        <p:spPr>
          <a:xfrm>
            <a:off x="5024439" y="4233327"/>
            <a:ext cx="4516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/>
              <a:t>in-tơ-nét...</a:t>
            </a:r>
            <a:endParaRPr lang="en-US" sz="4000" dirty="0"/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251012" y="2496920"/>
            <a:ext cx="119409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in-tơ-nét, bạn cũng có thể nhìn thấy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nói chuyện với mình,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hai người đang ở cách nhau rất xa.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4498316" y="268957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176917" y="266678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3035624" y="4053621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2918961" y="4053622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5131005" y="342899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10375358" y="2655294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087638" y="334545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12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772"/>
          <p:cNvSpPr txBox="1"/>
          <p:nvPr/>
        </p:nvSpPr>
        <p:spPr>
          <a:xfrm>
            <a:off x="717177" y="770960"/>
            <a:ext cx="9260032" cy="128905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>
              <a:lnSpc>
                <a:spcPct val="120000"/>
              </a:lnSpc>
              <a:spcBef>
                <a:spcPts val="0"/>
              </a:spcBef>
              <a:spcAft>
                <a:spcPts val="400"/>
              </a:spcAft>
            </a:pPr>
            <a:r>
              <a:rPr lang="vi-VN" sz="5400" b="1" dirty="0">
                <a:solidFill>
                  <a:srgbClr val="B2277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ngữ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29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In-tơ-nét: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mạng kết nối các máy tính trên toàn thế gi</a:t>
            </a:r>
            <a:r>
              <a:rPr lang="en-US" sz="5400" dirty="0">
                <a:solidFill>
                  <a:srgbClr val="242929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152400" marR="0" indent="-152400">
              <a:lnSpc>
                <a:spcPct val="132000"/>
              </a:lnSpc>
              <a:spcBef>
                <a:spcPts val="0"/>
              </a:spcBef>
              <a:spcAft>
                <a:spcPts val="400"/>
              </a:spcAft>
              <a:tabLst>
                <a:tab pos="158750" algn="l"/>
              </a:tabLst>
            </a:pPr>
            <a:r>
              <a:rPr lang="vi-VN" sz="5400" i="1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Huấn luyện:</a:t>
            </a:r>
            <a:r>
              <a:rPr lang="vi-VN" sz="5400" dirty="0">
                <a:solidFill>
                  <a:srgbClr val="24292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giảng dạy và hướng dẫn luyện tập.</a:t>
            </a:r>
            <a:endParaRPr lang="en-US" sz="5400" dirty="0">
              <a:solidFill>
                <a:srgbClr val="242929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51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3876675" y="144680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6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18A257-072D-4267-A2BD-5A17B774D2B6}"/>
              </a:ext>
            </a:extLst>
          </p:cNvPr>
          <p:cNvGrpSpPr/>
          <p:nvPr/>
        </p:nvGrpSpPr>
        <p:grpSpPr>
          <a:xfrm>
            <a:off x="975552" y="1076240"/>
            <a:ext cx="10519736" cy="1100057"/>
            <a:chOff x="136243" y="-2131981"/>
            <a:chExt cx="2109019" cy="2986082"/>
          </a:xfrm>
        </p:grpSpPr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060C3AA2-4F0E-4255-839D-EEE431D05DAF}"/>
                </a:ext>
              </a:extLst>
            </p:cNvPr>
            <p:cNvSpPr/>
            <p:nvPr/>
          </p:nvSpPr>
          <p:spPr>
            <a:xfrm>
              <a:off x="136243" y="-2131981"/>
              <a:ext cx="2109019" cy="2986082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40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8B638A-2940-4598-B4C0-CC054E381E1E}"/>
                </a:ext>
              </a:extLst>
            </p:cNvPr>
            <p:cNvSpPr txBox="1"/>
            <p:nvPr/>
          </p:nvSpPr>
          <p:spPr>
            <a:xfrm>
              <a:off x="264898" y="-1572234"/>
              <a:ext cx="1913403" cy="1587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 x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a, người ta đã gửi thư b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ằ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nh</a:t>
              </a: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ữ</a:t>
              </a:r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 cách nào?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553256-BEA3-4316-8FC3-F6472B9604FB}"/>
              </a:ext>
            </a:extLst>
          </p:cNvPr>
          <p:cNvSpPr txBox="1"/>
          <p:nvPr/>
        </p:nvSpPr>
        <p:spPr>
          <a:xfrm>
            <a:off x="1617280" y="5262785"/>
            <a:ext cx="420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huấn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chim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bồ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đưa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thư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306945-6CD5-49A3-86EF-844356C7820A}"/>
              </a:ext>
            </a:extLst>
          </p:cNvPr>
          <p:cNvSpPr txBox="1"/>
          <p:nvPr/>
        </p:nvSpPr>
        <p:spPr>
          <a:xfrm>
            <a:off x="5990258" y="5016564"/>
            <a:ext cx="6201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bỏ thư vào trong 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thuỷ tinh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hờ sóng biển,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ữ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 chiếc chai này được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 đất liền</a:t>
            </a:r>
            <a:endParaRPr lang="zh-CN" altLang="en-US" sz="3200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7168" y="2516614"/>
            <a:ext cx="3299012" cy="2409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014" y="2516614"/>
            <a:ext cx="2326036" cy="259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140" y="1867223"/>
            <a:ext cx="2840982" cy="283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1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634</Words>
  <Application>Microsoft Office PowerPoint</Application>
  <PresentationFormat>Widescreen</PresentationFormat>
  <Paragraphs>79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4_Office Theme</vt:lpstr>
      <vt:lpstr>5_Office Theme</vt:lpstr>
      <vt:lpstr>6_Office Theme</vt:lpstr>
      <vt:lpstr>NỀN 5</vt:lpstr>
      <vt:lpstr>1_NỀN 5</vt:lpstr>
      <vt:lpstr>1_Office Theme</vt:lpstr>
      <vt:lpstr>2_NỀN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Admin</cp:lastModifiedBy>
  <cp:revision>67</cp:revision>
  <dcterms:created xsi:type="dcterms:W3CDTF">2021-05-22T03:42:17Z</dcterms:created>
  <dcterms:modified xsi:type="dcterms:W3CDTF">2023-04-27T12:21:30Z</dcterms:modified>
</cp:coreProperties>
</file>