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notesMasterIdLst>
    <p:notesMasterId r:id="rId31"/>
  </p:notesMasterIdLst>
  <p:sldIdLst>
    <p:sldId id="453" r:id="rId2"/>
    <p:sldId id="454" r:id="rId3"/>
    <p:sldId id="290" r:id="rId4"/>
    <p:sldId id="456" r:id="rId5"/>
    <p:sldId id="455" r:id="rId6"/>
    <p:sldId id="291" r:id="rId7"/>
    <p:sldId id="288" r:id="rId8"/>
    <p:sldId id="457" r:id="rId9"/>
    <p:sldId id="458" r:id="rId10"/>
    <p:sldId id="475" r:id="rId11"/>
    <p:sldId id="503" r:id="rId12"/>
    <p:sldId id="476" r:id="rId13"/>
    <p:sldId id="470" r:id="rId14"/>
    <p:sldId id="506" r:id="rId15"/>
    <p:sldId id="480" r:id="rId16"/>
    <p:sldId id="478" r:id="rId17"/>
    <p:sldId id="481" r:id="rId18"/>
    <p:sldId id="482" r:id="rId19"/>
    <p:sldId id="504" r:id="rId20"/>
    <p:sldId id="483" r:id="rId21"/>
    <p:sldId id="487" r:id="rId22"/>
    <p:sldId id="488" r:id="rId23"/>
    <p:sldId id="491" r:id="rId24"/>
    <p:sldId id="502" r:id="rId25"/>
    <p:sldId id="492" r:id="rId26"/>
    <p:sldId id="495" r:id="rId27"/>
    <p:sldId id="497" r:id="rId28"/>
    <p:sldId id="498" r:id="rId29"/>
    <p:sldId id="5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640" autoAdjust="0"/>
  </p:normalViewPr>
  <p:slideViewPr>
    <p:cSldViewPr snapToGrid="0">
      <p:cViewPr varScale="1">
        <p:scale>
          <a:sx n="79" d="100"/>
          <a:sy n="79" d="100"/>
        </p:scale>
        <p:origin x="101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9628A-FC89-46DE-921F-37D27C67346B}"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056B7-353F-4605-A0A2-46AB4DCF1893}" type="slidenum">
              <a:rPr lang="en-US" smtClean="0"/>
              <a:t>‹#›</a:t>
            </a:fld>
            <a:endParaRPr lang="en-US"/>
          </a:p>
        </p:txBody>
      </p:sp>
    </p:spTree>
    <p:extLst>
      <p:ext uri="{BB962C8B-B14F-4D97-AF65-F5344CB8AC3E}">
        <p14:creationId xmlns:p14="http://schemas.microsoft.com/office/powerpoint/2010/main" val="153413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056B7-353F-4605-A0A2-46AB4DCF1893}" type="slidenum">
              <a:rPr lang="en-US" smtClean="0"/>
              <a:t>1</a:t>
            </a:fld>
            <a:endParaRPr lang="en-US"/>
          </a:p>
        </p:txBody>
      </p:sp>
    </p:spTree>
    <p:extLst>
      <p:ext uri="{BB962C8B-B14F-4D97-AF65-F5344CB8AC3E}">
        <p14:creationId xmlns:p14="http://schemas.microsoft.com/office/powerpoint/2010/main" val="7968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6</a:t>
            </a:fld>
            <a:endParaRPr lang="en-US"/>
          </a:p>
        </p:txBody>
      </p:sp>
    </p:spTree>
    <p:extLst>
      <p:ext uri="{BB962C8B-B14F-4D97-AF65-F5344CB8AC3E}">
        <p14:creationId xmlns:p14="http://schemas.microsoft.com/office/powerpoint/2010/main" val="1553147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056B7-353F-4605-A0A2-46AB4DCF1893}" type="slidenum">
              <a:rPr lang="en-US" smtClean="0"/>
              <a:t>20</a:t>
            </a:fld>
            <a:endParaRPr lang="en-US"/>
          </a:p>
        </p:txBody>
      </p:sp>
    </p:spTree>
    <p:extLst>
      <p:ext uri="{BB962C8B-B14F-4D97-AF65-F5344CB8AC3E}">
        <p14:creationId xmlns:p14="http://schemas.microsoft.com/office/powerpoint/2010/main" val="221078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056B7-353F-4605-A0A2-46AB4DCF1893}" type="slidenum">
              <a:rPr lang="en-US" smtClean="0"/>
              <a:t>25</a:t>
            </a:fld>
            <a:endParaRPr lang="en-US"/>
          </a:p>
        </p:txBody>
      </p:sp>
    </p:spTree>
    <p:extLst>
      <p:ext uri="{BB962C8B-B14F-4D97-AF65-F5344CB8AC3E}">
        <p14:creationId xmlns:p14="http://schemas.microsoft.com/office/powerpoint/2010/main" val="269359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056B7-353F-4605-A0A2-46AB4DCF1893}" type="slidenum">
              <a:rPr lang="en-US" smtClean="0"/>
              <a:t>26</a:t>
            </a:fld>
            <a:endParaRPr lang="en-US"/>
          </a:p>
        </p:txBody>
      </p:sp>
    </p:spTree>
    <p:extLst>
      <p:ext uri="{BB962C8B-B14F-4D97-AF65-F5344CB8AC3E}">
        <p14:creationId xmlns:p14="http://schemas.microsoft.com/office/powerpoint/2010/main" val="226003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962630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4756770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4831129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191098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9199051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18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4320">
          <p15:clr>
            <a:srgbClr val="FBAE40"/>
          </p15:clr>
        </p15:guide>
        <p15:guide id="2" pos="7681">
          <p15:clr>
            <a:srgbClr val="FBAE40"/>
          </p15:clr>
        </p15:guide>
        <p15:guide id="3" pos="985">
          <p15:clr>
            <a:srgbClr val="FBAE40"/>
          </p15:clr>
        </p15:guide>
        <p15:guide id="4" pos="143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264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7261761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4/15/2024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18844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737234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4/15/2024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313552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4/15/2024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584792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4/15/2024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4139566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0315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4/15/2024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93550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133C55-6AD8-469A-824C-0E24B2BD81DD}" type="datetimeFigureOut">
              <a:rPr lang="en-US" smtClean="0"/>
              <a:t>4/15/2024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5AA6B-3659-49EF-B3AE-C110A2713105}" type="slidenum">
              <a:rPr lang="en-US" smtClean="0"/>
              <a:t>‹#›</a:t>
            </a:fld>
            <a:endParaRPr lang="en-US"/>
          </a:p>
        </p:txBody>
      </p:sp>
    </p:spTree>
    <p:extLst>
      <p:ext uri="{BB962C8B-B14F-4D97-AF65-F5344CB8AC3E}">
        <p14:creationId xmlns:p14="http://schemas.microsoft.com/office/powerpoint/2010/main" val="4130704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slideLayout" Target="../slideLayouts/slideLayout2.xml"/><Relationship Id="rId1" Type="http://schemas.openxmlformats.org/officeDocument/2006/relationships/audio" Target="file:///E:\TAP%20DOC%205%20HOA%20B\10_rung_chieu_quoc_dai_vu_thanh.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115"/>
          <p:cNvPicPr>
            <a:picLocks noChangeAspect="1" noChangeArrowheads="1"/>
          </p:cNvPicPr>
          <p:nvPr/>
        </p:nvPicPr>
        <p:blipFill>
          <a:blip r:embed="rId3">
            <a:extLst>
              <a:ext uri="{28A0092B-C50C-407E-A947-70E740481C1C}">
                <a14:useLocalDpi xmlns:a14="http://schemas.microsoft.com/office/drawing/2010/main" val="0"/>
              </a:ext>
            </a:extLst>
          </a:blip>
          <a:srcRect l="545" r="2411" b="1479"/>
          <a:stretch>
            <a:fillRect/>
          </a:stretch>
        </p:blipFill>
        <p:spPr bwMode="auto">
          <a:xfrm>
            <a:off x="925159" y="0"/>
            <a:ext cx="104134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Pink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6170613"/>
            <a:ext cx="1219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Flower7"/>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123542" y="95250"/>
            <a:ext cx="5715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FloralCorne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01213" y="114300"/>
            <a:ext cx="1613312"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Flower7"/>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082960" y="931863"/>
            <a:ext cx="5715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FloralCorne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4502" y="5362189"/>
            <a:ext cx="1270391" cy="146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Flower7"/>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206324" y="152400"/>
            <a:ext cx="5715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WordArt 9"/>
          <p:cNvSpPr>
            <a:spLocks noChangeArrowheads="1" noChangeShapeType="1" noTextEdit="1"/>
          </p:cNvSpPr>
          <p:nvPr/>
        </p:nvSpPr>
        <p:spPr bwMode="auto">
          <a:xfrm>
            <a:off x="3560763" y="2042909"/>
            <a:ext cx="5607050" cy="880184"/>
          </a:xfrm>
          <a:prstGeom prst="rect">
            <a:avLst/>
          </a:prstGeom>
        </p:spPr>
        <p:txBody>
          <a:bodyPr wrap="none" fromWordArt="1">
            <a:prstTxWarp prst="textFadeUp">
              <a:avLst>
                <a:gd name="adj" fmla="val 0"/>
              </a:avLst>
            </a:prstTxWarp>
          </a:bodyPr>
          <a:lstStyle/>
          <a:p>
            <a:pPr algn="ctr"/>
            <a:r>
              <a:rPr lang="en-US" sz="3600" kern="10" dirty="0">
                <a:ln w="28575">
                  <a:solidFill>
                    <a:srgbClr val="FF0000"/>
                  </a:solidFill>
                  <a:round/>
                  <a:headEnd/>
                  <a:tailEnd/>
                </a:ln>
                <a:solidFill>
                  <a:srgbClr val="0000FF"/>
                </a:solidFill>
                <a:cs typeface="Arial" panose="020B0604020202020204" pitchFamily="34" charset="0"/>
              </a:rPr>
              <a:t>BÀI GIẢNG </a:t>
            </a:r>
          </a:p>
        </p:txBody>
      </p:sp>
      <p:sp>
        <p:nvSpPr>
          <p:cNvPr id="3083" name="WordArt 12"/>
          <p:cNvSpPr>
            <a:spLocks noChangeArrowheads="1" noChangeShapeType="1" noTextEdit="1"/>
          </p:cNvSpPr>
          <p:nvPr/>
        </p:nvSpPr>
        <p:spPr bwMode="auto">
          <a:xfrm>
            <a:off x="4137025" y="779463"/>
            <a:ext cx="3940175" cy="284162"/>
          </a:xfrm>
          <a:prstGeom prst="rect">
            <a:avLst/>
          </a:prstGeom>
        </p:spPr>
        <p:txBody>
          <a:bodyPr wrap="none" fromWordArt="1">
            <a:prstTxWarp prst="textFadeUp">
              <a:avLst>
                <a:gd name="adj" fmla="val 0"/>
              </a:avLst>
            </a:prstTxWarp>
          </a:bodyPr>
          <a:lstStyle/>
          <a:p>
            <a:pPr algn="ctr"/>
            <a:r>
              <a:rPr lang="vi-VN" sz="2800" kern="10">
                <a:ln w="9525">
                  <a:solidFill>
                    <a:srgbClr val="0000FF"/>
                  </a:solidFill>
                  <a:round/>
                  <a:headEnd/>
                  <a:tailEnd/>
                </a:ln>
                <a:solidFill>
                  <a:srgbClr val="FF0000"/>
                </a:solidFill>
                <a:cs typeface="Arial" panose="020B0604020202020204" pitchFamily="34" charset="0"/>
              </a:rPr>
              <a:t> TRƯỜNG TH ĐẠI QUANG</a:t>
            </a:r>
            <a:endParaRPr lang="en-US" sz="2800" kern="10">
              <a:ln w="9525">
                <a:solidFill>
                  <a:srgbClr val="0000FF"/>
                </a:solidFill>
                <a:round/>
                <a:headEnd/>
                <a:tailEnd/>
              </a:ln>
              <a:solidFill>
                <a:srgbClr val="FF0000"/>
              </a:solidFill>
              <a:cs typeface="Arial" panose="020B0604020202020204" pitchFamily="34" charset="0"/>
            </a:endParaRPr>
          </a:p>
        </p:txBody>
      </p:sp>
      <p:sp>
        <p:nvSpPr>
          <p:cNvPr id="3084" name="WordArt 13"/>
          <p:cNvSpPr>
            <a:spLocks noChangeArrowheads="1" noChangeShapeType="1" noTextEdit="1"/>
          </p:cNvSpPr>
          <p:nvPr/>
        </p:nvSpPr>
        <p:spPr bwMode="auto">
          <a:xfrm>
            <a:off x="4252913" y="3543300"/>
            <a:ext cx="4691062" cy="576263"/>
          </a:xfrm>
          <a:prstGeom prst="rect">
            <a:avLst/>
          </a:prstGeom>
        </p:spPr>
        <p:txBody>
          <a:bodyPr wrap="none" fromWordArt="1">
            <a:prstTxWarp prst="textFadeUp">
              <a:avLst>
                <a:gd name="adj" fmla="val 0"/>
              </a:avLst>
            </a:prstTxWarp>
          </a:bodyPr>
          <a:lstStyle/>
          <a:p>
            <a:pPr algn="ctr"/>
            <a:r>
              <a:rPr lang="vi-VN" sz="3600" kern="10" dirty="0">
                <a:ln w="12700">
                  <a:solidFill>
                    <a:srgbClr val="0000FF"/>
                  </a:solidFill>
                  <a:round/>
                  <a:headEnd/>
                  <a:tailEnd/>
                </a:ln>
                <a:solidFill>
                  <a:srgbClr val="FF0000"/>
                </a:solidFill>
                <a:cs typeface="Arial" panose="020B0604020202020204" pitchFamily="34" charset="0"/>
              </a:rPr>
              <a:t>Môn:</a:t>
            </a:r>
            <a:r>
              <a:rPr lang="en-US" sz="3600" kern="10" dirty="0">
                <a:ln w="12700">
                  <a:solidFill>
                    <a:srgbClr val="0000FF"/>
                  </a:solidFill>
                  <a:round/>
                  <a:headEnd/>
                  <a:tailEnd/>
                </a:ln>
                <a:solidFill>
                  <a:srgbClr val="FF0000"/>
                </a:solidFill>
                <a:cs typeface="Arial" panose="020B0604020202020204" pitchFamily="34" charset="0"/>
              </a:rPr>
              <a:t> </a:t>
            </a:r>
            <a:r>
              <a:rPr lang="en-US" sz="3600" kern="10" dirty="0" err="1">
                <a:ln w="12700">
                  <a:solidFill>
                    <a:srgbClr val="0000FF"/>
                  </a:solidFill>
                  <a:round/>
                  <a:headEnd/>
                  <a:tailEnd/>
                </a:ln>
                <a:solidFill>
                  <a:srgbClr val="FF0000"/>
                </a:solidFill>
                <a:cs typeface="Arial" panose="020B0604020202020204" pitchFamily="34" charset="0"/>
              </a:rPr>
              <a:t>Khoa</a:t>
            </a:r>
            <a:r>
              <a:rPr lang="en-US" sz="3600" kern="10" dirty="0">
                <a:ln w="12700">
                  <a:solidFill>
                    <a:srgbClr val="0000FF"/>
                  </a:solidFill>
                  <a:round/>
                  <a:headEnd/>
                  <a:tailEnd/>
                </a:ln>
                <a:solidFill>
                  <a:srgbClr val="FF0000"/>
                </a:solidFill>
                <a:cs typeface="Arial" panose="020B0604020202020204" pitchFamily="34" charset="0"/>
              </a:rPr>
              <a:t> </a:t>
            </a:r>
            <a:r>
              <a:rPr lang="en-US" sz="3600" kern="10" dirty="0" err="1">
                <a:ln w="12700">
                  <a:solidFill>
                    <a:srgbClr val="0000FF"/>
                  </a:solidFill>
                  <a:round/>
                  <a:headEnd/>
                  <a:tailEnd/>
                </a:ln>
                <a:solidFill>
                  <a:srgbClr val="FF0000"/>
                </a:solidFill>
                <a:cs typeface="Arial" panose="020B0604020202020204" pitchFamily="34" charset="0"/>
              </a:rPr>
              <a:t>học</a:t>
            </a:r>
            <a:endParaRPr lang="vi-VN" sz="3600" kern="10" dirty="0">
              <a:ln w="12700">
                <a:solidFill>
                  <a:srgbClr val="0000FF"/>
                </a:solidFill>
                <a:round/>
                <a:headEnd/>
                <a:tailEnd/>
              </a:ln>
              <a:solidFill>
                <a:srgbClr val="FF0000"/>
              </a:solidFill>
              <a:cs typeface="Arial" panose="020B0604020202020204" pitchFamily="34" charset="0"/>
            </a:endParaRPr>
          </a:p>
          <a:p>
            <a:pPr algn="ctr"/>
            <a:r>
              <a:rPr lang="vi-VN" sz="3600" kern="10" dirty="0">
                <a:ln w="12700">
                  <a:solidFill>
                    <a:srgbClr val="0000FF"/>
                  </a:solidFill>
                  <a:round/>
                  <a:headEnd/>
                  <a:tailEnd/>
                </a:ln>
                <a:solidFill>
                  <a:srgbClr val="FF0000"/>
                </a:solidFill>
                <a:cs typeface="Arial" panose="020B0604020202020204" pitchFamily="34" charset="0"/>
              </a:rPr>
              <a:t>                Lớp 4</a:t>
            </a:r>
            <a:endParaRPr lang="en-US" sz="3600" kern="10" dirty="0">
              <a:ln w="12700">
                <a:solidFill>
                  <a:srgbClr val="0000FF"/>
                </a:solidFill>
                <a:round/>
                <a:headEnd/>
                <a:tailEnd/>
              </a:ln>
              <a:solidFill>
                <a:srgbClr val="FF0000"/>
              </a:solidFill>
              <a:cs typeface="Arial" panose="020B0604020202020204" pitchFamily="34" charset="0"/>
            </a:endParaRPr>
          </a:p>
        </p:txBody>
      </p:sp>
      <p:sp>
        <p:nvSpPr>
          <p:cNvPr id="38926" name="WordArt 14"/>
          <p:cNvSpPr>
            <a:spLocks noChangeArrowheads="1" noChangeShapeType="1" noTextEdit="1"/>
          </p:cNvSpPr>
          <p:nvPr/>
        </p:nvSpPr>
        <p:spPr bwMode="auto">
          <a:xfrm>
            <a:off x="2045462" y="1299454"/>
            <a:ext cx="8001000" cy="5349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FadeUp">
              <a:avLst>
                <a:gd name="adj" fmla="val 0"/>
              </a:avLst>
            </a:prstTxWarp>
          </a:bodyPr>
          <a:lstStyle/>
          <a:p>
            <a:pPr algn="ct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Chào</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mừng</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quý</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thầy</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cô</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Chúc</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sức</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khỏe</a:t>
            </a:r>
            <a:r>
              <a:rPr lang="en-US" sz="3600" i="1" kern="10" dirty="0">
                <a:solidFill>
                  <a:srgbClr val="0000FF"/>
                </a:solidFill>
                <a:cs typeface="Arial" panose="020B0604020202020204" pitchFamily="34" charset="0"/>
              </a:rPr>
              <a:t> , may </a:t>
            </a:r>
            <a:r>
              <a:rPr lang="en-US" sz="3600" i="1" kern="10" dirty="0" err="1">
                <a:solidFill>
                  <a:srgbClr val="0000FF"/>
                </a:solidFill>
                <a:cs typeface="Arial" panose="020B0604020202020204" pitchFamily="34" charset="0"/>
              </a:rPr>
              <a:t>mắn</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và</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thành</a:t>
            </a:r>
            <a:r>
              <a:rPr lang="en-US" sz="3600" i="1" kern="10" dirty="0">
                <a:solidFill>
                  <a:srgbClr val="0000FF"/>
                </a:solidFill>
                <a:cs typeface="Arial" panose="020B0604020202020204" pitchFamily="34" charset="0"/>
              </a:rPr>
              <a:t> </a:t>
            </a:r>
            <a:r>
              <a:rPr lang="en-US" sz="3600" i="1" kern="10" dirty="0" err="1">
                <a:solidFill>
                  <a:srgbClr val="0000FF"/>
                </a:solidFill>
                <a:cs typeface="Arial" panose="020B0604020202020204" pitchFamily="34" charset="0"/>
              </a:rPr>
              <a:t>công</a:t>
            </a:r>
            <a:r>
              <a:rPr lang="en-US" sz="3600" i="1" kern="10" dirty="0">
                <a:solidFill>
                  <a:srgbClr val="0000FF"/>
                </a:solidFill>
                <a:cs typeface="Arial" panose="020B0604020202020204" pitchFamily="34" charset="0"/>
              </a:rPr>
              <a:t> ! </a:t>
            </a:r>
          </a:p>
        </p:txBody>
      </p:sp>
    </p:spTree>
    <p:extLst>
      <p:ext uri="{BB962C8B-B14F-4D97-AF65-F5344CB8AC3E}">
        <p14:creationId xmlns:p14="http://schemas.microsoft.com/office/powerpoint/2010/main" val="217424672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repeatCount="indefinite" fill="hold" nodeType="afterEffect">
                                  <p:stCondLst>
                                    <p:cond delay="0"/>
                                  </p:stCondLst>
                                  <p:childTnLst>
                                    <p:set>
                                      <p:cBhvr>
                                        <p:cTn id="6" dur="1" fill="hold">
                                          <p:stCondLst>
                                            <p:cond delay="0"/>
                                          </p:stCondLst>
                                        </p:cTn>
                                        <p:tgtEl>
                                          <p:spTgt spid="38926"/>
                                        </p:tgtEl>
                                        <p:attrNameLst>
                                          <p:attrName>style.visibility</p:attrName>
                                        </p:attrNameLst>
                                      </p:cBhvr>
                                      <p:to>
                                        <p:strVal val="visible"/>
                                      </p:to>
                                    </p:set>
                                    <p:anim calcmode="lin" valueType="num">
                                      <p:cBhvr additive="base">
                                        <p:cTn id="7" dur="5000" fill="hold"/>
                                        <p:tgtEl>
                                          <p:spTgt spid="38926"/>
                                        </p:tgtEl>
                                        <p:attrNameLst>
                                          <p:attrName>ppt_x</p:attrName>
                                        </p:attrNameLst>
                                      </p:cBhvr>
                                      <p:tavLst>
                                        <p:tav tm="0">
                                          <p:val>
                                            <p:strVal val="0-#ppt_w/2"/>
                                          </p:val>
                                        </p:tav>
                                        <p:tav tm="100000">
                                          <p:val>
                                            <p:strVal val="#ppt_x"/>
                                          </p:val>
                                        </p:tav>
                                      </p:tavLst>
                                    </p:anim>
                                    <p:anim calcmode="lin" valueType="num">
                                      <p:cBhvr additive="base">
                                        <p:cTn id="8" dur="5000" fill="hold"/>
                                        <p:tgtEl>
                                          <p:spTgt spid="389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F343A8-C3BC-F944-A4CB-C498F2AF151F}"/>
              </a:ext>
            </a:extLst>
          </p:cNvPr>
          <p:cNvPicPr>
            <a:picLocks noChangeAspect="1"/>
          </p:cNvPicPr>
          <p:nvPr/>
        </p:nvPicPr>
        <p:blipFill>
          <a:blip r:embed="rId2"/>
          <a:stretch>
            <a:fillRect/>
          </a:stretch>
        </p:blipFill>
        <p:spPr>
          <a:xfrm>
            <a:off x="376518" y="138832"/>
            <a:ext cx="6583680" cy="6434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5"/>
          <p:cNvSpPr/>
          <p:nvPr/>
        </p:nvSpPr>
        <p:spPr>
          <a:xfrm>
            <a:off x="6960198" y="1973050"/>
            <a:ext cx="4948517" cy="1222642"/>
          </a:xfrm>
          <a:prstGeom prst="rect">
            <a:avLst/>
          </a:prstGeom>
        </p:spPr>
        <p:txBody>
          <a:bodyPr wrap="square">
            <a:spAutoFit/>
          </a:bodyPr>
          <a:lstStyle/>
          <a:p>
            <a:pPr>
              <a:lnSpc>
                <a:spcPct val="120000"/>
              </a:lnSpc>
              <a:spcAft>
                <a:spcPts val="0"/>
              </a:spcAft>
            </a:pPr>
            <a:r>
              <a:rPr lang="vi-VN" sz="3200" b="1" dirty="0">
                <a:solidFill>
                  <a:srgbClr val="0000FF"/>
                </a:solidFill>
                <a:latin typeface="Times New Roman" panose="02020603050405020304" pitchFamily="18" charset="0"/>
                <a:ea typeface="Times New Roman" panose="02020603050405020304" pitchFamily="18" charset="0"/>
              </a:rPr>
              <a:t>B</a:t>
            </a:r>
            <a:r>
              <a:rPr lang="nl-NL" sz="3200" b="1" dirty="0">
                <a:solidFill>
                  <a:srgbClr val="0000FF"/>
                </a:solidFill>
                <a:latin typeface="Times New Roman" panose="02020603050405020304" pitchFamily="18" charset="0"/>
                <a:ea typeface="Times New Roman" panose="02020603050405020304" pitchFamily="18" charset="0"/>
              </a:rPr>
              <a:t>ạn bị ngộ độc do ăn thức ăn đã bị nhiễm nấm </a:t>
            </a:r>
            <a:r>
              <a:rPr lang="vi-VN" sz="3200" b="1" dirty="0">
                <a:solidFill>
                  <a:srgbClr val="0000FF"/>
                </a:solidFill>
                <a:latin typeface="Times New Roman" panose="02020603050405020304" pitchFamily="18" charset="0"/>
                <a:ea typeface="Times New Roman" panose="02020603050405020304" pitchFamily="18" charset="0"/>
              </a:rPr>
              <a:t>mốc.</a:t>
            </a:r>
            <a:endParaRPr lang="en-US" sz="3200" b="1" dirty="0">
              <a:solidFill>
                <a:srgbClr val="0000FF"/>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07313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4262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8368" y="524256"/>
            <a:ext cx="9448800" cy="584775"/>
          </a:xfrm>
          <a:prstGeom prst="rect">
            <a:avLst/>
          </a:prstGeom>
          <a:noFill/>
        </p:spPr>
        <p:txBody>
          <a:bodyPr wrap="square" rtlCol="0">
            <a:spAutoFit/>
          </a:bodyPr>
          <a:lstStyle/>
          <a:p>
            <a:r>
              <a:rPr lang="vi-VN" sz="3200" b="1">
                <a:solidFill>
                  <a:srgbClr val="0000FF"/>
                </a:solidFill>
                <a:latin typeface="Times New Roman" panose="02020603050405020304" pitchFamily="18" charset="0"/>
                <a:cs typeface="Times New Roman" panose="02020603050405020304" pitchFamily="18" charset="0"/>
              </a:rPr>
              <a:t>1.2 Liên hệ thực tế</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02336" y="1543045"/>
            <a:ext cx="11314176" cy="2554545"/>
          </a:xfrm>
          <a:prstGeom prst="rect">
            <a:avLst/>
          </a:prstGeom>
          <a:noFill/>
        </p:spPr>
        <p:txBody>
          <a:bodyPr wrap="square" rtlCol="0">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CÂU HỎI THẢO LUẬN NHÓM</a:t>
            </a:r>
            <a:endParaRPr lang="vi-VN" sz="3200" b="1" dirty="0">
              <a:solidFill>
                <a:srgbClr val="C00000"/>
              </a:solidFill>
              <a:latin typeface="Times New Roman" panose="02020603050405020304" pitchFamily="18" charset="0"/>
              <a:cs typeface="Times New Roman" panose="02020603050405020304" pitchFamily="18" charset="0"/>
            </a:endParaRPr>
          </a:p>
          <a:p>
            <a:endParaRPr lang="vi-VN"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1. </a:t>
            </a:r>
            <a:r>
              <a:rPr lang="en-US" sz="3200" b="1" dirty="0">
                <a:latin typeface="Times New Roman" panose="02020603050405020304" pitchFamily="18" charset="0"/>
                <a:cs typeface="Times New Roman" panose="02020603050405020304" pitchFamily="18" charset="0"/>
              </a:rPr>
              <a:t>Chia </a:t>
            </a:r>
            <a:r>
              <a:rPr lang="en-US" sz="3200" b="1" dirty="0" err="1">
                <a:latin typeface="Times New Roman" panose="02020603050405020304" pitchFamily="18" charset="0"/>
                <a:cs typeface="Times New Roman" panose="02020603050405020304" pitchFamily="18" charset="0"/>
              </a:rPr>
              <a:t>sẻ</a:t>
            </a:r>
            <a:r>
              <a:rPr lang="vi-VN" sz="3200" b="1" dirty="0">
                <a:latin typeface="Times New Roman" panose="02020603050405020304" pitchFamily="18" charset="0"/>
                <a:cs typeface="Times New Roman" panose="02020603050405020304" pitchFamily="18" charset="0"/>
              </a:rPr>
              <a:t> với các bạn về những điều em đã từng nghe, từng biết về những trường hợp sử dụng thực phẩm không an toàn gây hậu quả.</a:t>
            </a:r>
            <a:endParaRPr lang="en-US"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3406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7998"/>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7" y="974664"/>
            <a:ext cx="2653009" cy="2396514"/>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327591"/>
            <a:ext cx="2924447" cy="2709109"/>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05615" y="1130744"/>
            <a:ext cx="5973378" cy="3204588"/>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9633094" y="3327591"/>
            <a:ext cx="2257232" cy="2113116"/>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33093" y="1036035"/>
            <a:ext cx="2257233" cy="211595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2025" y="20748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988984" y="2208579"/>
            <a:ext cx="4429241" cy="4874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41683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ói">
            <a:hlinkClick r:id="" action="ppaction://media"/>
            <a:extLst>
              <a:ext uri="{FF2B5EF4-FFF2-40B4-BE49-F238E27FC236}">
                <a16:creationId xmlns:a16="http://schemas.microsoft.com/office/drawing/2014/main" id="{DD2B73FD-4D1E-4F46-8B53-CAAEB40E79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395" y="161364"/>
            <a:ext cx="12192000" cy="6858000"/>
          </a:xfrm>
          <a:prstGeom prst="rect">
            <a:avLst/>
          </a:prstGeom>
        </p:spPr>
      </p:pic>
    </p:spTree>
    <p:extLst>
      <p:ext uri="{BB962C8B-B14F-4D97-AF65-F5344CB8AC3E}">
        <p14:creationId xmlns:p14="http://schemas.microsoft.com/office/powerpoint/2010/main" val="743001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1">
            <a:extLst>
              <a:ext uri="{FF2B5EF4-FFF2-40B4-BE49-F238E27FC236}">
                <a16:creationId xmlns:a16="http://schemas.microsoft.com/office/drawing/2014/main" id="{BE154381-6F90-CA58-4F98-668BA4FBCD8E}"/>
              </a:ext>
            </a:extLst>
          </p:cNvPr>
          <p:cNvGrpSpPr/>
          <p:nvPr/>
        </p:nvGrpSpPr>
        <p:grpSpPr>
          <a:xfrm>
            <a:off x="317224" y="181201"/>
            <a:ext cx="11398102" cy="910180"/>
            <a:chOff x="1513192" y="1554345"/>
            <a:chExt cx="9542584" cy="2489152"/>
          </a:xfrm>
        </p:grpSpPr>
        <p:sp>
          <p:nvSpPr>
            <p:cNvPr id="4" name="Rectangle 4">
              <a:extLst>
                <a:ext uri="{FF2B5EF4-FFF2-40B4-BE49-F238E27FC236}">
                  <a16:creationId xmlns:a16="http://schemas.microsoft.com/office/drawing/2014/main" id="{C7494FAC-CFD6-7B63-7CD1-9E52037A2065}"/>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91D3B98-855A-3871-71C4-85699570414B}"/>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AA27B2E-00D6-B720-FAFE-5C03EED23FE4}"/>
              </a:ext>
            </a:extLst>
          </p:cNvPr>
          <p:cNvSpPr txBox="1"/>
          <p:nvPr/>
        </p:nvSpPr>
        <p:spPr>
          <a:xfrm>
            <a:off x="699184" y="318978"/>
            <a:ext cx="10560696" cy="584775"/>
          </a:xfrm>
          <a:prstGeom prst="rect">
            <a:avLst/>
          </a:prstGeom>
          <a:noFill/>
        </p:spPr>
        <p:txBody>
          <a:bodyPr wrap="square" rtlCol="0">
            <a:spAutoFit/>
          </a:bodyPr>
          <a:lstStyle/>
          <a:p>
            <a:pPr algn="just"/>
            <a:r>
              <a:rPr lang="nl-NL"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 số tác hại của việc sử dụng thực phẩm không an toàn </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18CE6E8-AE2C-A0AA-773F-750953C0B455}"/>
              </a:ext>
            </a:extLst>
          </p:cNvPr>
          <p:cNvSpPr txBox="1"/>
          <p:nvPr/>
        </p:nvSpPr>
        <p:spPr>
          <a:xfrm>
            <a:off x="699183" y="1353312"/>
            <a:ext cx="10540181" cy="5016758"/>
          </a:xfrm>
          <a:prstGeom prst="rect">
            <a:avLst/>
          </a:prstGeom>
          <a:solidFill>
            <a:schemeClr val="bg1"/>
          </a:solidFill>
        </p:spPr>
        <p:txBody>
          <a:bodyPr wrap="square" rtlCol="0">
            <a:spAutoFit/>
          </a:bodyPr>
          <a:lstStyle/>
          <a:p>
            <a:pPr algn="just"/>
            <a:r>
              <a:rPr lang="vi-VN" sz="3200" b="1" i="0" dirty="0">
                <a:effectLst/>
                <a:latin typeface="Times New Roman" panose="02020603050405020304" pitchFamily="18" charset="0"/>
                <a:cs typeface="Times New Roman" panose="02020603050405020304" pitchFamily="18" charset="0"/>
              </a:rPr>
              <a:t>- Bị ngộ độc cấp tính: với các triệu chứng nôn mửa, tiêu chảy, co giật, suy hô hấp,…có thể dẫn đến tử vong.</a:t>
            </a:r>
          </a:p>
          <a:p>
            <a:pPr algn="just"/>
            <a:r>
              <a:rPr lang="vi-VN" sz="3200" b="1" i="0" dirty="0">
                <a:effectLst/>
                <a:latin typeface="Times New Roman" panose="02020603050405020304" pitchFamily="18" charset="0"/>
                <a:cs typeface="Times New Roman" panose="02020603050405020304" pitchFamily="18" charset="0"/>
              </a:rPr>
              <a:t>- Bị ngộ độc mãn tính:</a:t>
            </a:r>
          </a:p>
          <a:p>
            <a:pPr marL="457200" indent="-457200" algn="just">
              <a:buFont typeface="Arial" panose="020B0604020202020204" pitchFamily="34" charset="0"/>
              <a:buChar char="•"/>
            </a:pPr>
            <a:r>
              <a:rPr lang="vi-VN" sz="3200" b="1" i="0" dirty="0">
                <a:effectLst/>
                <a:latin typeface="Times New Roman" panose="02020603050405020304" pitchFamily="18" charset="0"/>
                <a:cs typeface="Times New Roman" panose="02020603050405020304" pitchFamily="18" charset="0"/>
              </a:rPr>
              <a:t>Gây thoái hóa gan, thận và hệ thống tiêu hóa.</a:t>
            </a:r>
          </a:p>
          <a:p>
            <a:pPr marL="457200" indent="-457200" algn="just">
              <a:buFont typeface="Arial" panose="020B0604020202020204" pitchFamily="34" charset="0"/>
              <a:buChar char="•"/>
            </a:pPr>
            <a:r>
              <a:rPr lang="vi-VN" sz="3200" b="1" i="0" dirty="0">
                <a:effectLst/>
                <a:latin typeface="Times New Roman" panose="02020603050405020304" pitchFamily="18" charset="0"/>
                <a:cs typeface="Times New Roman" panose="02020603050405020304" pitchFamily="18" charset="0"/>
              </a:rPr>
              <a:t>Gây bệnh liên quan đến hệ thống thần kinh.</a:t>
            </a:r>
          </a:p>
          <a:p>
            <a:pPr marL="457200" indent="-457200" algn="just">
              <a:buFont typeface="Arial" panose="020B0604020202020204" pitchFamily="34" charset="0"/>
              <a:buChar char="•"/>
            </a:pPr>
            <a:r>
              <a:rPr lang="vi-VN" sz="3200" b="1" i="0" dirty="0">
                <a:effectLst/>
                <a:latin typeface="Times New Roman" panose="02020603050405020304" pitchFamily="18" charset="0"/>
                <a:cs typeface="Times New Roman" panose="02020603050405020304" pitchFamily="18" charset="0"/>
              </a:rPr>
              <a:t>Gây các bệnh liên quan đến hệ thống miễn dịch.</a:t>
            </a:r>
          </a:p>
          <a:p>
            <a:pPr marL="457200" indent="-457200" algn="just">
              <a:buFont typeface="Arial" panose="020B0604020202020204" pitchFamily="34" charset="0"/>
              <a:buChar char="•"/>
            </a:pPr>
            <a:r>
              <a:rPr lang="vi-VN" sz="3200" b="1" i="0" dirty="0">
                <a:effectLst/>
                <a:latin typeface="Times New Roman" panose="02020603050405020304" pitchFamily="18" charset="0"/>
                <a:cs typeface="Times New Roman" panose="02020603050405020304" pitchFamily="18" charset="0"/>
              </a:rPr>
              <a:t>Gây ảnh hưởng đến hệ thống nội tiết.</a:t>
            </a:r>
          </a:p>
          <a:p>
            <a:pPr marL="457200" indent="-457200" algn="just">
              <a:buFont typeface="Arial" panose="020B0604020202020204" pitchFamily="34" charset="0"/>
              <a:buChar char="•"/>
            </a:pPr>
            <a:r>
              <a:rPr lang="vi-VN" sz="3200" b="1" i="0" dirty="0">
                <a:effectLst/>
                <a:latin typeface="Times New Roman" panose="02020603050405020304" pitchFamily="18" charset="0"/>
                <a:cs typeface="Times New Roman" panose="02020603050405020304" pitchFamily="18" charset="0"/>
              </a:rPr>
              <a:t>Gây ảnh hưởng đến chức năng sinh sản, giới tính và hệ di truyền.</a:t>
            </a:r>
          </a:p>
          <a:p>
            <a:pPr marL="457200" indent="-457200" algn="just">
              <a:buFont typeface="Arial" panose="020B0604020202020204" pitchFamily="34" charset="0"/>
              <a:buChar char="•"/>
            </a:pPr>
            <a:r>
              <a:rPr lang="vi-VN" sz="3200" b="1" i="0" dirty="0">
                <a:effectLst/>
                <a:latin typeface="Times New Roman" panose="02020603050405020304" pitchFamily="18" charset="0"/>
                <a:cs typeface="Times New Roman" panose="02020603050405020304" pitchFamily="18" charset="0"/>
              </a:rPr>
              <a:t>Gây ung thư và các bệnh nan y khác.</a:t>
            </a:r>
          </a:p>
        </p:txBody>
      </p:sp>
    </p:spTree>
    <p:extLst>
      <p:ext uri="{BB962C8B-B14F-4D97-AF65-F5344CB8AC3E}">
        <p14:creationId xmlns:p14="http://schemas.microsoft.com/office/powerpoint/2010/main" val="232145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2336" y="612035"/>
            <a:ext cx="11423904" cy="683264"/>
          </a:xfrm>
          <a:prstGeom prst="rect">
            <a:avLst/>
          </a:prstGeom>
        </p:spPr>
        <p:txBody>
          <a:bodyPr wrap="square">
            <a:spAutoFit/>
          </a:bodyPr>
          <a:lstStyle/>
          <a:p>
            <a:pPr>
              <a:lnSpc>
                <a:spcPct val="120000"/>
              </a:lnSpc>
              <a:spcAft>
                <a:spcPts val="0"/>
              </a:spcAft>
            </a:pPr>
            <a:r>
              <a:rPr lang="vi-VN" sz="3200" b="1" dirty="0">
                <a:solidFill>
                  <a:srgbClr val="0000FF"/>
                </a:solidFill>
                <a:latin typeface="Times New Roman" panose="02020603050405020304" pitchFamily="18" charset="0"/>
                <a:ea typeface="Times New Roman" panose="02020603050405020304" pitchFamily="18" charset="0"/>
              </a:rPr>
              <a:t> 2.</a:t>
            </a:r>
            <a:r>
              <a:rPr lang="nl-NL" sz="3200" b="1" dirty="0">
                <a:solidFill>
                  <a:srgbClr val="0000FF"/>
                </a:solidFill>
                <a:latin typeface="Times New Roman" panose="02020603050405020304" pitchFamily="18" charset="0"/>
                <a:ea typeface="Times New Roman" panose="02020603050405020304" pitchFamily="18" charset="0"/>
              </a:rPr>
              <a:t> Dấu hiệu nhận biết thực phẩm an toàn hay không an toàn</a:t>
            </a:r>
            <a:r>
              <a:rPr lang="vi-VN" sz="3200" b="1" dirty="0">
                <a:solidFill>
                  <a:srgbClr val="0000FF"/>
                </a:solidFill>
                <a:latin typeface="Times New Roman" panose="02020603050405020304" pitchFamily="18" charset="0"/>
                <a:ea typeface="Times New Roman" panose="02020603050405020304" pitchFamily="18" charset="0"/>
              </a:rPr>
              <a:t>.</a:t>
            </a:r>
            <a:endParaRPr lang="en-US" sz="3200" b="1" dirty="0">
              <a:solidFill>
                <a:srgbClr val="0000FF"/>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57304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grpSp>
        <p:nvGrpSpPr>
          <p:cNvPr id="9" name="组合 41">
            <a:extLst>
              <a:ext uri="{FF2B5EF4-FFF2-40B4-BE49-F238E27FC236}">
                <a16:creationId xmlns:a16="http://schemas.microsoft.com/office/drawing/2014/main" id="{E1718EBB-A9FC-5B6F-A00F-B56BE32E086A}"/>
              </a:ext>
            </a:extLst>
          </p:cNvPr>
          <p:cNvGrpSpPr/>
          <p:nvPr/>
        </p:nvGrpSpPr>
        <p:grpSpPr>
          <a:xfrm>
            <a:off x="467833" y="181201"/>
            <a:ext cx="11398102" cy="1047831"/>
            <a:chOff x="1513192" y="1554345"/>
            <a:chExt cx="9542584" cy="2489152"/>
          </a:xfrm>
        </p:grpSpPr>
        <p:sp>
          <p:nvSpPr>
            <p:cNvPr id="10" name="Rectangle 4">
              <a:extLst>
                <a:ext uri="{FF2B5EF4-FFF2-40B4-BE49-F238E27FC236}">
                  <a16:creationId xmlns:a16="http://schemas.microsoft.com/office/drawing/2014/main" id="{511FF1B2-0D0D-D4E9-876E-CAA0D6E055F3}"/>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4">
              <a:extLst>
                <a:ext uri="{FF2B5EF4-FFF2-40B4-BE49-F238E27FC236}">
                  <a16:creationId xmlns:a16="http://schemas.microsoft.com/office/drawing/2014/main" id="{7780DE67-7E7D-6DC7-535A-84CC10F84B80}"/>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9E3004ED-108C-D251-9785-27C9FCF97678}"/>
              </a:ext>
            </a:extLst>
          </p:cNvPr>
          <p:cNvSpPr txBox="1"/>
          <p:nvPr/>
        </p:nvSpPr>
        <p:spPr>
          <a:xfrm>
            <a:off x="1105786" y="318978"/>
            <a:ext cx="10154093" cy="707886"/>
          </a:xfrm>
          <a:prstGeom prst="rect">
            <a:avLst/>
          </a:prstGeom>
          <a:noFill/>
        </p:spPr>
        <p:txBody>
          <a:bodyPr wrap="square" rtlCol="0">
            <a:spAutoFit/>
          </a:bodyPr>
          <a:lstStyle/>
          <a:p>
            <a:pPr lvl="0" algn="ctr"/>
            <a:r>
              <a:rPr lang="nl-NL"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Quan sát các hình từ hình 5 đến hình 9</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18D03657-3421-17E8-91AB-9C9D06F1394E}"/>
              </a:ext>
            </a:extLst>
          </p:cNvPr>
          <p:cNvPicPr>
            <a:picLocks noChangeAspect="1"/>
          </p:cNvPicPr>
          <p:nvPr/>
        </p:nvPicPr>
        <p:blipFill>
          <a:blip r:embed="rId2"/>
          <a:stretch>
            <a:fillRect/>
          </a:stretch>
        </p:blipFill>
        <p:spPr>
          <a:xfrm>
            <a:off x="521877" y="1392647"/>
            <a:ext cx="6812987" cy="4849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BBEEC2B7-2D46-83F5-2F44-4C5D4C36238E}"/>
              </a:ext>
            </a:extLst>
          </p:cNvPr>
          <p:cNvPicPr>
            <a:picLocks noChangeAspect="1"/>
          </p:cNvPicPr>
          <p:nvPr/>
        </p:nvPicPr>
        <p:blipFill>
          <a:blip r:embed="rId3"/>
          <a:stretch>
            <a:fillRect/>
          </a:stretch>
        </p:blipFill>
        <p:spPr>
          <a:xfrm>
            <a:off x="7625977" y="1323029"/>
            <a:ext cx="4150423" cy="47688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50755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6838" y="866894"/>
            <a:ext cx="5976894" cy="584775"/>
          </a:xfrm>
          <a:prstGeom prst="rect">
            <a:avLst/>
          </a:prstGeom>
        </p:spPr>
        <p:txBody>
          <a:bodyPr wrap="square">
            <a:spAutoFit/>
          </a:bodyPr>
          <a:lstStyle/>
          <a:p>
            <a:pPr lvl="0" algn="ctr">
              <a:defRPr/>
            </a:pPr>
            <a:r>
              <a:rPr lang="nl-NL"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Hoàn thành nội dung bảng</a:t>
            </a:r>
            <a:r>
              <a:rPr lang="vi-VN" sz="32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 sau:</a:t>
            </a:r>
            <a:endParaRPr lang="en-US" sz="32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FD9E77AB-FEAA-64BB-DBBB-822328FA9BBB}"/>
              </a:ext>
            </a:extLst>
          </p:cNvPr>
          <p:cNvGraphicFramePr>
            <a:graphicFrameLocks noGrp="1"/>
          </p:cNvGraphicFramePr>
          <p:nvPr>
            <p:extLst>
              <p:ext uri="{D42A27DB-BD31-4B8C-83A1-F6EECF244321}">
                <p14:modId xmlns:p14="http://schemas.microsoft.com/office/powerpoint/2010/main" val="570815731"/>
              </p:ext>
            </p:extLst>
          </p:nvPr>
        </p:nvGraphicFramePr>
        <p:xfrm>
          <a:off x="377950" y="1755646"/>
          <a:ext cx="11180065" cy="4547617"/>
        </p:xfrm>
        <a:graphic>
          <a:graphicData uri="http://schemas.openxmlformats.org/drawingml/2006/table">
            <a:tbl>
              <a:tblPr firstRow="1" firstCol="1" bandRow="1">
                <a:tableStyleId>{5C22544A-7EE6-4342-B048-85BDC9FD1C3A}</a:tableStyleId>
              </a:tblPr>
              <a:tblGrid>
                <a:gridCol w="2662417">
                  <a:extLst>
                    <a:ext uri="{9D8B030D-6E8A-4147-A177-3AD203B41FA5}">
                      <a16:colId xmlns:a16="http://schemas.microsoft.com/office/drawing/2014/main" val="61567520"/>
                    </a:ext>
                  </a:extLst>
                </a:gridCol>
                <a:gridCol w="3333902">
                  <a:extLst>
                    <a:ext uri="{9D8B030D-6E8A-4147-A177-3AD203B41FA5}">
                      <a16:colId xmlns:a16="http://schemas.microsoft.com/office/drawing/2014/main" val="1659968810"/>
                    </a:ext>
                  </a:extLst>
                </a:gridCol>
                <a:gridCol w="2591873">
                  <a:extLst>
                    <a:ext uri="{9D8B030D-6E8A-4147-A177-3AD203B41FA5}">
                      <a16:colId xmlns:a16="http://schemas.microsoft.com/office/drawing/2014/main" val="88598252"/>
                    </a:ext>
                  </a:extLst>
                </a:gridCol>
                <a:gridCol w="2591873">
                  <a:extLst>
                    <a:ext uri="{9D8B030D-6E8A-4147-A177-3AD203B41FA5}">
                      <a16:colId xmlns:a16="http://schemas.microsoft.com/office/drawing/2014/main" val="1577957700"/>
                    </a:ext>
                  </a:extLst>
                </a:gridCol>
              </a:tblGrid>
              <a:tr h="1563149">
                <a:tc>
                  <a:txBody>
                    <a:bodyPr/>
                    <a:lstStyle/>
                    <a:p>
                      <a:pPr marL="0" marR="0" algn="ctr">
                        <a:lnSpc>
                          <a:spcPct val="120000"/>
                        </a:lnSpc>
                        <a:spcBef>
                          <a:spcPts val="0"/>
                        </a:spcBef>
                        <a:spcAft>
                          <a:spcPts val="0"/>
                        </a:spcAft>
                      </a:pPr>
                      <a:r>
                        <a:rPr lang="nl-NL" sz="3200" dirty="0">
                          <a:solidFill>
                            <a:srgbClr val="C00000"/>
                          </a:solidFill>
                          <a:effectLst/>
                          <a:latin typeface="Times New Roman" panose="02020603050405020304" pitchFamily="18" charset="0"/>
                          <a:cs typeface="Times New Roman" panose="02020603050405020304" pitchFamily="18" charset="0"/>
                        </a:rPr>
                        <a:t>Tên thực phẩm</a:t>
                      </a:r>
                      <a:endPar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C00000"/>
                          </a:solidFill>
                          <a:effectLst/>
                          <a:latin typeface="Times New Roman" panose="02020603050405020304" pitchFamily="18" charset="0"/>
                          <a:cs typeface="Times New Roman" panose="02020603050405020304" pitchFamily="18" charset="0"/>
                        </a:rPr>
                        <a:t>Dấu hiệu không an toàn</a:t>
                      </a:r>
                      <a:endPar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C00000"/>
                          </a:solidFill>
                          <a:effectLst/>
                          <a:latin typeface="Times New Roman" panose="02020603050405020304" pitchFamily="18" charset="0"/>
                          <a:cs typeface="Times New Roman" panose="02020603050405020304" pitchFamily="18" charset="0"/>
                        </a:rPr>
                        <a:t>Đánh giá</a:t>
                      </a:r>
                      <a:endPar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C00000"/>
                          </a:solidFill>
                          <a:effectLst/>
                          <a:latin typeface="Times New Roman" panose="02020603050405020304" pitchFamily="18" charset="0"/>
                          <a:cs typeface="Times New Roman" panose="02020603050405020304" pitchFamily="18" charset="0"/>
                        </a:rPr>
                        <a:t>Nguy cơ nếu sử dụng</a:t>
                      </a:r>
                      <a:endPar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2418255"/>
                  </a:ext>
                </a:extLst>
              </a:tr>
              <a:tr h="1563149">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Quả táo</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Bị thối</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err="1">
                          <a:solidFill>
                            <a:srgbClr val="002060"/>
                          </a:solidFill>
                          <a:effectLst/>
                          <a:latin typeface="Times New Roman" panose="02020603050405020304" pitchFamily="18" charset="0"/>
                          <a:cs typeface="Times New Roman" panose="02020603050405020304" pitchFamily="18" charset="0"/>
                        </a:rPr>
                        <a:t>Không</a:t>
                      </a:r>
                      <a:r>
                        <a:rPr lang="en-US" sz="3200" dirty="0">
                          <a:solidFill>
                            <a:srgbClr val="002060"/>
                          </a:solidFill>
                          <a:effectLst/>
                          <a:latin typeface="Times New Roman" panose="02020603050405020304" pitchFamily="18" charset="0"/>
                          <a:cs typeface="Times New Roman" panose="02020603050405020304" pitchFamily="18" charset="0"/>
                        </a:rPr>
                        <a:t> an </a:t>
                      </a:r>
                      <a:r>
                        <a:rPr lang="en-US" sz="3200" dirty="0" err="1">
                          <a:solidFill>
                            <a:srgbClr val="002060"/>
                          </a:solidFill>
                          <a:effectLst/>
                          <a:latin typeface="Times New Roman" panose="02020603050405020304" pitchFamily="18" charset="0"/>
                          <a:cs typeface="Times New Roman" panose="02020603050405020304" pitchFamily="18" charset="0"/>
                        </a:rPr>
                        <a:t>toàn</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 bụng,..</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2198065"/>
                  </a:ext>
                </a:extLst>
              </a:tr>
              <a:tr h="1421319">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945288"/>
                  </a:ext>
                </a:extLst>
              </a:tr>
            </a:tbl>
          </a:graphicData>
        </a:graphic>
      </p:graphicFrame>
    </p:spTree>
    <p:extLst>
      <p:ext uri="{BB962C8B-B14F-4D97-AF65-F5344CB8AC3E}">
        <p14:creationId xmlns:p14="http://schemas.microsoft.com/office/powerpoint/2010/main" val="1225581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D03657-3421-17E8-91AB-9C9D06F1394E}"/>
              </a:ext>
            </a:extLst>
          </p:cNvPr>
          <p:cNvPicPr>
            <a:picLocks noChangeAspect="1"/>
          </p:cNvPicPr>
          <p:nvPr/>
        </p:nvPicPr>
        <p:blipFill>
          <a:blip r:embed="rId2"/>
          <a:stretch>
            <a:fillRect/>
          </a:stretch>
        </p:blipFill>
        <p:spPr>
          <a:xfrm>
            <a:off x="412149" y="497644"/>
            <a:ext cx="6812987" cy="2692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BEEC2B7-2D46-83F5-2F44-4C5D4C36238E}"/>
              </a:ext>
            </a:extLst>
          </p:cNvPr>
          <p:cNvPicPr>
            <a:picLocks noChangeAspect="1"/>
          </p:cNvPicPr>
          <p:nvPr/>
        </p:nvPicPr>
        <p:blipFill>
          <a:blip r:embed="rId3"/>
          <a:stretch>
            <a:fillRect/>
          </a:stretch>
        </p:blipFill>
        <p:spPr>
          <a:xfrm>
            <a:off x="7383209" y="621743"/>
            <a:ext cx="4150423" cy="2568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6" name="Table 5">
            <a:extLst>
              <a:ext uri="{FF2B5EF4-FFF2-40B4-BE49-F238E27FC236}">
                <a16:creationId xmlns:a16="http://schemas.microsoft.com/office/drawing/2014/main" id="{FD9E77AB-FEAA-64BB-DBBB-822328FA9BBB}"/>
              </a:ext>
            </a:extLst>
          </p:cNvPr>
          <p:cNvGraphicFramePr>
            <a:graphicFrameLocks noGrp="1"/>
          </p:cNvGraphicFramePr>
          <p:nvPr>
            <p:extLst>
              <p:ext uri="{D42A27DB-BD31-4B8C-83A1-F6EECF244321}">
                <p14:modId xmlns:p14="http://schemas.microsoft.com/office/powerpoint/2010/main" val="2610613242"/>
              </p:ext>
            </p:extLst>
          </p:nvPr>
        </p:nvGraphicFramePr>
        <p:xfrm>
          <a:off x="536447" y="4166172"/>
          <a:ext cx="10997185" cy="2439947"/>
        </p:xfrm>
        <a:graphic>
          <a:graphicData uri="http://schemas.openxmlformats.org/drawingml/2006/table">
            <a:tbl>
              <a:tblPr firstRow="1" firstCol="1" bandRow="1">
                <a:tableStyleId>{5C22544A-7EE6-4342-B048-85BDC9FD1C3A}</a:tableStyleId>
              </a:tblPr>
              <a:tblGrid>
                <a:gridCol w="2618866">
                  <a:extLst>
                    <a:ext uri="{9D8B030D-6E8A-4147-A177-3AD203B41FA5}">
                      <a16:colId xmlns:a16="http://schemas.microsoft.com/office/drawing/2014/main" val="61567520"/>
                    </a:ext>
                  </a:extLst>
                </a:gridCol>
                <a:gridCol w="3279367">
                  <a:extLst>
                    <a:ext uri="{9D8B030D-6E8A-4147-A177-3AD203B41FA5}">
                      <a16:colId xmlns:a16="http://schemas.microsoft.com/office/drawing/2014/main" val="1659968810"/>
                    </a:ext>
                  </a:extLst>
                </a:gridCol>
                <a:gridCol w="2549476">
                  <a:extLst>
                    <a:ext uri="{9D8B030D-6E8A-4147-A177-3AD203B41FA5}">
                      <a16:colId xmlns:a16="http://schemas.microsoft.com/office/drawing/2014/main" val="88598252"/>
                    </a:ext>
                  </a:extLst>
                </a:gridCol>
                <a:gridCol w="2549476">
                  <a:extLst>
                    <a:ext uri="{9D8B030D-6E8A-4147-A177-3AD203B41FA5}">
                      <a16:colId xmlns:a16="http://schemas.microsoft.com/office/drawing/2014/main" val="1577957700"/>
                    </a:ext>
                  </a:extLst>
                </a:gridCol>
              </a:tblGrid>
              <a:tr h="1023865">
                <a:tc>
                  <a:txBody>
                    <a:bodyPr/>
                    <a:lstStyle/>
                    <a:p>
                      <a:pPr marL="0" marR="0" algn="ctr">
                        <a:lnSpc>
                          <a:spcPct val="120000"/>
                        </a:lnSpc>
                        <a:spcBef>
                          <a:spcPts val="0"/>
                        </a:spcBef>
                        <a:spcAft>
                          <a:spcPts val="0"/>
                        </a:spcAft>
                      </a:pPr>
                      <a:r>
                        <a:rPr lang="nl-NL" sz="3200" dirty="0">
                          <a:solidFill>
                            <a:srgbClr val="C00000"/>
                          </a:solidFill>
                          <a:effectLst/>
                          <a:latin typeface="Times New Roman" panose="02020603050405020304" pitchFamily="18" charset="0"/>
                          <a:cs typeface="Times New Roman" panose="02020603050405020304" pitchFamily="18" charset="0"/>
                        </a:rPr>
                        <a:t>Tên thực phẩm</a:t>
                      </a:r>
                      <a:endPar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dirty="0">
                          <a:solidFill>
                            <a:srgbClr val="C00000"/>
                          </a:solidFill>
                          <a:effectLst/>
                          <a:latin typeface="Times New Roman" panose="02020603050405020304" pitchFamily="18" charset="0"/>
                          <a:cs typeface="Times New Roman" panose="02020603050405020304" pitchFamily="18" charset="0"/>
                        </a:rPr>
                        <a:t>Dấu hiệu không an toàn</a:t>
                      </a:r>
                      <a:endPar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dirty="0">
                          <a:solidFill>
                            <a:srgbClr val="C00000"/>
                          </a:solidFill>
                          <a:effectLst/>
                          <a:latin typeface="Times New Roman" panose="02020603050405020304" pitchFamily="18" charset="0"/>
                          <a:cs typeface="Times New Roman" panose="02020603050405020304" pitchFamily="18" charset="0"/>
                        </a:rPr>
                        <a:t>Đánh giá</a:t>
                      </a:r>
                      <a:endPar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dirty="0">
                          <a:solidFill>
                            <a:srgbClr val="C00000"/>
                          </a:solidFill>
                          <a:effectLst/>
                          <a:latin typeface="Times New Roman" panose="02020603050405020304" pitchFamily="18" charset="0"/>
                          <a:cs typeface="Times New Roman" panose="02020603050405020304" pitchFamily="18" charset="0"/>
                        </a:rPr>
                        <a:t>Nguy cơ nếu sử dụng</a:t>
                      </a:r>
                      <a:endParaRPr lang="en-US" sz="32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418255"/>
                  </a:ext>
                </a:extLst>
              </a:tr>
              <a:tr h="691662">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Quả táo</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Bị thối</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3200" dirty="0" err="1">
                          <a:solidFill>
                            <a:srgbClr val="002060"/>
                          </a:solidFill>
                          <a:effectLst/>
                          <a:latin typeface="Times New Roman" panose="02020603050405020304" pitchFamily="18" charset="0"/>
                          <a:cs typeface="Times New Roman" panose="02020603050405020304" pitchFamily="18" charset="0"/>
                        </a:rPr>
                        <a:t>Không</a:t>
                      </a:r>
                      <a:r>
                        <a:rPr lang="en-US" sz="3200" dirty="0">
                          <a:solidFill>
                            <a:srgbClr val="002060"/>
                          </a:solidFill>
                          <a:effectLst/>
                          <a:latin typeface="Times New Roman" panose="02020603050405020304" pitchFamily="18" charset="0"/>
                          <a:cs typeface="Times New Roman" panose="02020603050405020304" pitchFamily="18" charset="0"/>
                        </a:rPr>
                        <a:t> an </a:t>
                      </a:r>
                      <a:r>
                        <a:rPr lang="en-US" sz="3200" dirty="0" err="1">
                          <a:solidFill>
                            <a:srgbClr val="002060"/>
                          </a:solidFill>
                          <a:effectLst/>
                          <a:latin typeface="Times New Roman" panose="02020603050405020304" pitchFamily="18" charset="0"/>
                          <a:cs typeface="Times New Roman" panose="02020603050405020304" pitchFamily="18" charset="0"/>
                        </a:rPr>
                        <a:t>toàn</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Đau bụng,..</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2198065"/>
                  </a:ext>
                </a:extLst>
              </a:tr>
              <a:tr h="628907">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nl-NL" sz="3200" dirty="0">
                          <a:solidFill>
                            <a:srgbClr val="002060"/>
                          </a:solidFill>
                          <a:effectLst/>
                          <a:latin typeface="Times New Roman" panose="02020603050405020304" pitchFamily="18"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945288"/>
                  </a:ext>
                </a:extLst>
              </a:tr>
            </a:tbl>
          </a:graphicData>
        </a:graphic>
      </p:graphicFrame>
      <p:sp>
        <p:nvSpPr>
          <p:cNvPr id="7" name="TextBox 6"/>
          <p:cNvSpPr txBox="1"/>
          <p:nvPr/>
        </p:nvSpPr>
        <p:spPr>
          <a:xfrm>
            <a:off x="2767584" y="89291"/>
            <a:ext cx="7876032"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5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9</a:t>
            </a:r>
          </a:p>
        </p:txBody>
      </p:sp>
      <p:sp>
        <p:nvSpPr>
          <p:cNvPr id="8" name="TextBox 7"/>
          <p:cNvSpPr txBox="1"/>
          <p:nvPr/>
        </p:nvSpPr>
        <p:spPr>
          <a:xfrm>
            <a:off x="3723037" y="3455305"/>
            <a:ext cx="5718048" cy="584775"/>
          </a:xfrm>
          <a:prstGeom prst="rect">
            <a:avLst/>
          </a:prstGeom>
          <a:solidFill>
            <a:schemeClr val="bg1"/>
          </a:solidFill>
          <a:ln w="19050">
            <a:solidFill>
              <a:schemeClr val="tx1"/>
            </a:solidFill>
          </a:ln>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864662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60192" y="353568"/>
            <a:ext cx="7095744" cy="584775"/>
          </a:xfrm>
          <a:prstGeom prst="rect">
            <a:avLst/>
          </a:prstGeom>
          <a:noFill/>
        </p:spPr>
        <p:txBody>
          <a:bodyPr wrap="square" rtlCol="0">
            <a:spAutoFit/>
          </a:bodyPr>
          <a:lstStyle/>
          <a:p>
            <a:r>
              <a:rPr lang="vi-VN" sz="3200" b="1">
                <a:solidFill>
                  <a:srgbClr val="0000FF"/>
                </a:solidFill>
                <a:latin typeface="+mj-lt"/>
              </a:rPr>
              <a:t>Thứ năm</a:t>
            </a:r>
            <a:r>
              <a:rPr lang="vi-VN" sz="3200" b="1" smtClean="0">
                <a:solidFill>
                  <a:srgbClr val="0000FF"/>
                </a:solidFill>
                <a:latin typeface="+mj-lt"/>
              </a:rPr>
              <a:t> </a:t>
            </a:r>
            <a:r>
              <a:rPr lang="vi-VN" sz="3200" b="1">
                <a:solidFill>
                  <a:srgbClr val="0000FF"/>
                </a:solidFill>
                <a:latin typeface="+mj-lt"/>
              </a:rPr>
              <a:t>ngày </a:t>
            </a:r>
            <a:r>
              <a:rPr lang="vi-VN" sz="3200" b="1" smtClean="0">
                <a:solidFill>
                  <a:srgbClr val="0000FF"/>
                </a:solidFill>
                <a:latin typeface="+mj-lt"/>
              </a:rPr>
              <a:t>21 </a:t>
            </a:r>
            <a:r>
              <a:rPr lang="vi-VN" sz="3200" b="1" dirty="0">
                <a:solidFill>
                  <a:srgbClr val="0000FF"/>
                </a:solidFill>
                <a:latin typeface="+mj-lt"/>
              </a:rPr>
              <a:t>tháng 3 năm 2024</a:t>
            </a:r>
            <a:endParaRPr lang="en-US" sz="3200" b="1" dirty="0">
              <a:solidFill>
                <a:srgbClr val="0000FF"/>
              </a:solidFill>
              <a:latin typeface="+mj-lt"/>
            </a:endParaRPr>
          </a:p>
        </p:txBody>
      </p:sp>
      <p:sp>
        <p:nvSpPr>
          <p:cNvPr id="3" name="TextBox 2"/>
          <p:cNvSpPr txBox="1"/>
          <p:nvPr/>
        </p:nvSpPr>
        <p:spPr>
          <a:xfrm>
            <a:off x="5218176" y="938343"/>
            <a:ext cx="3157728" cy="584775"/>
          </a:xfrm>
          <a:prstGeom prst="rect">
            <a:avLst/>
          </a:prstGeom>
          <a:noFill/>
        </p:spPr>
        <p:txBody>
          <a:bodyPr wrap="square" rtlCol="0">
            <a:spAutoFit/>
          </a:bodyPr>
          <a:lstStyle/>
          <a:p>
            <a:r>
              <a:rPr lang="vi-VN" sz="3200" b="1" dirty="0">
                <a:latin typeface="+mj-lt"/>
              </a:rPr>
              <a:t>Khoa học:</a:t>
            </a:r>
            <a:endParaRPr lang="en-US" sz="3200" b="1" dirty="0">
              <a:latin typeface="+mj-lt"/>
            </a:endParaRPr>
          </a:p>
        </p:txBody>
      </p:sp>
    </p:spTree>
    <p:extLst>
      <p:ext uri="{BB962C8B-B14F-4D97-AF65-F5344CB8AC3E}">
        <p14:creationId xmlns:p14="http://schemas.microsoft.com/office/powerpoint/2010/main" val="64795214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6DADFE1-58A0-7E16-2951-0DF1A18E4435}"/>
              </a:ext>
            </a:extLst>
          </p:cNvPr>
          <p:cNvGraphicFramePr>
            <a:graphicFrameLocks noGrp="1"/>
          </p:cNvGraphicFramePr>
          <p:nvPr>
            <p:extLst>
              <p:ext uri="{D42A27DB-BD31-4B8C-83A1-F6EECF244321}">
                <p14:modId xmlns:p14="http://schemas.microsoft.com/office/powerpoint/2010/main" val="1264637772"/>
              </p:ext>
            </p:extLst>
          </p:nvPr>
        </p:nvGraphicFramePr>
        <p:xfrm>
          <a:off x="475487" y="365757"/>
          <a:ext cx="11301986" cy="6365144"/>
        </p:xfrm>
        <a:graphic>
          <a:graphicData uri="http://schemas.openxmlformats.org/drawingml/2006/table">
            <a:tbl>
              <a:tblPr/>
              <a:tblGrid>
                <a:gridCol w="2825497">
                  <a:extLst>
                    <a:ext uri="{9D8B030D-6E8A-4147-A177-3AD203B41FA5}">
                      <a16:colId xmlns:a16="http://schemas.microsoft.com/office/drawing/2014/main" val="2014654969"/>
                    </a:ext>
                  </a:extLst>
                </a:gridCol>
                <a:gridCol w="2994577">
                  <a:extLst>
                    <a:ext uri="{9D8B030D-6E8A-4147-A177-3AD203B41FA5}">
                      <a16:colId xmlns:a16="http://schemas.microsoft.com/office/drawing/2014/main" val="396245522"/>
                    </a:ext>
                  </a:extLst>
                </a:gridCol>
                <a:gridCol w="2656415">
                  <a:extLst>
                    <a:ext uri="{9D8B030D-6E8A-4147-A177-3AD203B41FA5}">
                      <a16:colId xmlns:a16="http://schemas.microsoft.com/office/drawing/2014/main" val="2524085503"/>
                    </a:ext>
                  </a:extLst>
                </a:gridCol>
                <a:gridCol w="2825497">
                  <a:extLst>
                    <a:ext uri="{9D8B030D-6E8A-4147-A177-3AD203B41FA5}">
                      <a16:colId xmlns:a16="http://schemas.microsoft.com/office/drawing/2014/main" val="3489549963"/>
                    </a:ext>
                  </a:extLst>
                </a:gridCol>
              </a:tblGrid>
              <a:tr h="1242839">
                <a:tc>
                  <a:txBody>
                    <a:bodyPr/>
                    <a:lstStyle/>
                    <a:p>
                      <a:pPr algn="ctr" fontAlgn="t"/>
                      <a:r>
                        <a:rPr lang="en-US" sz="2800" b="1" dirty="0" err="1">
                          <a:solidFill>
                            <a:srgbClr val="C00000"/>
                          </a:solidFill>
                          <a:effectLst/>
                          <a:latin typeface="Times New Roman" panose="02020603050405020304" pitchFamily="18" charset="0"/>
                          <a:cs typeface="Times New Roman" panose="02020603050405020304" pitchFamily="18" charset="0"/>
                        </a:rPr>
                        <a:t>Tên</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sản</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phẩm</a:t>
                      </a:r>
                      <a:endParaRPr lang="en-US" sz="280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t"/>
                      <a:r>
                        <a:rPr lang="en-US" sz="2800" b="1" dirty="0" err="1">
                          <a:solidFill>
                            <a:srgbClr val="C00000"/>
                          </a:solidFill>
                          <a:effectLst/>
                          <a:latin typeface="Times New Roman" panose="02020603050405020304" pitchFamily="18" charset="0"/>
                          <a:cs typeface="Times New Roman" panose="02020603050405020304" pitchFamily="18" charset="0"/>
                        </a:rPr>
                        <a:t>Dấu</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hiệu</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nhận</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biết</a:t>
                      </a:r>
                      <a:endParaRPr lang="en-US" sz="280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dirty="0" err="1">
                          <a:solidFill>
                            <a:srgbClr val="C00000"/>
                          </a:solidFill>
                          <a:effectLst/>
                          <a:latin typeface="Times New Roman" panose="02020603050405020304" pitchFamily="18" charset="0"/>
                          <a:cs typeface="Times New Roman" panose="02020603050405020304" pitchFamily="18" charset="0"/>
                        </a:rPr>
                        <a:t>Đánh</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giá</a:t>
                      </a:r>
                      <a:endParaRPr lang="en-US" sz="280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vi-VN" sz="2800" b="1" dirty="0">
                          <a:solidFill>
                            <a:srgbClr val="C00000"/>
                          </a:solidFill>
                          <a:effectLst/>
                          <a:latin typeface="Times New Roman" panose="02020603050405020304" pitchFamily="18" charset="0"/>
                          <a:cs typeface="Times New Roman" panose="02020603050405020304" pitchFamily="18" charset="0"/>
                        </a:rPr>
                        <a:t>Nguy cơ nếu sử dụng</a:t>
                      </a:r>
                      <a:endParaRPr lang="vi-VN" sz="2800" dirty="0">
                        <a:solidFill>
                          <a:srgbClr val="C00000"/>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81188625"/>
                  </a:ext>
                </a:extLst>
              </a:tr>
              <a:tr h="733601">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Quả</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táo</a:t>
                      </a:r>
                      <a:endParaRPr lang="en-US"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a:solidFill>
                            <a:srgbClr val="0000FF"/>
                          </a:solidFill>
                          <a:effectLst/>
                          <a:latin typeface="Times New Roman" panose="02020603050405020304" pitchFamily="18" charset="0"/>
                          <a:cs typeface="Times New Roman" panose="02020603050405020304" pitchFamily="18" charset="0"/>
                        </a:rPr>
                        <a:t>Bị thối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a:solidFill>
                            <a:srgbClr val="0000FF"/>
                          </a:solidFill>
                          <a:effectLst/>
                          <a:latin typeface="Times New Roman" panose="02020603050405020304" pitchFamily="18" charset="0"/>
                          <a:cs typeface="Times New Roman" panose="02020603050405020304" pitchFamily="18" charset="0"/>
                        </a:rPr>
                        <a:t>Không an toàn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a:solidFill>
                            <a:srgbClr val="0000FF"/>
                          </a:solidFill>
                          <a:effectLst/>
                          <a:latin typeface="Times New Roman" panose="02020603050405020304" pitchFamily="18" charset="0"/>
                          <a:cs typeface="Times New Roman" panose="02020603050405020304" pitchFamily="18" charset="0"/>
                        </a:rPr>
                        <a:t>Đau bụng,...</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48056034"/>
                  </a:ext>
                </a:extLst>
              </a:tr>
              <a:tr h="733601">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Bánh</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mì</a:t>
                      </a:r>
                      <a:endParaRPr lang="en-US"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vi-VN" sz="2800" b="1" dirty="0">
                          <a:solidFill>
                            <a:srgbClr val="0000FF"/>
                          </a:solidFill>
                          <a:effectLst/>
                          <a:latin typeface="Times New Roman" panose="02020603050405020304" pitchFamily="18" charset="0"/>
                          <a:cs typeface="Times New Roman" panose="02020603050405020304" pitchFamily="18" charset="0"/>
                        </a:rPr>
                        <a:t>Ngày sản xuất</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và</a:t>
                      </a:r>
                      <a:r>
                        <a:rPr lang="en-US" sz="2800" b="1" dirty="0">
                          <a:solidFill>
                            <a:srgbClr val="0000FF"/>
                          </a:solidFill>
                          <a:effectLst/>
                          <a:latin typeface="Times New Roman" panose="02020603050405020304" pitchFamily="18" charset="0"/>
                          <a:cs typeface="Times New Roman" panose="02020603050405020304" pitchFamily="18" charset="0"/>
                        </a:rPr>
                        <a:t> </a:t>
                      </a:r>
                      <a:r>
                        <a:rPr lang="vi-VN" sz="2800" b="1" dirty="0">
                          <a:solidFill>
                            <a:srgbClr val="0000FF"/>
                          </a:solidFill>
                          <a:effectLst/>
                          <a:latin typeface="Times New Roman" panose="02020603050405020304" pitchFamily="18" charset="0"/>
                          <a:cs typeface="Times New Roman" panose="02020603050405020304" pitchFamily="18" charset="0"/>
                        </a:rPr>
                        <a:t>hạn sử dụng</a:t>
                      </a:r>
                      <a:endParaRPr lang="en-US"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a:solidFill>
                            <a:srgbClr val="0000FF"/>
                          </a:solidFill>
                          <a:effectLst/>
                          <a:latin typeface="Times New Roman" panose="02020603050405020304" pitchFamily="18" charset="0"/>
                          <a:cs typeface="Times New Roman" panose="02020603050405020304" pitchFamily="18" charset="0"/>
                        </a:rPr>
                        <a:t>An toàn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a:solidFill>
                            <a:srgbClr val="0000FF"/>
                          </a:solidFill>
                          <a:effectLst/>
                          <a:latin typeface="Times New Roman" panose="02020603050405020304" pitchFamily="18" charset="0"/>
                          <a:cs typeface="Times New Roman" panose="02020603050405020304" pitchFamily="18" charset="0"/>
                        </a:rPr>
                        <a:t> </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287492769"/>
                  </a:ext>
                </a:extLst>
              </a:tr>
              <a:tr h="733601">
                <a:tc>
                  <a:txBody>
                    <a:bodyPr/>
                    <a:lstStyle/>
                    <a:p>
                      <a:pPr algn="ctr" fontAlgn="t"/>
                      <a:r>
                        <a:rPr lang="en-US" sz="2800" b="1">
                          <a:solidFill>
                            <a:srgbClr val="0000FF"/>
                          </a:solidFill>
                          <a:effectLst/>
                          <a:latin typeface="Times New Roman" panose="02020603050405020304" pitchFamily="18" charset="0"/>
                          <a:cs typeface="Times New Roman" panose="02020603050405020304" pitchFamily="18" charset="0"/>
                        </a:rPr>
                        <a:t>Sữa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vi-VN" sz="2800" b="1" dirty="0">
                          <a:solidFill>
                            <a:srgbClr val="0000FF"/>
                          </a:solidFill>
                          <a:effectLst/>
                          <a:latin typeface="Times New Roman" panose="02020603050405020304" pitchFamily="18" charset="0"/>
                          <a:cs typeface="Times New Roman" panose="02020603050405020304" pitchFamily="18" charset="0"/>
                        </a:rPr>
                        <a:t>Ngày sản xuất</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và</a:t>
                      </a:r>
                      <a:r>
                        <a:rPr lang="en-US" sz="2800" b="1" dirty="0">
                          <a:solidFill>
                            <a:srgbClr val="0000FF"/>
                          </a:solidFill>
                          <a:effectLst/>
                          <a:latin typeface="Times New Roman" panose="02020603050405020304" pitchFamily="18" charset="0"/>
                          <a:cs typeface="Times New Roman" panose="02020603050405020304" pitchFamily="18" charset="0"/>
                        </a:rPr>
                        <a:t> </a:t>
                      </a:r>
                      <a:r>
                        <a:rPr lang="vi-VN" sz="2800" b="1" dirty="0">
                          <a:solidFill>
                            <a:srgbClr val="0000FF"/>
                          </a:solidFill>
                          <a:effectLst/>
                          <a:latin typeface="Times New Roman" panose="02020603050405020304" pitchFamily="18" charset="0"/>
                          <a:cs typeface="Times New Roman" panose="02020603050405020304" pitchFamily="18" charset="0"/>
                        </a:rPr>
                        <a:t>hạn sử dụng</a:t>
                      </a:r>
                      <a:endParaRPr lang="en-US"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dirty="0">
                          <a:solidFill>
                            <a:srgbClr val="0000FF"/>
                          </a:solidFill>
                          <a:effectLst/>
                          <a:latin typeface="Times New Roman" panose="02020603050405020304" pitchFamily="18" charset="0"/>
                          <a:cs typeface="Times New Roman" panose="02020603050405020304" pitchFamily="18" charset="0"/>
                        </a:rPr>
                        <a:t>An </a:t>
                      </a:r>
                      <a:r>
                        <a:rPr lang="en-US" sz="2800" b="1" dirty="0" err="1">
                          <a:solidFill>
                            <a:srgbClr val="0000FF"/>
                          </a:solidFill>
                          <a:effectLst/>
                          <a:latin typeface="Times New Roman" panose="02020603050405020304" pitchFamily="18" charset="0"/>
                          <a:cs typeface="Times New Roman" panose="02020603050405020304" pitchFamily="18" charset="0"/>
                        </a:rPr>
                        <a:t>toàn</a:t>
                      </a:r>
                      <a:endParaRPr lang="en-US"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a:solidFill>
                            <a:srgbClr val="0000FF"/>
                          </a:solidFill>
                          <a:effectLst/>
                          <a:latin typeface="Times New Roman" panose="02020603050405020304" pitchFamily="18" charset="0"/>
                          <a:cs typeface="Times New Roman" panose="02020603050405020304" pitchFamily="18" charset="0"/>
                        </a:rPr>
                        <a:t> </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42484050"/>
                  </a:ext>
                </a:extLst>
              </a:tr>
              <a:tr h="733601">
                <a:tc>
                  <a:txBody>
                    <a:bodyPr/>
                    <a:lstStyle/>
                    <a:p>
                      <a:pPr algn="ctr" fontAlgn="t"/>
                      <a:r>
                        <a:rPr lang="en-US" sz="2800" b="1">
                          <a:solidFill>
                            <a:srgbClr val="0000FF"/>
                          </a:solidFill>
                          <a:effectLst/>
                          <a:latin typeface="Times New Roman" panose="02020603050405020304" pitchFamily="18" charset="0"/>
                          <a:cs typeface="Times New Roman" panose="02020603050405020304" pitchFamily="18" charset="0"/>
                        </a:rPr>
                        <a:t>Hamburger</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vi-VN" sz="2800" b="1" dirty="0">
                          <a:solidFill>
                            <a:srgbClr val="0000FF"/>
                          </a:solidFill>
                          <a:effectLst/>
                          <a:latin typeface="Times New Roman" panose="02020603050405020304" pitchFamily="18" charset="0"/>
                          <a:cs typeface="Times New Roman" panose="02020603050405020304" pitchFamily="18" charset="0"/>
                        </a:rPr>
                        <a:t>Ruồi bâu</a:t>
                      </a:r>
                      <a:endParaRPr lang="en-US"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Không</a:t>
                      </a:r>
                      <a:r>
                        <a:rPr lang="en-US" sz="2800" b="1" dirty="0">
                          <a:solidFill>
                            <a:srgbClr val="0000FF"/>
                          </a:solidFill>
                          <a:effectLst/>
                          <a:latin typeface="Times New Roman" panose="02020603050405020304" pitchFamily="18" charset="0"/>
                          <a:cs typeface="Times New Roman" panose="02020603050405020304" pitchFamily="18" charset="0"/>
                        </a:rPr>
                        <a:t> an </a:t>
                      </a:r>
                      <a:r>
                        <a:rPr lang="en-US" sz="2800" b="1" dirty="0" err="1">
                          <a:solidFill>
                            <a:srgbClr val="0000FF"/>
                          </a:solidFill>
                          <a:effectLst/>
                          <a:latin typeface="Times New Roman" panose="02020603050405020304" pitchFamily="18" charset="0"/>
                          <a:cs typeface="Times New Roman" panose="02020603050405020304" pitchFamily="18" charset="0"/>
                        </a:rPr>
                        <a:t>toàn</a:t>
                      </a:r>
                      <a:endParaRPr lang="en-US"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Đau</a:t>
                      </a:r>
                      <a:r>
                        <a:rPr lang="en-US" sz="2800" b="1" dirty="0">
                          <a:solidFill>
                            <a:srgbClr val="0000FF"/>
                          </a:solidFill>
                          <a:effectLst/>
                          <a:latin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cs typeface="Times New Roman" panose="02020603050405020304" pitchFamily="18" charset="0"/>
                        </a:rPr>
                        <a:t>bụng</a:t>
                      </a:r>
                      <a:r>
                        <a:rPr lang="en-US" sz="2800" b="1" dirty="0">
                          <a:solidFill>
                            <a:srgbClr val="0000FF"/>
                          </a:solidFill>
                          <a:effectLst/>
                          <a:latin typeface="Times New Roman" panose="02020603050405020304" pitchFamily="18" charset="0"/>
                          <a:cs typeface="Times New Roman" panose="020206030504050203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28594283"/>
                  </a:ext>
                </a:extLst>
              </a:tr>
              <a:tr h="1821223">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Đậu</a:t>
                      </a:r>
                      <a:r>
                        <a:rPr lang="en-US" sz="2800" b="1" baseline="0" dirty="0">
                          <a:solidFill>
                            <a:srgbClr val="0000FF"/>
                          </a:solidFill>
                          <a:effectLst/>
                          <a:latin typeface="Times New Roman" panose="02020603050405020304" pitchFamily="18" charset="0"/>
                          <a:cs typeface="Times New Roman" panose="02020603050405020304" pitchFamily="18" charset="0"/>
                        </a:rPr>
                        <a:t> </a:t>
                      </a:r>
                      <a:r>
                        <a:rPr lang="en-US" sz="2800" b="1" baseline="0" dirty="0" err="1">
                          <a:solidFill>
                            <a:srgbClr val="0000FF"/>
                          </a:solidFill>
                          <a:effectLst/>
                          <a:latin typeface="Times New Roman" panose="02020603050405020304" pitchFamily="18" charset="0"/>
                          <a:cs typeface="Times New Roman" panose="02020603050405020304" pitchFamily="18" charset="0"/>
                        </a:rPr>
                        <a:t>phụng</a:t>
                      </a:r>
                      <a:endParaRPr lang="vi-VN"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Mốc</a:t>
                      </a:r>
                      <a:endParaRPr lang="en-US"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Không</a:t>
                      </a:r>
                      <a:r>
                        <a:rPr lang="en-US" sz="2800" b="1" dirty="0">
                          <a:solidFill>
                            <a:srgbClr val="0000FF"/>
                          </a:solidFill>
                          <a:effectLst/>
                          <a:latin typeface="Times New Roman" panose="02020603050405020304" pitchFamily="18" charset="0"/>
                          <a:cs typeface="Times New Roman" panose="02020603050405020304" pitchFamily="18" charset="0"/>
                        </a:rPr>
                        <a:t> an </a:t>
                      </a:r>
                      <a:r>
                        <a:rPr lang="en-US" sz="2800" b="1" dirty="0" err="1">
                          <a:solidFill>
                            <a:srgbClr val="0000FF"/>
                          </a:solidFill>
                          <a:effectLst/>
                          <a:latin typeface="Times New Roman" panose="02020603050405020304" pitchFamily="18" charset="0"/>
                          <a:cs typeface="Times New Roman" panose="02020603050405020304" pitchFamily="18" charset="0"/>
                        </a:rPr>
                        <a:t>toàn</a:t>
                      </a:r>
                      <a:endParaRPr lang="en-US" sz="2800" b="1" dirty="0">
                        <a:solidFill>
                          <a:srgbClr val="0000FF"/>
                        </a:solidFill>
                        <a:effectLst/>
                        <a:latin typeface="Times New Roman" panose="02020603050405020304" pitchFamily="18" charset="0"/>
                        <a:cs typeface="Times New Roman" panose="020206030504050203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b="1" dirty="0" err="1">
                          <a:solidFill>
                            <a:srgbClr val="0000FF"/>
                          </a:solidFill>
                          <a:effectLst/>
                          <a:latin typeface="Times New Roman" panose="02020603050405020304" pitchFamily="18" charset="0"/>
                          <a:cs typeface="Times New Roman" panose="02020603050405020304" pitchFamily="18" charset="0"/>
                        </a:rPr>
                        <a:t>Nguy</a:t>
                      </a:r>
                      <a:r>
                        <a:rPr lang="en-US" sz="2800" b="1" baseline="0" dirty="0">
                          <a:solidFill>
                            <a:srgbClr val="0000FF"/>
                          </a:solidFill>
                          <a:effectLst/>
                          <a:latin typeface="Times New Roman" panose="02020603050405020304" pitchFamily="18" charset="0"/>
                          <a:cs typeface="Times New Roman" panose="02020603050405020304" pitchFamily="18" charset="0"/>
                        </a:rPr>
                        <a:t> </a:t>
                      </a:r>
                      <a:r>
                        <a:rPr lang="en-US" sz="2800" b="1" baseline="0" dirty="0" err="1">
                          <a:solidFill>
                            <a:srgbClr val="0000FF"/>
                          </a:solidFill>
                          <a:effectLst/>
                          <a:latin typeface="Times New Roman" panose="02020603050405020304" pitchFamily="18" charset="0"/>
                          <a:cs typeface="Times New Roman" panose="02020603050405020304" pitchFamily="18" charset="0"/>
                        </a:rPr>
                        <a:t>cơ</a:t>
                      </a:r>
                      <a:r>
                        <a:rPr lang="en-US" sz="2800" b="1" baseline="0" dirty="0">
                          <a:solidFill>
                            <a:srgbClr val="0000FF"/>
                          </a:solidFill>
                          <a:effectLst/>
                          <a:latin typeface="Times New Roman" panose="02020603050405020304" pitchFamily="18" charset="0"/>
                          <a:cs typeface="Times New Roman" panose="02020603050405020304" pitchFamily="18" charset="0"/>
                        </a:rPr>
                        <a:t> </a:t>
                      </a:r>
                      <a:r>
                        <a:rPr lang="en-US" sz="2800" b="1" baseline="0" dirty="0" err="1">
                          <a:solidFill>
                            <a:srgbClr val="0000FF"/>
                          </a:solidFill>
                          <a:effectLst/>
                          <a:latin typeface="Times New Roman" panose="02020603050405020304" pitchFamily="18" charset="0"/>
                          <a:cs typeface="Times New Roman" panose="02020603050405020304" pitchFamily="18" charset="0"/>
                        </a:rPr>
                        <a:t>gây</a:t>
                      </a:r>
                      <a:r>
                        <a:rPr lang="en-US" sz="2800" b="1" baseline="0" dirty="0">
                          <a:solidFill>
                            <a:srgbClr val="0000FF"/>
                          </a:solidFill>
                          <a:effectLst/>
                          <a:latin typeface="Times New Roman" panose="02020603050405020304" pitchFamily="18" charset="0"/>
                          <a:cs typeface="Times New Roman" panose="02020603050405020304" pitchFamily="18" charset="0"/>
                        </a:rPr>
                        <a:t> </a:t>
                      </a:r>
                      <a:r>
                        <a:rPr lang="en-US" sz="2800" b="1" baseline="0" dirty="0" err="1">
                          <a:solidFill>
                            <a:srgbClr val="0000FF"/>
                          </a:solidFill>
                          <a:effectLst/>
                          <a:latin typeface="Times New Roman" panose="02020603050405020304" pitchFamily="18" charset="0"/>
                          <a:cs typeface="Times New Roman" panose="02020603050405020304" pitchFamily="18" charset="0"/>
                        </a:rPr>
                        <a:t>ung</a:t>
                      </a:r>
                      <a:r>
                        <a:rPr lang="en-US" sz="2800" b="1" baseline="0" dirty="0">
                          <a:solidFill>
                            <a:srgbClr val="0000FF"/>
                          </a:solidFill>
                          <a:effectLst/>
                          <a:latin typeface="Times New Roman" panose="02020603050405020304" pitchFamily="18" charset="0"/>
                          <a:cs typeface="Times New Roman" panose="02020603050405020304" pitchFamily="18" charset="0"/>
                        </a:rPr>
                        <a:t> </a:t>
                      </a:r>
                      <a:r>
                        <a:rPr lang="en-US" sz="2800" b="1" baseline="0" dirty="0" err="1">
                          <a:solidFill>
                            <a:srgbClr val="0000FF"/>
                          </a:solidFill>
                          <a:effectLst/>
                          <a:latin typeface="Times New Roman" panose="02020603050405020304" pitchFamily="18" charset="0"/>
                          <a:cs typeface="Times New Roman" panose="02020603050405020304" pitchFamily="18" charset="0"/>
                        </a:rPr>
                        <a:t>thư</a:t>
                      </a:r>
                      <a:r>
                        <a:rPr lang="en-US" sz="2800" b="1" dirty="0">
                          <a:solidFill>
                            <a:srgbClr val="0000FF"/>
                          </a:solidFill>
                          <a:effectLst/>
                          <a:latin typeface="Times New Roman" panose="02020603050405020304" pitchFamily="18" charset="0"/>
                          <a:cs typeface="Times New Roman" panose="02020603050405020304" pitchFamily="18" charset="0"/>
                        </a:rPr>
                        <a: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03274835"/>
                  </a:ext>
                </a:extLst>
              </a:tr>
            </a:tbl>
          </a:graphicData>
        </a:graphic>
      </p:graphicFrame>
    </p:spTree>
    <p:extLst>
      <p:ext uri="{BB962C8B-B14F-4D97-AF65-F5344CB8AC3E}">
        <p14:creationId xmlns:p14="http://schemas.microsoft.com/office/powerpoint/2010/main" val="1148190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4337" y="791278"/>
            <a:ext cx="10655481" cy="683264"/>
          </a:xfrm>
          <a:prstGeom prst="rect">
            <a:avLst/>
          </a:prstGeom>
        </p:spPr>
        <p:txBody>
          <a:bodyPr wrap="none">
            <a:spAutoFit/>
          </a:bodyPr>
          <a:lstStyle/>
          <a:p>
            <a:pPr>
              <a:lnSpc>
                <a:spcPct val="120000"/>
              </a:lnSpc>
              <a:spcAft>
                <a:spcPts val="0"/>
              </a:spcAft>
            </a:pPr>
            <a:r>
              <a:rPr lang="en-US" sz="3200" b="1" dirty="0">
                <a:solidFill>
                  <a:srgbClr val="0000FF"/>
                </a:solidFill>
                <a:latin typeface="Times New Roman" panose="02020603050405020304" pitchFamily="18" charset="0"/>
                <a:ea typeface="Calibri" panose="020F0502020204030204" pitchFamily="34" charset="0"/>
              </a:rPr>
              <a:t>-</a:t>
            </a:r>
            <a:r>
              <a:rPr lang="vi-VN" sz="3200" b="1" dirty="0">
                <a:solidFill>
                  <a:srgbClr val="0000FF"/>
                </a:solidFill>
                <a:latin typeface="Times New Roman" panose="02020603050405020304" pitchFamily="18" charset="0"/>
                <a:ea typeface="Calibri" panose="020F0502020204030204" pitchFamily="34" charset="0"/>
              </a:rPr>
              <a:t> Những dấu hiệu nào nhận biết </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thực</a:t>
            </a:r>
            <a:r>
              <a:rPr lang="en-US" sz="3200" b="1" dirty="0">
                <a:solidFill>
                  <a:srgbClr val="0000FF"/>
                </a:solidFill>
                <a:latin typeface="Times New Roman" panose="02020603050405020304" pitchFamily="18" charset="0"/>
                <a:ea typeface="Calibri" panose="020F0502020204030204" pitchFamily="34" charset="0"/>
              </a:rPr>
              <a:t> </a:t>
            </a:r>
            <a:r>
              <a:rPr lang="en-US" sz="3200" b="1" dirty="0" err="1">
                <a:solidFill>
                  <a:srgbClr val="0000FF"/>
                </a:solidFill>
                <a:latin typeface="Times New Roman" panose="02020603050405020304" pitchFamily="18" charset="0"/>
                <a:ea typeface="Calibri" panose="020F0502020204030204" pitchFamily="34" charset="0"/>
              </a:rPr>
              <a:t>phẩm</a:t>
            </a:r>
            <a:r>
              <a:rPr lang="vi-VN" sz="3200" b="1" dirty="0">
                <a:solidFill>
                  <a:srgbClr val="0000FF"/>
                </a:solidFill>
                <a:latin typeface="Times New Roman" panose="02020603050405020304" pitchFamily="18" charset="0"/>
                <a:ea typeface="Calibri" panose="020F0502020204030204" pitchFamily="34" charset="0"/>
              </a:rPr>
              <a:t> không</a:t>
            </a:r>
            <a:r>
              <a:rPr lang="en-US" sz="3200" b="1" dirty="0">
                <a:solidFill>
                  <a:srgbClr val="0000FF"/>
                </a:solidFill>
                <a:latin typeface="Times New Roman" panose="02020603050405020304" pitchFamily="18" charset="0"/>
                <a:ea typeface="Calibri" panose="020F0502020204030204" pitchFamily="34" charset="0"/>
              </a:rPr>
              <a:t> an </a:t>
            </a:r>
            <a:r>
              <a:rPr lang="en-US" sz="3200" b="1" dirty="0" err="1">
                <a:solidFill>
                  <a:srgbClr val="0000FF"/>
                </a:solidFill>
                <a:latin typeface="Times New Roman" panose="02020603050405020304" pitchFamily="18" charset="0"/>
                <a:ea typeface="Calibri" panose="020F0502020204030204" pitchFamily="34" charset="0"/>
              </a:rPr>
              <a:t>toàn</a:t>
            </a:r>
            <a:r>
              <a:rPr lang="en-US" sz="3200" b="1" dirty="0">
                <a:solidFill>
                  <a:srgbClr val="0000FF"/>
                </a:solidFill>
                <a:latin typeface="Times New Roman" panose="02020603050405020304" pitchFamily="18" charset="0"/>
                <a:ea typeface="Calibri" panose="020F0502020204030204" pitchFamily="34" charset="0"/>
              </a:rPr>
              <a:t>?</a:t>
            </a:r>
          </a:p>
        </p:txBody>
      </p:sp>
      <p:sp>
        <p:nvSpPr>
          <p:cNvPr id="8" name="Rectangle 7"/>
          <p:cNvSpPr/>
          <p:nvPr/>
        </p:nvSpPr>
        <p:spPr>
          <a:xfrm>
            <a:off x="579409" y="1678839"/>
            <a:ext cx="11270117" cy="2062103"/>
          </a:xfrm>
          <a:prstGeom prst="rect">
            <a:avLst/>
          </a:prstGeom>
        </p:spPr>
        <p:txBody>
          <a:bodyPr wrap="square">
            <a:spAutoFit/>
          </a:bodyPr>
          <a:lstStyle/>
          <a:p>
            <a:pPr lvl="0" algn="just"/>
            <a:r>
              <a:rPr lang="vi-VN" sz="3200" b="1" dirty="0">
                <a:latin typeface="+mj-lt"/>
                <a:cs typeface="Calibri" panose="020F0502020204030204" pitchFamily="34" charset="0"/>
              </a:rPr>
              <a:t>- Thực phẩm </a:t>
            </a:r>
            <a:r>
              <a:rPr lang="en-US" sz="3200" b="1" dirty="0" err="1">
                <a:latin typeface="Times New Roman" panose="02020603050405020304" pitchFamily="18" charset="0"/>
                <a:cs typeface="Times New Roman" panose="02020603050405020304" pitchFamily="18" charset="0"/>
              </a:rPr>
              <a:t>không</a:t>
            </a:r>
            <a:r>
              <a:rPr lang="en-US" sz="3200" b="1" dirty="0">
                <a:latin typeface="+mj-lt"/>
                <a:cs typeface="Calibri" panose="020F0502020204030204" pitchFamily="34" charset="0"/>
              </a:rPr>
              <a:t> </a:t>
            </a:r>
            <a:r>
              <a:rPr lang="vi-VN" sz="3200" b="1" dirty="0">
                <a:latin typeface="+mj-lt"/>
                <a:cs typeface="Calibri" panose="020F0502020204030204" pitchFamily="34" charset="0"/>
              </a:rPr>
              <a:t>an toàn</a:t>
            </a:r>
            <a:r>
              <a:rPr lang="en-US" sz="3200" b="1" dirty="0">
                <a:latin typeface="+mj-lt"/>
                <a:cs typeface="Calibri" panose="020F0502020204030204" pitchFamily="34" charset="0"/>
              </a:rPr>
              <a:t>:</a:t>
            </a:r>
            <a:r>
              <a:rPr lang="vi-VN" sz="3200" b="1" dirty="0">
                <a:latin typeface="+mj-lt"/>
                <a:cs typeface="Calibri" panose="020F0502020204030204" pitchFamily="34" charset="0"/>
              </a:rPr>
              <a:t> </a:t>
            </a:r>
            <a:r>
              <a:rPr lang="vi-VN" sz="3200" b="1" dirty="0">
                <a:solidFill>
                  <a:srgbClr val="C00000"/>
                </a:solidFill>
                <a:latin typeface="+mj-lt"/>
                <a:cs typeface="Calibri" panose="020F0502020204030204" pitchFamily="34" charset="0"/>
              </a:rPr>
              <a:t>Bên ngoài thực phẩm bị dập nát, màu sắc không giống như bình thường, không có nguồn gốc xuất xứ, không được bao gói hợp vệ sinh, bày bán nơi không hợp vệ sinh.</a:t>
            </a:r>
            <a:endParaRPr lang="vi-VN" sz="3200" b="1" dirty="0">
              <a:solidFill>
                <a:srgbClr val="C00000"/>
              </a:solidFill>
              <a:latin typeface="+mj-lt"/>
              <a:ea typeface="Lato Regular"/>
              <a:cs typeface="Calibri" panose="020F0502020204030204" pitchFamily="34" charset="0"/>
            </a:endParaRPr>
          </a:p>
        </p:txBody>
      </p:sp>
    </p:spTree>
    <p:extLst>
      <p:ext uri="{BB962C8B-B14F-4D97-AF65-F5344CB8AC3E}">
        <p14:creationId xmlns:p14="http://schemas.microsoft.com/office/powerpoint/2010/main" val="2782421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3758" y="1364955"/>
            <a:ext cx="11473442" cy="1569660"/>
          </a:xfrm>
          <a:prstGeom prst="rect">
            <a:avLst/>
          </a:prstGeom>
        </p:spPr>
        <p:txBody>
          <a:bodyPr wrap="square">
            <a:spAutoFit/>
          </a:bodyPr>
          <a:lstStyle/>
          <a:p>
            <a:pPr lvl="0" algn="just"/>
            <a:r>
              <a:rPr lang="vi-VN" sz="3200" b="1" dirty="0">
                <a:latin typeface="Times New Roman" panose="02020603050405020304" pitchFamily="18" charset="0"/>
                <a:cs typeface="Times New Roman" panose="02020603050405020304" pitchFamily="18" charset="0"/>
              </a:rPr>
              <a:t>Thực phẩm an toàn</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a:t>
            </a:r>
            <a:r>
              <a:rPr lang="vi-VN" sz="3200" b="1" dirty="0">
                <a:solidFill>
                  <a:srgbClr val="C00000"/>
                </a:solidFill>
                <a:latin typeface="Times New Roman" panose="02020603050405020304" pitchFamily="18" charset="0"/>
                <a:cs typeface="Times New Roman" panose="02020603050405020304" pitchFamily="18" charset="0"/>
              </a:rPr>
              <a:t>có một số dấu hiệu như màu sắc tươi; nguồn gốc, xuất xứ sản phẩm rõ ràng; còn hạn sử dụng; chế biến, bảo quản hợp vệ sinh.</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13758" y="2934615"/>
            <a:ext cx="11105814" cy="1077218"/>
          </a:xfrm>
          <a:prstGeom prst="rect">
            <a:avLst/>
          </a:prstGeom>
          <a:noFill/>
        </p:spPr>
        <p:txBody>
          <a:bodyPr wrap="square" rtlCol="0">
            <a:spAutoFit/>
          </a:bodyPr>
          <a:lstStyle/>
          <a:p>
            <a:r>
              <a:rPr lang="vi-VN" sz="3200" b="1" dirty="0">
                <a:solidFill>
                  <a:srgbClr val="002060"/>
                </a:solidFill>
                <a:latin typeface="+mj-lt"/>
              </a:rPr>
              <a:t>Sử dụng thực phẩm an toàn để đảm bảo sức khỏe, bảo vệ tính mạng và phòng tránh bệnh cho bản thân.</a:t>
            </a:r>
            <a:endParaRPr lang="en-US" sz="3200" b="1" dirty="0">
              <a:solidFill>
                <a:srgbClr val="002060"/>
              </a:solidFill>
              <a:latin typeface="+mj-lt"/>
            </a:endParaRPr>
          </a:p>
        </p:txBody>
      </p:sp>
      <p:sp>
        <p:nvSpPr>
          <p:cNvPr id="7" name="TextBox 6"/>
          <p:cNvSpPr txBox="1"/>
          <p:nvPr/>
        </p:nvSpPr>
        <p:spPr>
          <a:xfrm>
            <a:off x="4198825" y="780180"/>
            <a:ext cx="3535680"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EM ĐÃ HỌC</a:t>
            </a:r>
            <a:endParaRPr lang="en-US" sz="32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852121" y="4504275"/>
            <a:ext cx="9192768" cy="584775"/>
          </a:xfrm>
          <a:prstGeom prst="rect">
            <a:avLst/>
          </a:prstGeom>
          <a:noFill/>
        </p:spPr>
        <p:txBody>
          <a:bodyPr wrap="square" rtlCol="0">
            <a:spAutoFit/>
          </a:bodyPr>
          <a:lstStyle/>
          <a:p>
            <a:r>
              <a:rPr lang="vi-VN" sz="3200" b="1" dirty="0">
                <a:solidFill>
                  <a:srgbClr val="0000FF"/>
                </a:solidFill>
                <a:latin typeface="+mj-lt"/>
              </a:rPr>
              <a:t>Những dấu hiệu nào nhận biết thực phẩm an toàn?</a:t>
            </a:r>
            <a:endParaRPr lang="en-US" sz="3200" b="1" dirty="0">
              <a:solidFill>
                <a:srgbClr val="0000FF"/>
              </a:solidFill>
              <a:latin typeface="+mj-lt"/>
            </a:endParaRPr>
          </a:p>
        </p:txBody>
      </p:sp>
      <p:sp>
        <p:nvSpPr>
          <p:cNvPr id="8" name="TextBox 7"/>
          <p:cNvSpPr txBox="1"/>
          <p:nvPr/>
        </p:nvSpPr>
        <p:spPr>
          <a:xfrm>
            <a:off x="881282" y="5289104"/>
            <a:ext cx="9192768" cy="584775"/>
          </a:xfrm>
          <a:prstGeom prst="rect">
            <a:avLst/>
          </a:prstGeom>
          <a:noFill/>
        </p:spPr>
        <p:txBody>
          <a:bodyPr wrap="square" rtlCol="0">
            <a:spAutoFit/>
          </a:bodyPr>
          <a:lstStyle/>
          <a:p>
            <a:r>
              <a:rPr lang="vi-VN" sz="3200" b="1" dirty="0">
                <a:solidFill>
                  <a:srgbClr val="0000FF"/>
                </a:solidFill>
                <a:latin typeface="+mj-lt"/>
              </a:rPr>
              <a:t>Vì sao chúng ta phải</a:t>
            </a:r>
            <a:r>
              <a:rPr lang="en-US" sz="3200" b="1" dirty="0">
                <a:solidFill>
                  <a:srgbClr val="0000FF"/>
                </a:solidFill>
                <a:latin typeface="+mj-lt"/>
              </a:rPr>
              <a:t> </a:t>
            </a:r>
            <a:r>
              <a:rPr lang="vi-VN" sz="3200" b="1" dirty="0">
                <a:solidFill>
                  <a:srgbClr val="0000FF"/>
                </a:solidFill>
                <a:latin typeface="+mj-lt"/>
              </a:rPr>
              <a:t>sử dụng thực phẩm an toàn?</a:t>
            </a:r>
            <a:endParaRPr lang="en-US" sz="3200" b="1" dirty="0">
              <a:solidFill>
                <a:srgbClr val="0000FF"/>
              </a:solidFill>
              <a:latin typeface="+mj-lt"/>
            </a:endParaRPr>
          </a:p>
        </p:txBody>
      </p:sp>
    </p:spTree>
    <p:extLst>
      <p:ext uri="{BB962C8B-B14F-4D97-AF65-F5344CB8AC3E}">
        <p14:creationId xmlns:p14="http://schemas.microsoft.com/office/powerpoint/2010/main" val="3704247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xit" presetSubtype="32" fill="hold" grpId="1" nodeType="withEffect">
                                  <p:stCondLst>
                                    <p:cond delay="0"/>
                                  </p:stCondLst>
                                  <p:childTnLst>
                                    <p:animEffect transition="out" filter="circle(out)">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xit" presetSubtype="32" fill="hold" grpId="1" nodeType="clickEffect">
                                  <p:stCondLst>
                                    <p:cond delay="0"/>
                                  </p:stCondLst>
                                  <p:childTnLst>
                                    <p:animEffect transition="out" filter="circle(out)">
                                      <p:cBhvr>
                                        <p:cTn id="29" dur="2000"/>
                                        <p:tgtEl>
                                          <p:spTgt spid="8"/>
                                        </p:tgtEl>
                                      </p:cBhvr>
                                    </p:animEffect>
                                    <p:set>
                                      <p:cBhvr>
                                        <p:cTn id="30" dur="1" fill="hold">
                                          <p:stCondLst>
                                            <p:cond delay="1999"/>
                                          </p:stCondLst>
                                        </p:cTn>
                                        <p:tgtEl>
                                          <p:spTgt spid="8"/>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2" grpId="1"/>
      <p:bldP spid="8" grpId="0"/>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58872" y="2158678"/>
            <a:ext cx="782730" cy="782730"/>
          </a:xfrm>
          <a:prstGeom prst="rect">
            <a:avLst/>
          </a:prstGeom>
        </p:spPr>
      </p:pic>
      <p:pic>
        <p:nvPicPr>
          <p:cNvPr id="2" name="Picture 1">
            <a:extLst>
              <a:ext uri="{FF2B5EF4-FFF2-40B4-BE49-F238E27FC236}">
                <a16:creationId xmlns:a16="http://schemas.microsoft.com/office/drawing/2014/main" id="{9BB199D5-08AD-0E51-22B3-A3059122EEAA}"/>
              </a:ext>
            </a:extLst>
          </p:cNvPr>
          <p:cNvPicPr>
            <a:picLocks noChangeAspect="1"/>
          </p:cNvPicPr>
          <p:nvPr/>
        </p:nvPicPr>
        <p:blipFill>
          <a:blip r:embed="rId6"/>
          <a:stretch>
            <a:fillRect/>
          </a:stretch>
        </p:blipFill>
        <p:spPr>
          <a:xfrm>
            <a:off x="1105991" y="2117895"/>
            <a:ext cx="9980017" cy="372497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17784739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pic>
        <p:nvPicPr>
          <p:cNvPr id="5" name="Picture 4">
            <a:extLst>
              <a:ext uri="{FF2B5EF4-FFF2-40B4-BE49-F238E27FC236}">
                <a16:creationId xmlns:a16="http://schemas.microsoft.com/office/drawing/2014/main" id="{01AF87A8-F838-46FC-8B3B-F7227A25A3DC}"/>
              </a:ext>
            </a:extLst>
          </p:cNvPr>
          <p:cNvPicPr>
            <a:picLocks noChangeAspect="1"/>
          </p:cNvPicPr>
          <p:nvPr/>
        </p:nvPicPr>
        <p:blipFill>
          <a:blip r:embed="rId3"/>
          <a:stretch>
            <a:fillRect/>
          </a:stretch>
        </p:blipFill>
        <p:spPr>
          <a:xfrm>
            <a:off x="2889544" y="1532272"/>
            <a:ext cx="7870618" cy="2523963"/>
          </a:xfrm>
          <a:prstGeom prst="rect">
            <a:avLst/>
          </a:prstGeom>
        </p:spPr>
      </p:pic>
    </p:spTree>
    <p:extLst>
      <p:ext uri="{BB962C8B-B14F-4D97-AF65-F5344CB8AC3E}">
        <p14:creationId xmlns:p14="http://schemas.microsoft.com/office/powerpoint/2010/main" val="32160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5" name="矩形 1">
            <a:extLst>
              <a:ext uri="{FF2B5EF4-FFF2-40B4-BE49-F238E27FC236}">
                <a16:creationId xmlns:a16="http://schemas.microsoft.com/office/drawing/2014/main" id="{34C5C38B-4103-6DD9-15FD-B9563DB73372}"/>
              </a:ext>
            </a:extLst>
          </p:cNvPr>
          <p:cNvSpPr/>
          <p:nvPr/>
        </p:nvSpPr>
        <p:spPr>
          <a:xfrm>
            <a:off x="1602268" y="410403"/>
            <a:ext cx="8397528" cy="1361898"/>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3600" b="1" dirty="0">
                <a:solidFill>
                  <a:srgbClr val="FFFFFF"/>
                </a:solidFill>
                <a:latin typeface="Cambria" panose="02040503050406030204" pitchFamily="18" charset="0"/>
              </a:rPr>
              <a:t>Câu 1: Thực phẩm an toàn có dấu hiệu nào?</a:t>
            </a:r>
            <a:endParaRPr lang="zh-CN" altLang="en-US" sz="3600" b="1" dirty="0">
              <a:solidFill>
                <a:srgbClr val="FFFFFF"/>
              </a:solidFill>
              <a:latin typeface="Cambria" panose="02040503050406030204" pitchFamily="18" charset="0"/>
            </a:endParaRPr>
          </a:p>
        </p:txBody>
      </p:sp>
      <p:sp>
        <p:nvSpPr>
          <p:cNvPr id="6" name="圆角矩形 7">
            <a:extLst>
              <a:ext uri="{FF2B5EF4-FFF2-40B4-BE49-F238E27FC236}">
                <a16:creationId xmlns:a16="http://schemas.microsoft.com/office/drawing/2014/main" id="{01165C1C-F4A9-E12B-CE04-8785C8A64FEB}"/>
              </a:ext>
            </a:extLst>
          </p:cNvPr>
          <p:cNvSpPr/>
          <p:nvPr/>
        </p:nvSpPr>
        <p:spPr>
          <a:xfrm>
            <a:off x="916727" y="1880041"/>
            <a:ext cx="4884305"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217"/>
            <a:r>
              <a:rPr lang="en-US" altLang="zh-CN" sz="4000" dirty="0">
                <a:solidFill>
                  <a:srgbClr val="000000"/>
                </a:solidFill>
                <a:latin typeface="Cambria" panose="02040503050406030204" pitchFamily="18" charset="0"/>
                <a:ea typeface="微软雅黑" panose="020B0503020204020204" pitchFamily="34" charset="-122"/>
              </a:rPr>
              <a:t>          </a:t>
            </a:r>
            <a:r>
              <a:rPr lang="vi-VN" altLang="zh-CN" sz="3200" b="1" dirty="0">
                <a:solidFill>
                  <a:srgbClr val="000000"/>
                </a:solidFill>
                <a:latin typeface="+mj-lt"/>
                <a:ea typeface="微软雅黑" panose="020B0503020204020204" pitchFamily="34" charset="-122"/>
              </a:rPr>
              <a:t>Màu sắc tươi</a:t>
            </a:r>
            <a:endParaRPr lang="zh-CN" altLang="en-US" sz="3200" b="1" dirty="0">
              <a:solidFill>
                <a:srgbClr val="000000"/>
              </a:solidFill>
              <a:latin typeface="+mj-lt"/>
              <a:ea typeface="微软雅黑" panose="020B0503020204020204" pitchFamily="34" charset="-122"/>
            </a:endParaRPr>
          </a:p>
        </p:txBody>
      </p:sp>
      <p:sp>
        <p:nvSpPr>
          <p:cNvPr id="7" name="椭圆 5">
            <a:extLst>
              <a:ext uri="{FF2B5EF4-FFF2-40B4-BE49-F238E27FC236}">
                <a16:creationId xmlns:a16="http://schemas.microsoft.com/office/drawing/2014/main" id="{B660363C-8D03-1986-BF43-8928B8335B26}"/>
              </a:ext>
            </a:extLst>
          </p:cNvPr>
          <p:cNvSpPr/>
          <p:nvPr/>
        </p:nvSpPr>
        <p:spPr>
          <a:xfrm>
            <a:off x="1000861" y="2149016"/>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altLang="zh-CN" sz="4000" b="1" dirty="0">
                <a:solidFill>
                  <a:srgbClr val="00B050"/>
                </a:solidFill>
                <a:latin typeface="Cambria" panose="02040503050406030204" pitchFamily="18" charset="0"/>
                <a:ea typeface="Cambria" panose="02040503050406030204" pitchFamily="18" charset="0"/>
              </a:rPr>
              <a:t>A</a:t>
            </a:r>
            <a:endParaRPr lang="zh-CN" altLang="en-US" sz="4000" b="1" dirty="0">
              <a:solidFill>
                <a:srgbClr val="00B050"/>
              </a:solidFill>
              <a:latin typeface="Cambria" panose="02040503050406030204" pitchFamily="18" charset="0"/>
              <a:ea typeface="微软雅黑" panose="020B0503020204020204" pitchFamily="34" charset="-122"/>
            </a:endParaRPr>
          </a:p>
        </p:txBody>
      </p:sp>
      <p:sp>
        <p:nvSpPr>
          <p:cNvPr id="8" name="圆角矩形 12">
            <a:extLst>
              <a:ext uri="{FF2B5EF4-FFF2-40B4-BE49-F238E27FC236}">
                <a16:creationId xmlns:a16="http://schemas.microsoft.com/office/drawing/2014/main" id="{7AE645FC-E43A-4FC8-29D9-10C8A38B30A0}"/>
              </a:ext>
            </a:extLst>
          </p:cNvPr>
          <p:cNvSpPr/>
          <p:nvPr/>
        </p:nvSpPr>
        <p:spPr>
          <a:xfrm>
            <a:off x="6239328" y="3958483"/>
            <a:ext cx="4957296"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en-US" altLang="zh-CN" sz="4800" dirty="0">
                <a:solidFill>
                  <a:srgbClr val="000000"/>
                </a:solidFill>
                <a:latin typeface="Cambria" panose="02040503050406030204" pitchFamily="18" charset="0"/>
                <a:ea typeface="微软雅黑" panose="020B0503020204020204" pitchFamily="34" charset="-122"/>
              </a:rPr>
              <a:t>      </a:t>
            </a:r>
            <a:endParaRPr lang="zh-CN" altLang="en-US" sz="3200" b="1" dirty="0">
              <a:solidFill>
                <a:srgbClr val="000000"/>
              </a:solidFill>
              <a:latin typeface="+mj-lt"/>
              <a:ea typeface="微软雅黑" panose="020B0503020204020204" pitchFamily="34" charset="-122"/>
            </a:endParaRPr>
          </a:p>
        </p:txBody>
      </p:sp>
      <p:sp>
        <p:nvSpPr>
          <p:cNvPr id="9" name="椭圆 11">
            <a:extLst>
              <a:ext uri="{FF2B5EF4-FFF2-40B4-BE49-F238E27FC236}">
                <a16:creationId xmlns:a16="http://schemas.microsoft.com/office/drawing/2014/main" id="{7F140526-81AF-57A3-95FB-A56FBAAC4C2D}"/>
              </a:ext>
            </a:extLst>
          </p:cNvPr>
          <p:cNvSpPr/>
          <p:nvPr/>
        </p:nvSpPr>
        <p:spPr>
          <a:xfrm>
            <a:off x="6201316" y="3903236"/>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4000" b="1" dirty="0">
                <a:solidFill>
                  <a:srgbClr val="00B050"/>
                </a:solidFill>
                <a:latin typeface="Cambria" panose="02040503050406030204" pitchFamily="18" charset="0"/>
                <a:ea typeface="Cambria" panose="02040503050406030204" pitchFamily="18" charset="0"/>
              </a:rPr>
              <a:t>D</a:t>
            </a:r>
            <a:endParaRPr lang="zh-CN" altLang="en-US" sz="4000" b="1" dirty="0">
              <a:solidFill>
                <a:srgbClr val="00B050"/>
              </a:solidFill>
              <a:latin typeface="Cambria" panose="02040503050406030204" pitchFamily="18" charset="0"/>
              <a:ea typeface="微软雅黑" panose="020B0503020204020204" pitchFamily="34" charset="-122"/>
            </a:endParaRPr>
          </a:p>
        </p:txBody>
      </p:sp>
      <p:sp>
        <p:nvSpPr>
          <p:cNvPr id="10" name="圆角矩形 19">
            <a:extLst>
              <a:ext uri="{FF2B5EF4-FFF2-40B4-BE49-F238E27FC236}">
                <a16:creationId xmlns:a16="http://schemas.microsoft.com/office/drawing/2014/main" id="{2570CDBB-FAEE-6AE6-9FD3-F4A4E0B9CDB3}"/>
              </a:ext>
            </a:extLst>
          </p:cNvPr>
          <p:cNvSpPr/>
          <p:nvPr/>
        </p:nvSpPr>
        <p:spPr>
          <a:xfrm>
            <a:off x="900523" y="4063513"/>
            <a:ext cx="4668361"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217"/>
            <a:r>
              <a:rPr lang="en-US" altLang="zh-CN" sz="4000" dirty="0">
                <a:solidFill>
                  <a:srgbClr val="000000"/>
                </a:solidFill>
                <a:latin typeface="Cambria" panose="02040503050406030204" pitchFamily="18" charset="0"/>
                <a:ea typeface="微软雅黑" panose="020B0503020204020204" pitchFamily="34" charset="-122"/>
              </a:rPr>
              <a:t>          </a:t>
            </a:r>
            <a:r>
              <a:rPr lang="vi-VN" altLang="zh-CN" sz="3200" b="1" dirty="0">
                <a:solidFill>
                  <a:srgbClr val="000000"/>
                </a:solidFill>
                <a:latin typeface="+mj-lt"/>
                <a:ea typeface="微软雅黑" panose="020B0503020204020204" pitchFamily="34" charset="-122"/>
              </a:rPr>
              <a:t>Nguồn gốc   xuất xứ rõ ràng</a:t>
            </a:r>
            <a:endParaRPr lang="zh-CN" altLang="en-US" sz="3200" b="1" dirty="0">
              <a:solidFill>
                <a:srgbClr val="000000"/>
              </a:solidFill>
              <a:latin typeface="+mj-lt"/>
              <a:ea typeface="微软雅黑" panose="020B0503020204020204" pitchFamily="34" charset="-122"/>
            </a:endParaRPr>
          </a:p>
        </p:txBody>
      </p:sp>
      <p:sp>
        <p:nvSpPr>
          <p:cNvPr id="11" name="椭圆 18">
            <a:extLst>
              <a:ext uri="{FF2B5EF4-FFF2-40B4-BE49-F238E27FC236}">
                <a16:creationId xmlns:a16="http://schemas.microsoft.com/office/drawing/2014/main" id="{E11658ED-C149-32CF-3FB0-7C8BA3D103FD}"/>
              </a:ext>
            </a:extLst>
          </p:cNvPr>
          <p:cNvSpPr/>
          <p:nvPr/>
        </p:nvSpPr>
        <p:spPr>
          <a:xfrm>
            <a:off x="916727" y="4063513"/>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en-US" altLang="zh-CN" sz="4000" b="1" dirty="0">
                <a:solidFill>
                  <a:srgbClr val="00B050"/>
                </a:solidFill>
                <a:latin typeface="Cambria" panose="02040503050406030204" pitchFamily="18" charset="0"/>
                <a:ea typeface="Cambria" panose="02040503050406030204" pitchFamily="18" charset="0"/>
              </a:rPr>
              <a:t>C</a:t>
            </a:r>
            <a:endParaRPr lang="zh-CN" altLang="en-US" sz="4000" b="1" dirty="0">
              <a:solidFill>
                <a:srgbClr val="00B050"/>
              </a:solidFill>
              <a:latin typeface="Cambria" panose="02040503050406030204" pitchFamily="18" charset="0"/>
              <a:ea typeface="微软雅黑" panose="020B0503020204020204" pitchFamily="34" charset="-122"/>
            </a:endParaRPr>
          </a:p>
        </p:txBody>
      </p:sp>
      <p:sp>
        <p:nvSpPr>
          <p:cNvPr id="12" name="圆角矩形 24">
            <a:extLst>
              <a:ext uri="{FF2B5EF4-FFF2-40B4-BE49-F238E27FC236}">
                <a16:creationId xmlns:a16="http://schemas.microsoft.com/office/drawing/2014/main" id="{ACB43597-9B65-2130-18A0-2B1DE74AC75D}"/>
              </a:ext>
            </a:extLst>
          </p:cNvPr>
          <p:cNvSpPr/>
          <p:nvPr/>
        </p:nvSpPr>
        <p:spPr>
          <a:xfrm>
            <a:off x="6241466" y="1846258"/>
            <a:ext cx="4955158"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endParaRPr lang="vi-VN" altLang="zh-CN" sz="3200" b="1" dirty="0">
              <a:solidFill>
                <a:srgbClr val="000000"/>
              </a:solidFill>
              <a:latin typeface="+mj-lt"/>
              <a:ea typeface="微软雅黑" panose="020B0503020204020204" pitchFamily="34" charset="-122"/>
            </a:endParaRPr>
          </a:p>
        </p:txBody>
      </p:sp>
      <p:sp>
        <p:nvSpPr>
          <p:cNvPr id="13" name="椭圆 23">
            <a:extLst>
              <a:ext uri="{FF2B5EF4-FFF2-40B4-BE49-F238E27FC236}">
                <a16:creationId xmlns:a16="http://schemas.microsoft.com/office/drawing/2014/main" id="{5C15DB03-3CFF-F62E-A2E7-025031B0E1DB}"/>
              </a:ext>
            </a:extLst>
          </p:cNvPr>
          <p:cNvSpPr/>
          <p:nvPr/>
        </p:nvSpPr>
        <p:spPr>
          <a:xfrm>
            <a:off x="6088099" y="1836569"/>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4000" b="1" dirty="0">
                <a:solidFill>
                  <a:srgbClr val="00B050"/>
                </a:solidFill>
                <a:latin typeface="Cambria" panose="02040503050406030204" pitchFamily="18" charset="0"/>
                <a:ea typeface="Cambria" panose="02040503050406030204" pitchFamily="18" charset="0"/>
              </a:rPr>
              <a:t>B</a:t>
            </a:r>
            <a:endParaRPr lang="zh-CN" altLang="en-US" sz="4000" b="1" dirty="0">
              <a:solidFill>
                <a:srgbClr val="00B050"/>
              </a:solidFill>
              <a:latin typeface="Cambria" panose="02040503050406030204" pitchFamily="18" charset="0"/>
              <a:ea typeface="微软雅黑" panose="020B0503020204020204" pitchFamily="34" charset="-122"/>
            </a:endParaRPr>
          </a:p>
        </p:txBody>
      </p:sp>
      <p:sp>
        <p:nvSpPr>
          <p:cNvPr id="2" name="Rectangle 1"/>
          <p:cNvSpPr/>
          <p:nvPr/>
        </p:nvSpPr>
        <p:spPr>
          <a:xfrm>
            <a:off x="7216485" y="4460363"/>
            <a:ext cx="2454326" cy="584775"/>
          </a:xfrm>
          <a:prstGeom prst="rect">
            <a:avLst/>
          </a:prstGeom>
        </p:spPr>
        <p:txBody>
          <a:bodyPr wrap="none">
            <a:spAutoFit/>
          </a:bodyPr>
          <a:lstStyle/>
          <a:p>
            <a:pPr lvl="0" algn="ctr" defTabSz="914217"/>
            <a:r>
              <a:rPr lang="vi-VN" altLang="zh-CN" sz="3200" b="1" dirty="0">
                <a:solidFill>
                  <a:srgbClr val="000000"/>
                </a:solidFill>
                <a:latin typeface="+mj-lt"/>
                <a:ea typeface="微软雅黑" panose="020B0503020204020204" pitchFamily="34" charset="-122"/>
              </a:rPr>
              <a:t>Cả A, B và C</a:t>
            </a:r>
            <a:endParaRPr lang="zh-CN" altLang="en-US" sz="3200" b="1" dirty="0">
              <a:solidFill>
                <a:srgbClr val="000000"/>
              </a:solidFill>
              <a:latin typeface="+mj-lt"/>
              <a:ea typeface="微软雅黑" panose="020B0503020204020204" pitchFamily="34" charset="-122"/>
            </a:endParaRPr>
          </a:p>
        </p:txBody>
      </p:sp>
      <p:sp>
        <p:nvSpPr>
          <p:cNvPr id="3" name="Rectangle 2"/>
          <p:cNvSpPr/>
          <p:nvPr/>
        </p:nvSpPr>
        <p:spPr>
          <a:xfrm>
            <a:off x="7216485" y="2241028"/>
            <a:ext cx="3985386"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Còn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dụng</a:t>
            </a:r>
            <a:endParaRPr lang="en-US" sz="3200" b="1" dirty="0">
              <a:latin typeface="Times New Roman" panose="02020603050405020304" pitchFamily="18" charset="0"/>
              <a:cs typeface="Times New Roman" panose="02020603050405020304" pitchFamily="18" charset="0"/>
            </a:endParaRPr>
          </a:p>
        </p:txBody>
      </p:sp>
      <p:sp>
        <p:nvSpPr>
          <p:cNvPr id="14" name="Oval 73"/>
          <p:cNvSpPr>
            <a:spLocks noChangeArrowheads="1"/>
          </p:cNvSpPr>
          <p:nvPr/>
        </p:nvSpPr>
        <p:spPr bwMode="auto">
          <a:xfrm>
            <a:off x="10550583" y="678453"/>
            <a:ext cx="1079500" cy="541338"/>
          </a:xfrm>
          <a:prstGeom prst="ellipse">
            <a:avLst/>
          </a:prstGeom>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n w="9525">
            <a:solidFill>
              <a:schemeClr val="bg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800" b="1" dirty="0">
                <a:solidFill>
                  <a:srgbClr val="FF00FF"/>
                </a:solidFill>
                <a:latin typeface="Arial" panose="020B0604020202020204" pitchFamily="34" charset="0"/>
              </a:rPr>
              <a:t>Start</a:t>
            </a:r>
          </a:p>
        </p:txBody>
      </p:sp>
      <p:sp>
        <p:nvSpPr>
          <p:cNvPr id="15" name="Rectangle 74"/>
          <p:cNvSpPr>
            <a:spLocks noChangeArrowheads="1"/>
          </p:cNvSpPr>
          <p:nvPr/>
        </p:nvSpPr>
        <p:spPr bwMode="auto">
          <a:xfrm>
            <a:off x="10238798" y="5876544"/>
            <a:ext cx="1295400" cy="685800"/>
          </a:xfrm>
          <a:prstGeom prst="rect">
            <a:avLst/>
          </a:prstGeom>
          <a:solidFill>
            <a:srgbClr val="FF00FF"/>
          </a:solidFill>
          <a:ln w="57150" cmpd="thinThick">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400" b="1">
                <a:solidFill>
                  <a:schemeClr val="bg1"/>
                </a:solidFill>
                <a:latin typeface="Arial" panose="020B0604020202020204" pitchFamily="34" charset="0"/>
              </a:rPr>
              <a:t>HẾT GIỜ</a:t>
            </a:r>
          </a:p>
        </p:txBody>
      </p:sp>
      <p:sp>
        <p:nvSpPr>
          <p:cNvPr id="16" name="Rectangle 75"/>
          <p:cNvSpPr>
            <a:spLocks noChangeArrowheads="1"/>
          </p:cNvSpPr>
          <p:nvPr/>
        </p:nvSpPr>
        <p:spPr bwMode="auto">
          <a:xfrm>
            <a:off x="10238798" y="5876544"/>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1</a:t>
            </a:r>
          </a:p>
        </p:txBody>
      </p:sp>
      <p:sp>
        <p:nvSpPr>
          <p:cNvPr id="17" name="Rectangle 76"/>
          <p:cNvSpPr>
            <a:spLocks noChangeArrowheads="1"/>
          </p:cNvSpPr>
          <p:nvPr/>
        </p:nvSpPr>
        <p:spPr bwMode="auto">
          <a:xfrm>
            <a:off x="10238798" y="5876544"/>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2</a:t>
            </a:r>
          </a:p>
        </p:txBody>
      </p:sp>
      <p:sp>
        <p:nvSpPr>
          <p:cNvPr id="18" name="Rectangle 77"/>
          <p:cNvSpPr>
            <a:spLocks noChangeArrowheads="1"/>
          </p:cNvSpPr>
          <p:nvPr/>
        </p:nvSpPr>
        <p:spPr bwMode="auto">
          <a:xfrm>
            <a:off x="10238798" y="5876544"/>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3</a:t>
            </a:r>
          </a:p>
        </p:txBody>
      </p:sp>
      <p:sp>
        <p:nvSpPr>
          <p:cNvPr id="19" name="Rectangle 78"/>
          <p:cNvSpPr>
            <a:spLocks noChangeArrowheads="1"/>
          </p:cNvSpPr>
          <p:nvPr/>
        </p:nvSpPr>
        <p:spPr bwMode="auto">
          <a:xfrm>
            <a:off x="10238798" y="5876544"/>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4</a:t>
            </a:r>
          </a:p>
        </p:txBody>
      </p:sp>
      <p:sp>
        <p:nvSpPr>
          <p:cNvPr id="20" name="Rectangle 79"/>
          <p:cNvSpPr>
            <a:spLocks noChangeArrowheads="1"/>
          </p:cNvSpPr>
          <p:nvPr/>
        </p:nvSpPr>
        <p:spPr bwMode="auto">
          <a:xfrm>
            <a:off x="10238798" y="5876544"/>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5</a:t>
            </a:r>
          </a:p>
        </p:txBody>
      </p:sp>
    </p:spTree>
    <p:extLst>
      <p:ext uri="{BB962C8B-B14F-4D97-AF65-F5344CB8AC3E}">
        <p14:creationId xmlns:p14="http://schemas.microsoft.com/office/powerpoint/2010/main" val="125399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8"/>
                                        </p:tgtEl>
                                        <p:attrNameLst>
                                          <p:attrName>fillcolor</p:attrName>
                                        </p:attrNameLst>
                                      </p:cBhvr>
                                      <p:to>
                                        <a:schemeClr val="accent2"/>
                                      </p:to>
                                    </p:animClr>
                                    <p:set>
                                      <p:cBhvr>
                                        <p:cTn id="42" dur="2000" fill="hold"/>
                                        <p:tgtEl>
                                          <p:spTgt spid="8"/>
                                        </p:tgtEl>
                                        <p:attrNameLst>
                                          <p:attrName>fill.type</p:attrName>
                                        </p:attrNameLst>
                                      </p:cBhvr>
                                      <p:to>
                                        <p:strVal val="solid"/>
                                      </p:to>
                                    </p:set>
                                    <p:set>
                                      <p:cBhvr>
                                        <p:cTn id="43"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grpId="0" nodeType="afterEffect">
                                  <p:stCondLst>
                                    <p:cond delay="0"/>
                                  </p:stCondLst>
                                  <p:childTnLst>
                                    <p:animEffect transition="out" filter="checkerboard(across)">
                                      <p:cBhvr>
                                        <p:cTn id="48" dur="2000"/>
                                        <p:tgtEl>
                                          <p:spTgt spid="20"/>
                                        </p:tgtEl>
                                      </p:cBhvr>
                                    </p:animEffect>
                                    <p:set>
                                      <p:cBhvr>
                                        <p:cTn id="49" dur="1" fill="hold">
                                          <p:stCondLst>
                                            <p:cond delay="1999"/>
                                          </p:stCondLst>
                                        </p:cTn>
                                        <p:tgtEl>
                                          <p:spTgt spid="20"/>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5" presetClass="exit" presetSubtype="10" fill="hold" grpId="0" nodeType="afterEffect">
                                  <p:stCondLst>
                                    <p:cond delay="0"/>
                                  </p:stCondLst>
                                  <p:childTnLst>
                                    <p:animEffect transition="out" filter="checkerboard(across)">
                                      <p:cBhvr>
                                        <p:cTn id="52" dur="2000"/>
                                        <p:tgtEl>
                                          <p:spTgt spid="19"/>
                                        </p:tgtEl>
                                      </p:cBhvr>
                                    </p:animEffect>
                                    <p:set>
                                      <p:cBhvr>
                                        <p:cTn id="53" dur="1" fill="hold">
                                          <p:stCondLst>
                                            <p:cond delay="1999"/>
                                          </p:stCondLst>
                                        </p:cTn>
                                        <p:tgtEl>
                                          <p:spTgt spid="19"/>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4000"/>
                            </p:stCondLst>
                            <p:childTnLst>
                              <p:par>
                                <p:cTn id="55" presetID="5" presetClass="exit" presetSubtype="10" fill="hold" grpId="0" nodeType="afterEffect">
                                  <p:stCondLst>
                                    <p:cond delay="0"/>
                                  </p:stCondLst>
                                  <p:childTnLst>
                                    <p:animEffect transition="out" filter="checkerboard(across)">
                                      <p:cBhvr>
                                        <p:cTn id="56" dur="2000"/>
                                        <p:tgtEl>
                                          <p:spTgt spid="18"/>
                                        </p:tgtEl>
                                      </p:cBhvr>
                                    </p:animEffect>
                                    <p:set>
                                      <p:cBhvr>
                                        <p:cTn id="57" dur="1" fill="hold">
                                          <p:stCondLst>
                                            <p:cond delay="1999"/>
                                          </p:stCondLst>
                                        </p:cTn>
                                        <p:tgtEl>
                                          <p:spTgt spid="1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6000"/>
                            </p:stCondLst>
                            <p:childTnLst>
                              <p:par>
                                <p:cTn id="59" presetID="5" presetClass="exit" presetSubtype="10" fill="hold" grpId="0" nodeType="afterEffect">
                                  <p:stCondLst>
                                    <p:cond delay="0"/>
                                  </p:stCondLst>
                                  <p:childTnLst>
                                    <p:animEffect transition="out" filter="checkerboard(across)">
                                      <p:cBhvr>
                                        <p:cTn id="60" dur="2000"/>
                                        <p:tgtEl>
                                          <p:spTgt spid="17"/>
                                        </p:tgtEl>
                                      </p:cBhvr>
                                    </p:animEffect>
                                    <p:set>
                                      <p:cBhvr>
                                        <p:cTn id="61" dur="1" fill="hold">
                                          <p:stCondLst>
                                            <p:cond delay="1999"/>
                                          </p:stCondLst>
                                        </p:cTn>
                                        <p:tgtEl>
                                          <p:spTgt spid="1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8000"/>
                            </p:stCondLst>
                            <p:childTnLst>
                              <p:par>
                                <p:cTn id="63" presetID="5" presetClass="exit" presetSubtype="10" fill="hold" grpId="0" nodeType="afterEffect">
                                  <p:stCondLst>
                                    <p:cond delay="0"/>
                                  </p:stCondLst>
                                  <p:childTnLst>
                                    <p:animEffect transition="out" filter="checkerboard(across)">
                                      <p:cBhvr>
                                        <p:cTn id="64" dur="2000"/>
                                        <p:tgtEl>
                                          <p:spTgt spid="16"/>
                                        </p:tgtEl>
                                      </p:cBhvr>
                                    </p:animEffect>
                                    <p:set>
                                      <p:cBhvr>
                                        <p:cTn id="65" dur="1" fill="hold">
                                          <p:stCondLst>
                                            <p:cond delay="1999"/>
                                          </p:stCondLst>
                                        </p:cTn>
                                        <p:tgtEl>
                                          <p:spTgt spid="16"/>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4"/>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2" grpId="0"/>
      <p:bldP spid="3" grpId="0"/>
      <p:bldP spid="16" grpId="0" animBg="1"/>
      <p:bldP spid="17" grpId="0" animBg="1"/>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5" name="矩形 1">
            <a:extLst>
              <a:ext uri="{FF2B5EF4-FFF2-40B4-BE49-F238E27FC236}">
                <a16:creationId xmlns:a16="http://schemas.microsoft.com/office/drawing/2014/main" id="{34C5C38B-4103-6DD9-15FD-B9563DB73372}"/>
              </a:ext>
            </a:extLst>
          </p:cNvPr>
          <p:cNvSpPr/>
          <p:nvPr/>
        </p:nvSpPr>
        <p:spPr>
          <a:xfrm>
            <a:off x="1874933" y="108465"/>
            <a:ext cx="8397528" cy="1361898"/>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3600" b="1" dirty="0">
                <a:solidFill>
                  <a:srgbClr val="FFFFFF"/>
                </a:solidFill>
                <a:latin typeface="Cambria" panose="02040503050406030204" pitchFamily="18" charset="0"/>
              </a:rPr>
              <a:t>Câu 2: Thực phẩm nào sau đây an toàn?</a:t>
            </a:r>
            <a:endParaRPr lang="zh-CN" altLang="en-US" sz="3600" b="1" dirty="0">
              <a:solidFill>
                <a:srgbClr val="FFFFFF"/>
              </a:solidFill>
              <a:latin typeface="Cambria" panose="02040503050406030204" pitchFamily="18" charset="0"/>
            </a:endParaRPr>
          </a:p>
        </p:txBody>
      </p:sp>
      <p:sp>
        <p:nvSpPr>
          <p:cNvPr id="6" name="圆角矩形 7">
            <a:extLst>
              <a:ext uri="{FF2B5EF4-FFF2-40B4-BE49-F238E27FC236}">
                <a16:creationId xmlns:a16="http://schemas.microsoft.com/office/drawing/2014/main" id="{01165C1C-F4A9-E12B-CE04-8785C8A64FEB}"/>
              </a:ext>
            </a:extLst>
          </p:cNvPr>
          <p:cNvSpPr/>
          <p:nvPr/>
        </p:nvSpPr>
        <p:spPr>
          <a:xfrm>
            <a:off x="916727" y="1941001"/>
            <a:ext cx="4884305"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217"/>
            <a:r>
              <a:rPr lang="en-US" altLang="zh-CN" sz="4000" dirty="0">
                <a:solidFill>
                  <a:srgbClr val="000000"/>
                </a:solidFill>
                <a:latin typeface="Cambria" panose="02040503050406030204" pitchFamily="18" charset="0"/>
                <a:ea typeface="微软雅黑" panose="020B0503020204020204" pitchFamily="34" charset="-122"/>
              </a:rPr>
              <a:t>          </a:t>
            </a:r>
            <a:endParaRPr lang="zh-CN" altLang="en-US" sz="3200" b="1" dirty="0">
              <a:solidFill>
                <a:srgbClr val="000000"/>
              </a:solidFill>
              <a:latin typeface="+mj-lt"/>
              <a:ea typeface="微软雅黑" panose="020B0503020204020204" pitchFamily="34" charset="-122"/>
            </a:endParaRPr>
          </a:p>
        </p:txBody>
      </p:sp>
      <p:sp>
        <p:nvSpPr>
          <p:cNvPr id="7" name="椭圆 5">
            <a:extLst>
              <a:ext uri="{FF2B5EF4-FFF2-40B4-BE49-F238E27FC236}">
                <a16:creationId xmlns:a16="http://schemas.microsoft.com/office/drawing/2014/main" id="{B660363C-8D03-1986-BF43-8928B8335B26}"/>
              </a:ext>
            </a:extLst>
          </p:cNvPr>
          <p:cNvSpPr/>
          <p:nvPr/>
        </p:nvSpPr>
        <p:spPr>
          <a:xfrm>
            <a:off x="1000861" y="2209976"/>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altLang="zh-CN" sz="4000" b="1" dirty="0">
                <a:solidFill>
                  <a:srgbClr val="00B050"/>
                </a:solidFill>
                <a:latin typeface="Cambria" panose="02040503050406030204" pitchFamily="18" charset="0"/>
                <a:ea typeface="Cambria" panose="02040503050406030204" pitchFamily="18" charset="0"/>
              </a:rPr>
              <a:t>A</a:t>
            </a:r>
            <a:endParaRPr lang="zh-CN" altLang="en-US" sz="4000" b="1" dirty="0">
              <a:solidFill>
                <a:srgbClr val="00B050"/>
              </a:solidFill>
              <a:latin typeface="Cambria" panose="02040503050406030204" pitchFamily="18" charset="0"/>
              <a:ea typeface="微软雅黑" panose="020B0503020204020204" pitchFamily="34" charset="-122"/>
            </a:endParaRPr>
          </a:p>
        </p:txBody>
      </p:sp>
      <p:sp>
        <p:nvSpPr>
          <p:cNvPr id="8" name="圆角矩形 12">
            <a:extLst>
              <a:ext uri="{FF2B5EF4-FFF2-40B4-BE49-F238E27FC236}">
                <a16:creationId xmlns:a16="http://schemas.microsoft.com/office/drawing/2014/main" id="{7AE645FC-E43A-4FC8-29D9-10C8A38B30A0}"/>
              </a:ext>
            </a:extLst>
          </p:cNvPr>
          <p:cNvSpPr/>
          <p:nvPr/>
        </p:nvSpPr>
        <p:spPr>
          <a:xfrm>
            <a:off x="6239328" y="4019443"/>
            <a:ext cx="4957296"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en-US" altLang="zh-CN" sz="4800" dirty="0">
                <a:solidFill>
                  <a:srgbClr val="000000"/>
                </a:solidFill>
                <a:latin typeface="Cambria" panose="02040503050406030204" pitchFamily="18" charset="0"/>
                <a:ea typeface="微软雅黑" panose="020B0503020204020204" pitchFamily="34" charset="-122"/>
              </a:rPr>
              <a:t>      </a:t>
            </a:r>
            <a:endParaRPr lang="zh-CN" altLang="en-US" sz="3200" b="1" dirty="0">
              <a:solidFill>
                <a:srgbClr val="000000"/>
              </a:solidFill>
              <a:latin typeface="+mj-lt"/>
              <a:ea typeface="微软雅黑" panose="020B0503020204020204" pitchFamily="34" charset="-122"/>
            </a:endParaRPr>
          </a:p>
        </p:txBody>
      </p:sp>
      <p:sp>
        <p:nvSpPr>
          <p:cNvPr id="10" name="圆角矩形 19">
            <a:extLst>
              <a:ext uri="{FF2B5EF4-FFF2-40B4-BE49-F238E27FC236}">
                <a16:creationId xmlns:a16="http://schemas.microsoft.com/office/drawing/2014/main" id="{2570CDBB-FAEE-6AE6-9FD3-F4A4E0B9CDB3}"/>
              </a:ext>
            </a:extLst>
          </p:cNvPr>
          <p:cNvSpPr/>
          <p:nvPr/>
        </p:nvSpPr>
        <p:spPr>
          <a:xfrm>
            <a:off x="900523" y="4124473"/>
            <a:ext cx="4668361"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217"/>
            <a:r>
              <a:rPr lang="en-US" altLang="zh-CN" sz="4000" dirty="0">
                <a:solidFill>
                  <a:srgbClr val="000000"/>
                </a:solidFill>
                <a:latin typeface="Cambria" panose="02040503050406030204" pitchFamily="18" charset="0"/>
                <a:ea typeface="微软雅黑" panose="020B0503020204020204" pitchFamily="34" charset="-122"/>
              </a:rPr>
              <a:t>            </a:t>
            </a:r>
            <a:endParaRPr lang="zh-CN" altLang="en-US" sz="3200" b="1" dirty="0">
              <a:solidFill>
                <a:srgbClr val="000000"/>
              </a:solidFill>
              <a:latin typeface="+mj-lt"/>
              <a:ea typeface="微软雅黑" panose="020B0503020204020204" pitchFamily="34" charset="-122"/>
            </a:endParaRPr>
          </a:p>
        </p:txBody>
      </p:sp>
      <p:sp>
        <p:nvSpPr>
          <p:cNvPr id="11" name="椭圆 18">
            <a:extLst>
              <a:ext uri="{FF2B5EF4-FFF2-40B4-BE49-F238E27FC236}">
                <a16:creationId xmlns:a16="http://schemas.microsoft.com/office/drawing/2014/main" id="{E11658ED-C149-32CF-3FB0-7C8BA3D103FD}"/>
              </a:ext>
            </a:extLst>
          </p:cNvPr>
          <p:cNvSpPr/>
          <p:nvPr/>
        </p:nvSpPr>
        <p:spPr>
          <a:xfrm>
            <a:off x="916727" y="4124473"/>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en-US" altLang="zh-CN" sz="4000" b="1" dirty="0">
                <a:solidFill>
                  <a:srgbClr val="00B050"/>
                </a:solidFill>
                <a:latin typeface="Cambria" panose="02040503050406030204" pitchFamily="18" charset="0"/>
                <a:ea typeface="Cambria" panose="02040503050406030204" pitchFamily="18" charset="0"/>
              </a:rPr>
              <a:t>C</a:t>
            </a:r>
            <a:endParaRPr lang="zh-CN" altLang="en-US" sz="4000" b="1" dirty="0">
              <a:solidFill>
                <a:srgbClr val="00B050"/>
              </a:solidFill>
              <a:latin typeface="Cambria" panose="02040503050406030204" pitchFamily="18" charset="0"/>
              <a:ea typeface="微软雅黑" panose="020B0503020204020204" pitchFamily="34" charset="-122"/>
            </a:endParaRPr>
          </a:p>
        </p:txBody>
      </p:sp>
      <p:sp>
        <p:nvSpPr>
          <p:cNvPr id="12" name="圆角矩形 24">
            <a:extLst>
              <a:ext uri="{FF2B5EF4-FFF2-40B4-BE49-F238E27FC236}">
                <a16:creationId xmlns:a16="http://schemas.microsoft.com/office/drawing/2014/main" id="{ACB43597-9B65-2130-18A0-2B1DE74AC75D}"/>
              </a:ext>
            </a:extLst>
          </p:cNvPr>
          <p:cNvSpPr/>
          <p:nvPr/>
        </p:nvSpPr>
        <p:spPr>
          <a:xfrm>
            <a:off x="6241466" y="1907218"/>
            <a:ext cx="4955158"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endParaRPr lang="vi-VN" altLang="zh-CN" sz="3200" b="1" dirty="0">
              <a:solidFill>
                <a:srgbClr val="000000"/>
              </a:solidFill>
              <a:latin typeface="+mj-lt"/>
              <a:ea typeface="微软雅黑" panose="020B0503020204020204" pitchFamily="34" charset="-122"/>
            </a:endParaRPr>
          </a:p>
        </p:txBody>
      </p:sp>
      <p:sp>
        <p:nvSpPr>
          <p:cNvPr id="13" name="椭圆 23">
            <a:extLst>
              <a:ext uri="{FF2B5EF4-FFF2-40B4-BE49-F238E27FC236}">
                <a16:creationId xmlns:a16="http://schemas.microsoft.com/office/drawing/2014/main" id="{5C15DB03-3CFF-F62E-A2E7-025031B0E1DB}"/>
              </a:ext>
            </a:extLst>
          </p:cNvPr>
          <p:cNvSpPr/>
          <p:nvPr/>
        </p:nvSpPr>
        <p:spPr>
          <a:xfrm>
            <a:off x="6241466" y="3964196"/>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4000" b="1" dirty="0">
                <a:solidFill>
                  <a:srgbClr val="00B050"/>
                </a:solidFill>
                <a:latin typeface="Cambria" panose="02040503050406030204" pitchFamily="18" charset="0"/>
                <a:ea typeface="Cambria" panose="02040503050406030204" pitchFamily="18" charset="0"/>
              </a:rPr>
              <a:t>D</a:t>
            </a:r>
            <a:endParaRPr lang="zh-CN" altLang="en-US" sz="4000" b="1" dirty="0">
              <a:solidFill>
                <a:srgbClr val="00B050"/>
              </a:solidFill>
              <a:latin typeface="Cambria" panose="02040503050406030204" pitchFamily="18" charset="0"/>
              <a:ea typeface="微软雅黑" panose="020B0503020204020204" pitchFamily="34" charset="-122"/>
            </a:endParaRPr>
          </a:p>
        </p:txBody>
      </p:sp>
      <p:sp>
        <p:nvSpPr>
          <p:cNvPr id="4" name="Rectangle 3"/>
          <p:cNvSpPr/>
          <p:nvPr/>
        </p:nvSpPr>
        <p:spPr>
          <a:xfrm>
            <a:off x="1960901" y="2267298"/>
            <a:ext cx="4126451" cy="1077218"/>
          </a:xfrm>
          <a:prstGeom prst="rect">
            <a:avLst/>
          </a:prstGeom>
        </p:spPr>
        <p:txBody>
          <a:bodyPr wrap="none">
            <a:spAutoFit/>
          </a:bodyPr>
          <a:lstStyle/>
          <a:p>
            <a:pPr>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mốc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bên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ngoài</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1829509" y="4336657"/>
            <a:ext cx="3805850" cy="1077218"/>
          </a:xfrm>
          <a:prstGeom prst="rect">
            <a:avLst/>
          </a:prstGeom>
        </p:spPr>
        <p:txBody>
          <a:bodyPr wrap="none">
            <a:spAutoFit/>
          </a:bodyPr>
          <a:lstStyle/>
          <a:p>
            <a:pPr>
              <a:spcAft>
                <a:spcPts val="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táo</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6945736" y="2200703"/>
            <a:ext cx="4151572" cy="1077218"/>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Rau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nguồn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xứ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thể</a:t>
            </a:r>
            <a:endParaRPr lang="en-US" sz="32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7275333" y="3988415"/>
            <a:ext cx="3901440" cy="1077218"/>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Hộp sữa hết hạn sử dụng 1 tuần</a:t>
            </a:r>
            <a:endParaRPr lang="en-US" sz="3200" b="1" dirty="0">
              <a:latin typeface="Times New Roman" panose="02020603050405020304" pitchFamily="18" charset="0"/>
              <a:cs typeface="Times New Roman" panose="02020603050405020304" pitchFamily="18" charset="0"/>
            </a:endParaRPr>
          </a:p>
        </p:txBody>
      </p:sp>
      <p:sp>
        <p:nvSpPr>
          <p:cNvPr id="17" name="Oval 73"/>
          <p:cNvSpPr>
            <a:spLocks noChangeArrowheads="1"/>
          </p:cNvSpPr>
          <p:nvPr/>
        </p:nvSpPr>
        <p:spPr bwMode="auto">
          <a:xfrm>
            <a:off x="10557558" y="533382"/>
            <a:ext cx="1079500" cy="512064"/>
          </a:xfrm>
          <a:prstGeom prst="ellipse">
            <a:avLst/>
          </a:prstGeom>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n w="9525">
            <a:solidFill>
              <a:schemeClr val="bg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800" b="1" dirty="0">
                <a:solidFill>
                  <a:srgbClr val="FF00FF"/>
                </a:solidFill>
                <a:latin typeface="Arial" panose="020B0604020202020204" pitchFamily="34" charset="0"/>
              </a:rPr>
              <a:t>Start</a:t>
            </a:r>
          </a:p>
        </p:txBody>
      </p:sp>
      <p:sp>
        <p:nvSpPr>
          <p:cNvPr id="18" name="Rectangle 74"/>
          <p:cNvSpPr>
            <a:spLocks noChangeArrowheads="1"/>
          </p:cNvSpPr>
          <p:nvPr/>
        </p:nvSpPr>
        <p:spPr bwMode="auto">
          <a:xfrm>
            <a:off x="10341658" y="5681472"/>
            <a:ext cx="1295400" cy="685800"/>
          </a:xfrm>
          <a:prstGeom prst="rect">
            <a:avLst/>
          </a:prstGeom>
          <a:solidFill>
            <a:srgbClr val="FF00FF"/>
          </a:solidFill>
          <a:ln w="57150" cmpd="thinThick">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400" b="1">
                <a:solidFill>
                  <a:schemeClr val="bg1"/>
                </a:solidFill>
                <a:latin typeface="Arial" panose="020B0604020202020204" pitchFamily="34" charset="0"/>
              </a:rPr>
              <a:t>HẾT GIỜ</a:t>
            </a:r>
          </a:p>
        </p:txBody>
      </p:sp>
      <p:sp>
        <p:nvSpPr>
          <p:cNvPr id="19" name="Rectangle 75"/>
          <p:cNvSpPr>
            <a:spLocks noChangeArrowheads="1"/>
          </p:cNvSpPr>
          <p:nvPr/>
        </p:nvSpPr>
        <p:spPr bwMode="auto">
          <a:xfrm>
            <a:off x="10341658" y="5681472"/>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1</a:t>
            </a:r>
          </a:p>
        </p:txBody>
      </p:sp>
      <p:sp>
        <p:nvSpPr>
          <p:cNvPr id="20" name="Rectangle 76"/>
          <p:cNvSpPr>
            <a:spLocks noChangeArrowheads="1"/>
          </p:cNvSpPr>
          <p:nvPr/>
        </p:nvSpPr>
        <p:spPr bwMode="auto">
          <a:xfrm>
            <a:off x="10341658" y="5681472"/>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2</a:t>
            </a:r>
          </a:p>
        </p:txBody>
      </p:sp>
      <p:sp>
        <p:nvSpPr>
          <p:cNvPr id="21" name="Rectangle 77"/>
          <p:cNvSpPr>
            <a:spLocks noChangeArrowheads="1"/>
          </p:cNvSpPr>
          <p:nvPr/>
        </p:nvSpPr>
        <p:spPr bwMode="auto">
          <a:xfrm>
            <a:off x="10341658" y="5681472"/>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3</a:t>
            </a:r>
          </a:p>
        </p:txBody>
      </p:sp>
      <p:sp>
        <p:nvSpPr>
          <p:cNvPr id="22" name="Rectangle 78"/>
          <p:cNvSpPr>
            <a:spLocks noChangeArrowheads="1"/>
          </p:cNvSpPr>
          <p:nvPr/>
        </p:nvSpPr>
        <p:spPr bwMode="auto">
          <a:xfrm>
            <a:off x="10341658" y="5681472"/>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4</a:t>
            </a:r>
          </a:p>
        </p:txBody>
      </p:sp>
      <p:sp>
        <p:nvSpPr>
          <p:cNvPr id="23" name="Rectangle 79"/>
          <p:cNvSpPr>
            <a:spLocks noChangeArrowheads="1"/>
          </p:cNvSpPr>
          <p:nvPr/>
        </p:nvSpPr>
        <p:spPr bwMode="auto">
          <a:xfrm>
            <a:off x="10341658" y="5681472"/>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5</a:t>
            </a:r>
          </a:p>
        </p:txBody>
      </p:sp>
      <p:sp>
        <p:nvSpPr>
          <p:cNvPr id="24" name="椭圆 11">
            <a:extLst>
              <a:ext uri="{FF2B5EF4-FFF2-40B4-BE49-F238E27FC236}">
                <a16:creationId xmlns:a16="http://schemas.microsoft.com/office/drawing/2014/main" id="{7F140526-81AF-57A3-95FB-A56FBAAC4C2D}"/>
              </a:ext>
            </a:extLst>
          </p:cNvPr>
          <p:cNvSpPr/>
          <p:nvPr/>
        </p:nvSpPr>
        <p:spPr>
          <a:xfrm>
            <a:off x="6239328" y="1898079"/>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4000" b="1" dirty="0">
                <a:solidFill>
                  <a:srgbClr val="00B050"/>
                </a:solidFill>
                <a:latin typeface="Cambria" panose="02040503050406030204" pitchFamily="18" charset="0"/>
                <a:ea typeface="Cambria" panose="02040503050406030204" pitchFamily="18" charset="0"/>
              </a:rPr>
              <a:t>B</a:t>
            </a:r>
            <a:endParaRPr lang="zh-CN" altLang="en-US" sz="4000" b="1" dirty="0">
              <a:solidFill>
                <a:srgbClr val="00B050"/>
              </a:solidFill>
              <a:latin typeface="Cambria" panose="02040503050406030204" pitchFamily="18" charset="0"/>
              <a:ea typeface="微软雅黑" panose="020B0503020204020204" pitchFamily="34" charset="-122"/>
            </a:endParaRPr>
          </a:p>
        </p:txBody>
      </p:sp>
    </p:spTree>
    <p:extLst>
      <p:ext uri="{BB962C8B-B14F-4D97-AF65-F5344CB8AC3E}">
        <p14:creationId xmlns:p14="http://schemas.microsoft.com/office/powerpoint/2010/main" val="156973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24"/>
                                        </p:tgtEl>
                                        <p:attrNameLst>
                                          <p:attrName>fillcolor</p:attrName>
                                        </p:attrNameLst>
                                      </p:cBhvr>
                                      <p:to>
                                        <a:schemeClr val="accent2"/>
                                      </p:to>
                                    </p:animClr>
                                    <p:set>
                                      <p:cBhvr>
                                        <p:cTn id="48" dur="2000" fill="hold"/>
                                        <p:tgtEl>
                                          <p:spTgt spid="24"/>
                                        </p:tgtEl>
                                        <p:attrNameLst>
                                          <p:attrName>fill.type</p:attrName>
                                        </p:attrNameLst>
                                      </p:cBhvr>
                                      <p:to>
                                        <p:strVal val="solid"/>
                                      </p:to>
                                    </p:set>
                                    <p:set>
                                      <p:cBhvr>
                                        <p:cTn id="49" dur="2000" fill="hold"/>
                                        <p:tgtEl>
                                          <p:spTgt spid="24"/>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12"/>
                                        </p:tgtEl>
                                        <p:attrNameLst>
                                          <p:attrName>fillcolor</p:attrName>
                                        </p:attrNameLst>
                                      </p:cBhvr>
                                      <p:to>
                                        <a:schemeClr val="accent2"/>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5" presetClass="exit" presetSubtype="10" fill="hold" grpId="0" nodeType="afterEffect">
                                  <p:stCondLst>
                                    <p:cond delay="0"/>
                                  </p:stCondLst>
                                  <p:childTnLst>
                                    <p:animEffect transition="out" filter="checkerboard(across)">
                                      <p:cBhvr>
                                        <p:cTn id="58" dur="2000"/>
                                        <p:tgtEl>
                                          <p:spTgt spid="23"/>
                                        </p:tgtEl>
                                      </p:cBhvr>
                                    </p:animEffect>
                                    <p:set>
                                      <p:cBhvr>
                                        <p:cTn id="59"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0" fill="hold">
                            <p:stCondLst>
                              <p:cond delay="2000"/>
                            </p:stCondLst>
                            <p:childTnLst>
                              <p:par>
                                <p:cTn id="61" presetID="5" presetClass="exit" presetSubtype="10" fill="hold" grpId="0" nodeType="afterEffect">
                                  <p:stCondLst>
                                    <p:cond delay="0"/>
                                  </p:stCondLst>
                                  <p:childTnLst>
                                    <p:animEffect transition="out" filter="checkerboard(across)">
                                      <p:cBhvr>
                                        <p:cTn id="62" dur="2000"/>
                                        <p:tgtEl>
                                          <p:spTgt spid="22"/>
                                        </p:tgtEl>
                                      </p:cBhvr>
                                    </p:animEffect>
                                    <p:set>
                                      <p:cBhvr>
                                        <p:cTn id="63" dur="1" fill="hold">
                                          <p:stCondLst>
                                            <p:cond delay="1999"/>
                                          </p:stCondLst>
                                        </p:cTn>
                                        <p:tgtEl>
                                          <p:spTgt spid="2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childTnLst>
                          </p:cTn>
                        </p:par>
                        <p:par>
                          <p:cTn id="64" fill="hold">
                            <p:stCondLst>
                              <p:cond delay="4000"/>
                            </p:stCondLst>
                            <p:childTnLst>
                              <p:par>
                                <p:cTn id="65" presetID="5" presetClass="exit" presetSubtype="10" fill="hold" grpId="0" nodeType="afterEffect">
                                  <p:stCondLst>
                                    <p:cond delay="0"/>
                                  </p:stCondLst>
                                  <p:childTnLst>
                                    <p:animEffect transition="out" filter="checkerboard(across)">
                                      <p:cBhvr>
                                        <p:cTn id="66" dur="2000"/>
                                        <p:tgtEl>
                                          <p:spTgt spid="21"/>
                                        </p:tgtEl>
                                      </p:cBhvr>
                                    </p:animEffect>
                                    <p:set>
                                      <p:cBhvr>
                                        <p:cTn id="67" dur="1" fill="hold">
                                          <p:stCondLst>
                                            <p:cond delay="1999"/>
                                          </p:stCondLst>
                                        </p:cTn>
                                        <p:tgtEl>
                                          <p:spTgt spid="2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childTnLst>
                          </p:cTn>
                        </p:par>
                        <p:par>
                          <p:cTn id="68" fill="hold">
                            <p:stCondLst>
                              <p:cond delay="6000"/>
                            </p:stCondLst>
                            <p:childTnLst>
                              <p:par>
                                <p:cTn id="69" presetID="5" presetClass="exit" presetSubtype="10" fill="hold" grpId="0" nodeType="afterEffect">
                                  <p:stCondLst>
                                    <p:cond delay="0"/>
                                  </p:stCondLst>
                                  <p:childTnLst>
                                    <p:animEffect transition="out" filter="checkerboard(across)">
                                      <p:cBhvr>
                                        <p:cTn id="70" dur="2000"/>
                                        <p:tgtEl>
                                          <p:spTgt spid="20"/>
                                        </p:tgtEl>
                                      </p:cBhvr>
                                    </p:animEffect>
                                    <p:set>
                                      <p:cBhvr>
                                        <p:cTn id="71" dur="1" fill="hold">
                                          <p:stCondLst>
                                            <p:cond delay="1999"/>
                                          </p:stCondLst>
                                        </p:cTn>
                                        <p:tgtEl>
                                          <p:spTgt spid="2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childTnLst>
                          </p:cTn>
                        </p:par>
                        <p:par>
                          <p:cTn id="72" fill="hold">
                            <p:stCondLst>
                              <p:cond delay="8000"/>
                            </p:stCondLst>
                            <p:childTnLst>
                              <p:par>
                                <p:cTn id="73" presetID="5" presetClass="exit" presetSubtype="10" fill="hold" grpId="0" nodeType="afterEffect">
                                  <p:stCondLst>
                                    <p:cond delay="0"/>
                                  </p:stCondLst>
                                  <p:childTnLst>
                                    <p:animEffect transition="out" filter="checkerboard(across)">
                                      <p:cBhvr>
                                        <p:cTn id="74" dur="2000"/>
                                        <p:tgtEl>
                                          <p:spTgt spid="19"/>
                                        </p:tgtEl>
                                      </p:cBhvr>
                                    </p:animEffect>
                                    <p:set>
                                      <p:cBhvr>
                                        <p:cTn id="75" dur="1" fill="hold">
                                          <p:stCondLst>
                                            <p:cond delay="1999"/>
                                          </p:stCondLst>
                                        </p:cTn>
                                        <p:tgtEl>
                                          <p:spTgt spid="1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4" grpId="0"/>
      <p:bldP spid="14" grpId="0"/>
      <p:bldP spid="15" grpId="0"/>
      <p:bldP spid="16" grpId="0"/>
      <p:bldP spid="19" grpId="0" animBg="1"/>
      <p:bldP spid="20" grpId="0" animBg="1"/>
      <p:bldP spid="21" grpId="0" animBg="1"/>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5" name="矩形 1">
            <a:extLst>
              <a:ext uri="{FF2B5EF4-FFF2-40B4-BE49-F238E27FC236}">
                <a16:creationId xmlns:a16="http://schemas.microsoft.com/office/drawing/2014/main" id="{34C5C38B-4103-6DD9-15FD-B9563DB73372}"/>
              </a:ext>
            </a:extLst>
          </p:cNvPr>
          <p:cNvSpPr/>
          <p:nvPr/>
        </p:nvSpPr>
        <p:spPr>
          <a:xfrm>
            <a:off x="1119029" y="204000"/>
            <a:ext cx="8397528" cy="1361898"/>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3600" b="1" dirty="0">
                <a:solidFill>
                  <a:srgbClr val="FFFFFF"/>
                </a:solidFill>
                <a:latin typeface="Cambria" panose="02040503050406030204" pitchFamily="18" charset="0"/>
              </a:rPr>
              <a:t>Câu 3: Sử dụng thực phẩm không an toàn có thể bị:</a:t>
            </a:r>
            <a:endParaRPr lang="zh-CN" altLang="en-US" sz="3600" b="1" dirty="0">
              <a:solidFill>
                <a:srgbClr val="FFFFFF"/>
              </a:solidFill>
              <a:latin typeface="Cambria" panose="02040503050406030204" pitchFamily="18" charset="0"/>
            </a:endParaRPr>
          </a:p>
        </p:txBody>
      </p:sp>
      <p:sp>
        <p:nvSpPr>
          <p:cNvPr id="6" name="圆角矩形 7">
            <a:extLst>
              <a:ext uri="{FF2B5EF4-FFF2-40B4-BE49-F238E27FC236}">
                <a16:creationId xmlns:a16="http://schemas.microsoft.com/office/drawing/2014/main" id="{01165C1C-F4A9-E12B-CE04-8785C8A64FEB}"/>
              </a:ext>
            </a:extLst>
          </p:cNvPr>
          <p:cNvSpPr/>
          <p:nvPr/>
        </p:nvSpPr>
        <p:spPr>
          <a:xfrm>
            <a:off x="916727" y="2148265"/>
            <a:ext cx="4884305"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217"/>
            <a:r>
              <a:rPr lang="en-US" altLang="zh-CN"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椭圆 5">
            <a:extLst>
              <a:ext uri="{FF2B5EF4-FFF2-40B4-BE49-F238E27FC236}">
                <a16:creationId xmlns:a16="http://schemas.microsoft.com/office/drawing/2014/main" id="{B660363C-8D03-1986-BF43-8928B8335B26}"/>
              </a:ext>
            </a:extLst>
          </p:cNvPr>
          <p:cNvSpPr/>
          <p:nvPr/>
        </p:nvSpPr>
        <p:spPr>
          <a:xfrm>
            <a:off x="1000861" y="2417240"/>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altLang="zh-CN"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A</a:t>
            </a:r>
            <a:endParaRPr lang="zh-CN" altLang="en-US" sz="32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圆角矩形 12">
            <a:extLst>
              <a:ext uri="{FF2B5EF4-FFF2-40B4-BE49-F238E27FC236}">
                <a16:creationId xmlns:a16="http://schemas.microsoft.com/office/drawing/2014/main" id="{7AE645FC-E43A-4FC8-29D9-10C8A38B30A0}"/>
              </a:ext>
            </a:extLst>
          </p:cNvPr>
          <p:cNvSpPr/>
          <p:nvPr/>
        </p:nvSpPr>
        <p:spPr>
          <a:xfrm>
            <a:off x="6239328" y="4226707"/>
            <a:ext cx="4957296"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en-US" altLang="zh-CN"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椭圆 11">
            <a:extLst>
              <a:ext uri="{FF2B5EF4-FFF2-40B4-BE49-F238E27FC236}">
                <a16:creationId xmlns:a16="http://schemas.microsoft.com/office/drawing/2014/main" id="{7F140526-81AF-57A3-95FB-A56FBAAC4C2D}"/>
              </a:ext>
            </a:extLst>
          </p:cNvPr>
          <p:cNvSpPr/>
          <p:nvPr/>
        </p:nvSpPr>
        <p:spPr>
          <a:xfrm>
            <a:off x="6201316" y="4171460"/>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D</a:t>
            </a:r>
            <a:endParaRPr lang="zh-CN" altLang="en-US" sz="32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圆角矩形 19">
            <a:extLst>
              <a:ext uri="{FF2B5EF4-FFF2-40B4-BE49-F238E27FC236}">
                <a16:creationId xmlns:a16="http://schemas.microsoft.com/office/drawing/2014/main" id="{2570CDBB-FAEE-6AE6-9FD3-F4A4E0B9CDB3}"/>
              </a:ext>
            </a:extLst>
          </p:cNvPr>
          <p:cNvSpPr/>
          <p:nvPr/>
        </p:nvSpPr>
        <p:spPr>
          <a:xfrm>
            <a:off x="900523" y="4331737"/>
            <a:ext cx="4668361"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217"/>
            <a:r>
              <a:rPr lang="en-US" altLang="zh-CN"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椭圆 18">
            <a:extLst>
              <a:ext uri="{FF2B5EF4-FFF2-40B4-BE49-F238E27FC236}">
                <a16:creationId xmlns:a16="http://schemas.microsoft.com/office/drawing/2014/main" id="{E11658ED-C149-32CF-3FB0-7C8BA3D103FD}"/>
              </a:ext>
            </a:extLst>
          </p:cNvPr>
          <p:cNvSpPr/>
          <p:nvPr/>
        </p:nvSpPr>
        <p:spPr>
          <a:xfrm>
            <a:off x="916727" y="4331737"/>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en-US" altLang="zh-CN"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C</a:t>
            </a:r>
            <a:endParaRPr lang="zh-CN" altLang="en-US" sz="32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圆角矩形 24">
            <a:extLst>
              <a:ext uri="{FF2B5EF4-FFF2-40B4-BE49-F238E27FC236}">
                <a16:creationId xmlns:a16="http://schemas.microsoft.com/office/drawing/2014/main" id="{ACB43597-9B65-2130-18A0-2B1DE74AC75D}"/>
              </a:ext>
            </a:extLst>
          </p:cNvPr>
          <p:cNvSpPr/>
          <p:nvPr/>
        </p:nvSpPr>
        <p:spPr>
          <a:xfrm>
            <a:off x="6241466" y="2114482"/>
            <a:ext cx="4955158"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endParaRPr lang="vi-VN" altLang="zh-CN"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椭圆 23">
            <a:extLst>
              <a:ext uri="{FF2B5EF4-FFF2-40B4-BE49-F238E27FC236}">
                <a16:creationId xmlns:a16="http://schemas.microsoft.com/office/drawing/2014/main" id="{5C15DB03-3CFF-F62E-A2E7-025031B0E1DB}"/>
              </a:ext>
            </a:extLst>
          </p:cNvPr>
          <p:cNvSpPr/>
          <p:nvPr/>
        </p:nvSpPr>
        <p:spPr>
          <a:xfrm>
            <a:off x="6088099" y="2104793"/>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B</a:t>
            </a:r>
            <a:endParaRPr lang="zh-CN" altLang="en-US" sz="32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13"/>
          <p:cNvSpPr/>
          <p:nvPr/>
        </p:nvSpPr>
        <p:spPr>
          <a:xfrm>
            <a:off x="1829509" y="4543921"/>
            <a:ext cx="1651414" cy="584775"/>
          </a:xfrm>
          <a:prstGeom prst="rect">
            <a:avLst/>
          </a:prstGeom>
        </p:spPr>
        <p:txBody>
          <a:bodyPr wrap="none">
            <a:spAutoFit/>
          </a:bodyPr>
          <a:lstStyle/>
          <a:p>
            <a:pPr>
              <a:spcAft>
                <a:spcPts val="0"/>
              </a:spcAft>
            </a:pPr>
            <a:r>
              <a:rPr lang="en-US" sz="3200" b="1">
                <a:latin typeface="Times New Roman" panose="02020603050405020304" pitchFamily="18" charset="0"/>
                <a:cs typeface="Times New Roman" panose="02020603050405020304" pitchFamily="18" charset="0"/>
              </a:rPr>
              <a:t>Tử vong</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7048139" y="2416674"/>
            <a:ext cx="1994007" cy="1077218"/>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chảy</a:t>
            </a:r>
            <a:endParaRPr lang="en-US"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7181088" y="4543921"/>
            <a:ext cx="3901440"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Cả 3 đáp án trên</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205043" y="2650145"/>
            <a:ext cx="2770310"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Đau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bụng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nôn</a:t>
            </a:r>
            <a:endParaRPr lang="en-US" sz="3200" b="1" dirty="0">
              <a:latin typeface="Times New Roman" panose="02020603050405020304" pitchFamily="18" charset="0"/>
              <a:cs typeface="Times New Roman" panose="02020603050405020304" pitchFamily="18" charset="0"/>
            </a:endParaRPr>
          </a:p>
        </p:txBody>
      </p:sp>
      <p:sp>
        <p:nvSpPr>
          <p:cNvPr id="17" name="Oval 73"/>
          <p:cNvSpPr>
            <a:spLocks noChangeArrowheads="1"/>
          </p:cNvSpPr>
          <p:nvPr/>
        </p:nvSpPr>
        <p:spPr bwMode="auto">
          <a:xfrm>
            <a:off x="10289253" y="304800"/>
            <a:ext cx="1079500" cy="541338"/>
          </a:xfrm>
          <a:prstGeom prst="ellipse">
            <a:avLst/>
          </a:prstGeom>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n w="9525">
            <a:solidFill>
              <a:schemeClr val="bg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800" b="1">
                <a:solidFill>
                  <a:srgbClr val="FF00FF"/>
                </a:solidFill>
                <a:latin typeface="Arial" panose="020B0604020202020204" pitchFamily="34" charset="0"/>
              </a:rPr>
              <a:t>Start</a:t>
            </a:r>
          </a:p>
        </p:txBody>
      </p:sp>
      <p:sp>
        <p:nvSpPr>
          <p:cNvPr id="18" name="Rectangle 74"/>
          <p:cNvSpPr>
            <a:spLocks noChangeArrowheads="1"/>
          </p:cNvSpPr>
          <p:nvPr/>
        </p:nvSpPr>
        <p:spPr bwMode="auto">
          <a:xfrm>
            <a:off x="10196924" y="5900928"/>
            <a:ext cx="1295400" cy="685800"/>
          </a:xfrm>
          <a:prstGeom prst="rect">
            <a:avLst/>
          </a:prstGeom>
          <a:solidFill>
            <a:srgbClr val="FF00FF"/>
          </a:solidFill>
          <a:ln w="57150" cmpd="thinThick">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400" b="1">
                <a:solidFill>
                  <a:schemeClr val="bg1"/>
                </a:solidFill>
                <a:latin typeface="Arial" panose="020B0604020202020204" pitchFamily="34" charset="0"/>
              </a:rPr>
              <a:t>HẾT GIỜ</a:t>
            </a:r>
          </a:p>
        </p:txBody>
      </p:sp>
      <p:sp>
        <p:nvSpPr>
          <p:cNvPr id="19" name="Rectangle 75"/>
          <p:cNvSpPr>
            <a:spLocks noChangeArrowheads="1"/>
          </p:cNvSpPr>
          <p:nvPr/>
        </p:nvSpPr>
        <p:spPr bwMode="auto">
          <a:xfrm>
            <a:off x="10196924" y="5900928"/>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1</a:t>
            </a:r>
          </a:p>
        </p:txBody>
      </p:sp>
      <p:sp>
        <p:nvSpPr>
          <p:cNvPr id="20" name="Rectangle 76"/>
          <p:cNvSpPr>
            <a:spLocks noChangeArrowheads="1"/>
          </p:cNvSpPr>
          <p:nvPr/>
        </p:nvSpPr>
        <p:spPr bwMode="auto">
          <a:xfrm>
            <a:off x="10196924" y="5900928"/>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2</a:t>
            </a:r>
          </a:p>
        </p:txBody>
      </p:sp>
      <p:sp>
        <p:nvSpPr>
          <p:cNvPr id="21" name="Rectangle 77"/>
          <p:cNvSpPr>
            <a:spLocks noChangeArrowheads="1"/>
          </p:cNvSpPr>
          <p:nvPr/>
        </p:nvSpPr>
        <p:spPr bwMode="auto">
          <a:xfrm>
            <a:off x="10196924" y="5900928"/>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3</a:t>
            </a:r>
          </a:p>
        </p:txBody>
      </p:sp>
      <p:sp>
        <p:nvSpPr>
          <p:cNvPr id="22" name="Rectangle 78"/>
          <p:cNvSpPr>
            <a:spLocks noChangeArrowheads="1"/>
          </p:cNvSpPr>
          <p:nvPr/>
        </p:nvSpPr>
        <p:spPr bwMode="auto">
          <a:xfrm>
            <a:off x="10196924" y="5900928"/>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4</a:t>
            </a:r>
          </a:p>
        </p:txBody>
      </p:sp>
      <p:sp>
        <p:nvSpPr>
          <p:cNvPr id="23" name="Rectangle 79"/>
          <p:cNvSpPr>
            <a:spLocks noChangeArrowheads="1"/>
          </p:cNvSpPr>
          <p:nvPr/>
        </p:nvSpPr>
        <p:spPr bwMode="auto">
          <a:xfrm>
            <a:off x="10196924" y="5900928"/>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dirty="0">
                <a:latin typeface="Arial" panose="020B0604020202020204" pitchFamily="34" charset="0"/>
              </a:rPr>
              <a:t>5</a:t>
            </a:r>
          </a:p>
        </p:txBody>
      </p:sp>
    </p:spTree>
    <p:extLst>
      <p:ext uri="{BB962C8B-B14F-4D97-AF65-F5344CB8AC3E}">
        <p14:creationId xmlns:p14="http://schemas.microsoft.com/office/powerpoint/2010/main" val="425716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9"/>
                                        </p:tgtEl>
                                        <p:attrNameLst>
                                          <p:attrName>fillcolor</p:attrName>
                                        </p:attrNameLst>
                                      </p:cBhvr>
                                      <p:to>
                                        <a:schemeClr val="accent2"/>
                                      </p:to>
                                    </p:animClr>
                                    <p:set>
                                      <p:cBhvr>
                                        <p:cTn id="48" dur="2000" fill="hold"/>
                                        <p:tgtEl>
                                          <p:spTgt spid="9"/>
                                        </p:tgtEl>
                                        <p:attrNameLst>
                                          <p:attrName>fill.type</p:attrName>
                                        </p:attrNameLst>
                                      </p:cBhvr>
                                      <p:to>
                                        <p:strVal val="solid"/>
                                      </p:to>
                                    </p:set>
                                    <p:set>
                                      <p:cBhvr>
                                        <p:cTn id="49" dur="2000" fill="hold"/>
                                        <p:tgtEl>
                                          <p:spTgt spid="9"/>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8"/>
                                        </p:tgtEl>
                                        <p:attrNameLst>
                                          <p:attrName>fillcolor</p:attrName>
                                        </p:attrNameLst>
                                      </p:cBhvr>
                                      <p:to>
                                        <a:schemeClr val="accent2"/>
                                      </p:to>
                                    </p:animClr>
                                    <p:set>
                                      <p:cBhvr>
                                        <p:cTn id="52" dur="2000" fill="hold"/>
                                        <p:tgtEl>
                                          <p:spTgt spid="8"/>
                                        </p:tgtEl>
                                        <p:attrNameLst>
                                          <p:attrName>fill.type</p:attrName>
                                        </p:attrNameLst>
                                      </p:cBhvr>
                                      <p:to>
                                        <p:strVal val="solid"/>
                                      </p:to>
                                    </p:set>
                                    <p:set>
                                      <p:cBhvr>
                                        <p:cTn id="53"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5" presetClass="exit" presetSubtype="10" fill="hold" grpId="0" nodeType="afterEffect">
                                  <p:stCondLst>
                                    <p:cond delay="0"/>
                                  </p:stCondLst>
                                  <p:childTnLst>
                                    <p:animEffect transition="out" filter="checkerboard(across)">
                                      <p:cBhvr>
                                        <p:cTn id="58" dur="2000"/>
                                        <p:tgtEl>
                                          <p:spTgt spid="23"/>
                                        </p:tgtEl>
                                      </p:cBhvr>
                                    </p:animEffect>
                                    <p:set>
                                      <p:cBhvr>
                                        <p:cTn id="59"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2000"/>
                            </p:stCondLst>
                            <p:childTnLst>
                              <p:par>
                                <p:cTn id="61" presetID="5" presetClass="exit" presetSubtype="10" fill="hold" grpId="0" nodeType="afterEffect">
                                  <p:stCondLst>
                                    <p:cond delay="0"/>
                                  </p:stCondLst>
                                  <p:childTnLst>
                                    <p:animEffect transition="out" filter="checkerboard(across)">
                                      <p:cBhvr>
                                        <p:cTn id="62" dur="2000"/>
                                        <p:tgtEl>
                                          <p:spTgt spid="22"/>
                                        </p:tgtEl>
                                      </p:cBhvr>
                                    </p:animEffect>
                                    <p:set>
                                      <p:cBhvr>
                                        <p:cTn id="63" dur="1" fill="hold">
                                          <p:stCondLst>
                                            <p:cond delay="1999"/>
                                          </p:stCondLst>
                                        </p:cTn>
                                        <p:tgtEl>
                                          <p:spTgt spid="2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4" fill="hold">
                            <p:stCondLst>
                              <p:cond delay="4000"/>
                            </p:stCondLst>
                            <p:childTnLst>
                              <p:par>
                                <p:cTn id="65" presetID="5" presetClass="exit" presetSubtype="10" fill="hold" grpId="0" nodeType="afterEffect">
                                  <p:stCondLst>
                                    <p:cond delay="0"/>
                                  </p:stCondLst>
                                  <p:childTnLst>
                                    <p:animEffect transition="out" filter="checkerboard(across)">
                                      <p:cBhvr>
                                        <p:cTn id="66" dur="2000"/>
                                        <p:tgtEl>
                                          <p:spTgt spid="21"/>
                                        </p:tgtEl>
                                      </p:cBhvr>
                                    </p:animEffect>
                                    <p:set>
                                      <p:cBhvr>
                                        <p:cTn id="67" dur="1" fill="hold">
                                          <p:stCondLst>
                                            <p:cond delay="1999"/>
                                          </p:stCondLst>
                                        </p:cTn>
                                        <p:tgtEl>
                                          <p:spTgt spid="2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8" fill="hold">
                            <p:stCondLst>
                              <p:cond delay="6000"/>
                            </p:stCondLst>
                            <p:childTnLst>
                              <p:par>
                                <p:cTn id="69" presetID="5" presetClass="exit" presetSubtype="10" fill="hold" grpId="0" nodeType="afterEffect">
                                  <p:stCondLst>
                                    <p:cond delay="0"/>
                                  </p:stCondLst>
                                  <p:childTnLst>
                                    <p:animEffect transition="out" filter="checkerboard(across)">
                                      <p:cBhvr>
                                        <p:cTn id="70" dur="2000"/>
                                        <p:tgtEl>
                                          <p:spTgt spid="20"/>
                                        </p:tgtEl>
                                      </p:cBhvr>
                                    </p:animEffect>
                                    <p:set>
                                      <p:cBhvr>
                                        <p:cTn id="71" dur="1" fill="hold">
                                          <p:stCondLst>
                                            <p:cond delay="1999"/>
                                          </p:stCondLst>
                                        </p:cTn>
                                        <p:tgtEl>
                                          <p:spTgt spid="2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2" fill="hold">
                            <p:stCondLst>
                              <p:cond delay="8000"/>
                            </p:stCondLst>
                            <p:childTnLst>
                              <p:par>
                                <p:cTn id="73" presetID="5" presetClass="exit" presetSubtype="10" fill="hold" grpId="0" nodeType="afterEffect">
                                  <p:stCondLst>
                                    <p:cond delay="0"/>
                                  </p:stCondLst>
                                  <p:childTnLst>
                                    <p:animEffect transition="out" filter="checkerboard(across)">
                                      <p:cBhvr>
                                        <p:cTn id="74" dur="2000"/>
                                        <p:tgtEl>
                                          <p:spTgt spid="19"/>
                                        </p:tgtEl>
                                      </p:cBhvr>
                                    </p:animEffect>
                                    <p:set>
                                      <p:cBhvr>
                                        <p:cTn id="75" dur="1" fill="hold">
                                          <p:stCondLst>
                                            <p:cond delay="1999"/>
                                          </p:stCondLst>
                                        </p:cTn>
                                        <p:tgtEl>
                                          <p:spTgt spid="1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3" grpId="0"/>
      <p:bldP spid="19" grpId="0" animBg="1"/>
      <p:bldP spid="20"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5143500" y="6286500"/>
          <a:ext cx="7048500" cy="6667500"/>
          <a:chOff x="5143500" y="6286500"/>
          <a:chExt cx="7048500" cy="6667500"/>
        </a:xfrm>
      </p:grpSpPr>
      <p:sp>
        <p:nvSpPr>
          <p:cNvPr id="5" name="矩形 1">
            <a:extLst>
              <a:ext uri="{FF2B5EF4-FFF2-40B4-BE49-F238E27FC236}">
                <a16:creationId xmlns:a16="http://schemas.microsoft.com/office/drawing/2014/main" id="{34C5C38B-4103-6DD9-15FD-B9563DB73372}"/>
              </a:ext>
            </a:extLst>
          </p:cNvPr>
          <p:cNvSpPr/>
          <p:nvPr/>
        </p:nvSpPr>
        <p:spPr>
          <a:xfrm>
            <a:off x="1874933" y="169425"/>
            <a:ext cx="8397528" cy="1361898"/>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3600" b="1" dirty="0">
                <a:solidFill>
                  <a:srgbClr val="FFFFFF"/>
                </a:solidFill>
                <a:latin typeface="+mj-lt"/>
              </a:rPr>
              <a:t>Câu 4: Tại sao khi mua thực phẩm phải xem hạn sử dụng?</a:t>
            </a:r>
            <a:endParaRPr lang="zh-CN" altLang="en-US" sz="3600" b="1" dirty="0">
              <a:solidFill>
                <a:srgbClr val="FFFFFF"/>
              </a:solidFill>
              <a:latin typeface="+mj-lt"/>
            </a:endParaRPr>
          </a:p>
        </p:txBody>
      </p:sp>
      <p:sp>
        <p:nvSpPr>
          <p:cNvPr id="6" name="圆角矩形 7">
            <a:extLst>
              <a:ext uri="{FF2B5EF4-FFF2-40B4-BE49-F238E27FC236}">
                <a16:creationId xmlns:a16="http://schemas.microsoft.com/office/drawing/2014/main" id="{01165C1C-F4A9-E12B-CE04-8785C8A64FEB}"/>
              </a:ext>
            </a:extLst>
          </p:cNvPr>
          <p:cNvSpPr/>
          <p:nvPr/>
        </p:nvSpPr>
        <p:spPr>
          <a:xfrm>
            <a:off x="916727" y="2001961"/>
            <a:ext cx="4884305"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217"/>
            <a:r>
              <a:rPr lang="en-US" altLang="zh-CN" sz="4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椭圆 5">
            <a:extLst>
              <a:ext uri="{FF2B5EF4-FFF2-40B4-BE49-F238E27FC236}">
                <a16:creationId xmlns:a16="http://schemas.microsoft.com/office/drawing/2014/main" id="{B660363C-8D03-1986-BF43-8928B8335B26}"/>
              </a:ext>
            </a:extLst>
          </p:cNvPr>
          <p:cNvSpPr/>
          <p:nvPr/>
        </p:nvSpPr>
        <p:spPr>
          <a:xfrm>
            <a:off x="1000861" y="2270936"/>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altLang="zh-CN" sz="40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A</a:t>
            </a:r>
            <a:endParaRPr lang="zh-CN" altLang="en-US" sz="4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圆角矩形 12">
            <a:extLst>
              <a:ext uri="{FF2B5EF4-FFF2-40B4-BE49-F238E27FC236}">
                <a16:creationId xmlns:a16="http://schemas.microsoft.com/office/drawing/2014/main" id="{7AE645FC-E43A-4FC8-29D9-10C8A38B30A0}"/>
              </a:ext>
            </a:extLst>
          </p:cNvPr>
          <p:cNvSpPr/>
          <p:nvPr/>
        </p:nvSpPr>
        <p:spPr>
          <a:xfrm>
            <a:off x="6239328" y="4080403"/>
            <a:ext cx="4957296"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en-US" altLang="zh-CN" sz="48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椭圆 11">
            <a:extLst>
              <a:ext uri="{FF2B5EF4-FFF2-40B4-BE49-F238E27FC236}">
                <a16:creationId xmlns:a16="http://schemas.microsoft.com/office/drawing/2014/main" id="{7F140526-81AF-57A3-95FB-A56FBAAC4C2D}"/>
              </a:ext>
            </a:extLst>
          </p:cNvPr>
          <p:cNvSpPr/>
          <p:nvPr/>
        </p:nvSpPr>
        <p:spPr>
          <a:xfrm>
            <a:off x="6201316" y="4025156"/>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40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D</a:t>
            </a:r>
            <a:endParaRPr lang="zh-CN" altLang="en-US" sz="4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圆角矩形 19">
            <a:extLst>
              <a:ext uri="{FF2B5EF4-FFF2-40B4-BE49-F238E27FC236}">
                <a16:creationId xmlns:a16="http://schemas.microsoft.com/office/drawing/2014/main" id="{2570CDBB-FAEE-6AE6-9FD3-F4A4E0B9CDB3}"/>
              </a:ext>
            </a:extLst>
          </p:cNvPr>
          <p:cNvSpPr/>
          <p:nvPr/>
        </p:nvSpPr>
        <p:spPr>
          <a:xfrm>
            <a:off x="900523" y="4185433"/>
            <a:ext cx="4668361"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217"/>
            <a:r>
              <a:rPr lang="en-US" altLang="zh-CN" sz="4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椭圆 18">
            <a:extLst>
              <a:ext uri="{FF2B5EF4-FFF2-40B4-BE49-F238E27FC236}">
                <a16:creationId xmlns:a16="http://schemas.microsoft.com/office/drawing/2014/main" id="{E11658ED-C149-32CF-3FB0-7C8BA3D103FD}"/>
              </a:ext>
            </a:extLst>
          </p:cNvPr>
          <p:cNvSpPr/>
          <p:nvPr/>
        </p:nvSpPr>
        <p:spPr>
          <a:xfrm>
            <a:off x="916727" y="4185433"/>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en-US" altLang="zh-CN" sz="40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C</a:t>
            </a:r>
            <a:endParaRPr lang="zh-CN" altLang="en-US" sz="4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圆角矩形 24">
            <a:extLst>
              <a:ext uri="{FF2B5EF4-FFF2-40B4-BE49-F238E27FC236}">
                <a16:creationId xmlns:a16="http://schemas.microsoft.com/office/drawing/2014/main" id="{ACB43597-9B65-2130-18A0-2B1DE74AC75D}"/>
              </a:ext>
            </a:extLst>
          </p:cNvPr>
          <p:cNvSpPr/>
          <p:nvPr/>
        </p:nvSpPr>
        <p:spPr>
          <a:xfrm>
            <a:off x="6241466" y="1968178"/>
            <a:ext cx="4955158" cy="1373093"/>
          </a:xfrm>
          <a:prstGeom prst="roundRect">
            <a:avLst>
              <a:gd name="adj" fmla="val 7594"/>
            </a:avLst>
          </a:prstGeom>
          <a:noFill/>
          <a:ln>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endParaRPr lang="vi-VN" altLang="zh-CN" sz="32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椭圆 23">
            <a:extLst>
              <a:ext uri="{FF2B5EF4-FFF2-40B4-BE49-F238E27FC236}">
                <a16:creationId xmlns:a16="http://schemas.microsoft.com/office/drawing/2014/main" id="{5C15DB03-3CFF-F62E-A2E7-025031B0E1DB}"/>
              </a:ext>
            </a:extLst>
          </p:cNvPr>
          <p:cNvSpPr/>
          <p:nvPr/>
        </p:nvSpPr>
        <p:spPr>
          <a:xfrm>
            <a:off x="6088099" y="1958489"/>
            <a:ext cx="846823" cy="846823"/>
          </a:xfrm>
          <a:prstGeom prst="ellipse">
            <a:avLst/>
          </a:prstGeom>
          <a:noFill/>
          <a:ln w="25400">
            <a:solidFill>
              <a:srgbClr val="699E5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217"/>
            <a:r>
              <a:rPr lang="vi-VN" altLang="zh-CN" sz="40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B</a:t>
            </a:r>
            <a:endParaRPr lang="zh-CN" altLang="en-US" sz="40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13"/>
          <p:cNvSpPr/>
          <p:nvPr/>
        </p:nvSpPr>
        <p:spPr>
          <a:xfrm>
            <a:off x="1681751" y="4080403"/>
            <a:ext cx="4134464" cy="2062103"/>
          </a:xfrm>
          <a:prstGeom prst="rect">
            <a:avLst/>
          </a:prstGeom>
        </p:spPr>
        <p:txBody>
          <a:bodyPr wrap="square">
            <a:spAutoFit/>
          </a:bodyPr>
          <a:lstStyle/>
          <a:p>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endParaRPr lang="en-US" sz="3200" b="1" dirty="0">
              <a:solidFill>
                <a:srgbClr val="243F6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6816123" y="1911295"/>
            <a:ext cx="4795621" cy="2062103"/>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lâu</a:t>
            </a:r>
          </a:p>
          <a:p>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dưỡng</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7181088" y="4397617"/>
            <a:ext cx="3901440" cy="1569660"/>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endParaRPr lang="en-US"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1931818" y="2157517"/>
            <a:ext cx="3884397" cy="1569660"/>
          </a:xfrm>
          <a:prstGeom prst="rect">
            <a:avLst/>
          </a:prstGeom>
        </p:spPr>
        <p:txBody>
          <a:bodyPr wrap="none">
            <a:spAutoFit/>
          </a:bodyPr>
          <a:lstStyle/>
          <a:p>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càng</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p:txBody>
      </p:sp>
      <p:sp>
        <p:nvSpPr>
          <p:cNvPr id="17" name="Oval 73"/>
          <p:cNvSpPr>
            <a:spLocks noChangeArrowheads="1"/>
          </p:cNvSpPr>
          <p:nvPr/>
        </p:nvSpPr>
        <p:spPr bwMode="auto">
          <a:xfrm>
            <a:off x="10636966" y="169425"/>
            <a:ext cx="1079500" cy="541338"/>
          </a:xfrm>
          <a:prstGeom prst="ellipse">
            <a:avLst/>
          </a:prstGeom>
          <a:gradFill rotWithShape="1">
            <a:gsLst>
              <a:gs pos="0">
                <a:srgbClr val="FBE4AE"/>
              </a:gs>
              <a:gs pos="13000">
                <a:srgbClr val="BD922A"/>
              </a:gs>
              <a:gs pos="21001">
                <a:srgbClr val="BD922A"/>
              </a:gs>
              <a:gs pos="63000">
                <a:srgbClr val="FBE4AE"/>
              </a:gs>
              <a:gs pos="67000">
                <a:srgbClr val="BD922A"/>
              </a:gs>
              <a:gs pos="69000">
                <a:srgbClr val="835E17"/>
              </a:gs>
              <a:gs pos="82001">
                <a:srgbClr val="A28949"/>
              </a:gs>
              <a:gs pos="100000">
                <a:srgbClr val="FAE3B7"/>
              </a:gs>
            </a:gsLst>
            <a:lin ang="5400000" scaled="1"/>
          </a:gradFill>
          <a:ln w="9525">
            <a:solidFill>
              <a:schemeClr val="bg1"/>
            </a:solidFill>
            <a:round/>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800" b="1" dirty="0">
                <a:solidFill>
                  <a:srgbClr val="FF00FF"/>
                </a:solidFill>
                <a:latin typeface="Arial" panose="020B0604020202020204" pitchFamily="34" charset="0"/>
              </a:rPr>
              <a:t>Start</a:t>
            </a:r>
          </a:p>
        </p:txBody>
      </p:sp>
      <p:sp>
        <p:nvSpPr>
          <p:cNvPr id="18" name="Rectangle 74"/>
          <p:cNvSpPr>
            <a:spLocks noChangeArrowheads="1"/>
          </p:cNvSpPr>
          <p:nvPr/>
        </p:nvSpPr>
        <p:spPr bwMode="auto">
          <a:xfrm>
            <a:off x="10386141" y="5960625"/>
            <a:ext cx="1295400" cy="685800"/>
          </a:xfrm>
          <a:prstGeom prst="rect">
            <a:avLst/>
          </a:prstGeom>
          <a:solidFill>
            <a:srgbClr val="FF00FF"/>
          </a:solidFill>
          <a:ln w="57150" cmpd="thinThick">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2400" b="1">
                <a:solidFill>
                  <a:schemeClr val="bg1"/>
                </a:solidFill>
                <a:latin typeface="Arial" panose="020B0604020202020204" pitchFamily="34" charset="0"/>
              </a:rPr>
              <a:t>HẾT GIỜ</a:t>
            </a:r>
          </a:p>
        </p:txBody>
      </p:sp>
      <p:sp>
        <p:nvSpPr>
          <p:cNvPr id="19" name="Rectangle 75"/>
          <p:cNvSpPr>
            <a:spLocks noChangeArrowheads="1"/>
          </p:cNvSpPr>
          <p:nvPr/>
        </p:nvSpPr>
        <p:spPr bwMode="auto">
          <a:xfrm>
            <a:off x="10386141" y="5960625"/>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1</a:t>
            </a:r>
          </a:p>
        </p:txBody>
      </p:sp>
      <p:sp>
        <p:nvSpPr>
          <p:cNvPr id="20" name="Rectangle 76"/>
          <p:cNvSpPr>
            <a:spLocks noChangeArrowheads="1"/>
          </p:cNvSpPr>
          <p:nvPr/>
        </p:nvSpPr>
        <p:spPr bwMode="auto">
          <a:xfrm>
            <a:off x="10386141" y="5960625"/>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2</a:t>
            </a:r>
          </a:p>
        </p:txBody>
      </p:sp>
      <p:sp>
        <p:nvSpPr>
          <p:cNvPr id="21" name="Rectangle 77"/>
          <p:cNvSpPr>
            <a:spLocks noChangeArrowheads="1"/>
          </p:cNvSpPr>
          <p:nvPr/>
        </p:nvSpPr>
        <p:spPr bwMode="auto">
          <a:xfrm>
            <a:off x="10386141" y="5960625"/>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3</a:t>
            </a:r>
          </a:p>
        </p:txBody>
      </p:sp>
      <p:sp>
        <p:nvSpPr>
          <p:cNvPr id="22" name="Rectangle 78"/>
          <p:cNvSpPr>
            <a:spLocks noChangeArrowheads="1"/>
          </p:cNvSpPr>
          <p:nvPr/>
        </p:nvSpPr>
        <p:spPr bwMode="auto">
          <a:xfrm>
            <a:off x="10386141" y="5960625"/>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4</a:t>
            </a:r>
          </a:p>
        </p:txBody>
      </p:sp>
      <p:sp>
        <p:nvSpPr>
          <p:cNvPr id="23" name="Rectangle 79"/>
          <p:cNvSpPr>
            <a:spLocks noChangeArrowheads="1"/>
          </p:cNvSpPr>
          <p:nvPr/>
        </p:nvSpPr>
        <p:spPr bwMode="auto">
          <a:xfrm>
            <a:off x="10386141" y="5960625"/>
            <a:ext cx="1295400" cy="762000"/>
          </a:xfrm>
          <a:prstGeom prst="rect">
            <a:avLst/>
          </a:prstGeom>
          <a:gradFill rotWithShape="1">
            <a:gsLst>
              <a:gs pos="0">
                <a:schemeClr val="bg1"/>
              </a:gs>
              <a:gs pos="100000">
                <a:srgbClr val="0000FF"/>
              </a:gs>
            </a:gsLst>
            <a:path path="shape">
              <a:fillToRect l="50000" t="50000" r="50000" b="50000"/>
            </a:path>
          </a:gradFill>
          <a:ln w="57150">
            <a:solidFill>
              <a:schemeClr val="bg1"/>
            </a:solidFill>
            <a:miter lim="800000"/>
            <a:headEnd/>
            <a:tailEnd/>
          </a:ln>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algn="ctr" eaLnBrk="1" hangingPunct="1"/>
            <a:r>
              <a:rPr lang="en-US" altLang="en-US" sz="3600" b="1">
                <a:latin typeface="Arial" panose="020B0604020202020204" pitchFamily="34" charset="0"/>
              </a:rPr>
              <a:t>5</a:t>
            </a:r>
          </a:p>
        </p:txBody>
      </p:sp>
    </p:spTree>
    <p:extLst>
      <p:ext uri="{BB962C8B-B14F-4D97-AF65-F5344CB8AC3E}">
        <p14:creationId xmlns:p14="http://schemas.microsoft.com/office/powerpoint/2010/main" val="15175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1"/>
                                        </p:tgtEl>
                                        <p:attrNameLst>
                                          <p:attrName>fillcolor</p:attrName>
                                        </p:attrNameLst>
                                      </p:cBhvr>
                                      <p:to>
                                        <a:schemeClr val="accent2"/>
                                      </p:to>
                                    </p:animClr>
                                    <p:set>
                                      <p:cBhvr>
                                        <p:cTn id="48" dur="2000" fill="hold"/>
                                        <p:tgtEl>
                                          <p:spTgt spid="11"/>
                                        </p:tgtEl>
                                        <p:attrNameLst>
                                          <p:attrName>fill.type</p:attrName>
                                        </p:attrNameLst>
                                      </p:cBhvr>
                                      <p:to>
                                        <p:strVal val="solid"/>
                                      </p:to>
                                    </p:set>
                                    <p:set>
                                      <p:cBhvr>
                                        <p:cTn id="49" dur="2000" fill="hold"/>
                                        <p:tgtEl>
                                          <p:spTgt spid="11"/>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2000" fill="hold"/>
                                        <p:tgtEl>
                                          <p:spTgt spid="10"/>
                                        </p:tgtEl>
                                        <p:attrNameLst>
                                          <p:attrName>fillcolor</p:attrName>
                                        </p:attrNameLst>
                                      </p:cBhvr>
                                      <p:to>
                                        <a:schemeClr val="accent2"/>
                                      </p:to>
                                    </p:animClr>
                                    <p:set>
                                      <p:cBhvr>
                                        <p:cTn id="52" dur="2000" fill="hold"/>
                                        <p:tgtEl>
                                          <p:spTgt spid="10"/>
                                        </p:tgtEl>
                                        <p:attrNameLst>
                                          <p:attrName>fill.type</p:attrName>
                                        </p:attrNameLst>
                                      </p:cBhvr>
                                      <p:to>
                                        <p:strVal val="solid"/>
                                      </p:to>
                                    </p:set>
                                    <p:set>
                                      <p:cBhvr>
                                        <p:cTn id="53"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5" presetClass="exit" presetSubtype="10" fill="hold" grpId="0" nodeType="afterEffect">
                                  <p:stCondLst>
                                    <p:cond delay="0"/>
                                  </p:stCondLst>
                                  <p:childTnLst>
                                    <p:animEffect transition="out" filter="checkerboard(across)">
                                      <p:cBhvr>
                                        <p:cTn id="58" dur="2000"/>
                                        <p:tgtEl>
                                          <p:spTgt spid="23"/>
                                        </p:tgtEl>
                                      </p:cBhvr>
                                    </p:animEffect>
                                    <p:set>
                                      <p:cBhvr>
                                        <p:cTn id="59"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2000"/>
                            </p:stCondLst>
                            <p:childTnLst>
                              <p:par>
                                <p:cTn id="61" presetID="5" presetClass="exit" presetSubtype="10" fill="hold" grpId="0" nodeType="afterEffect">
                                  <p:stCondLst>
                                    <p:cond delay="0"/>
                                  </p:stCondLst>
                                  <p:childTnLst>
                                    <p:animEffect transition="out" filter="checkerboard(across)">
                                      <p:cBhvr>
                                        <p:cTn id="62" dur="2000"/>
                                        <p:tgtEl>
                                          <p:spTgt spid="22"/>
                                        </p:tgtEl>
                                      </p:cBhvr>
                                    </p:animEffect>
                                    <p:set>
                                      <p:cBhvr>
                                        <p:cTn id="63" dur="1" fill="hold">
                                          <p:stCondLst>
                                            <p:cond delay="1999"/>
                                          </p:stCondLst>
                                        </p:cTn>
                                        <p:tgtEl>
                                          <p:spTgt spid="2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4" fill="hold">
                            <p:stCondLst>
                              <p:cond delay="4000"/>
                            </p:stCondLst>
                            <p:childTnLst>
                              <p:par>
                                <p:cTn id="65" presetID="5" presetClass="exit" presetSubtype="10" fill="hold" grpId="0" nodeType="afterEffect">
                                  <p:stCondLst>
                                    <p:cond delay="0"/>
                                  </p:stCondLst>
                                  <p:childTnLst>
                                    <p:animEffect transition="out" filter="checkerboard(across)">
                                      <p:cBhvr>
                                        <p:cTn id="66" dur="2000"/>
                                        <p:tgtEl>
                                          <p:spTgt spid="21"/>
                                        </p:tgtEl>
                                      </p:cBhvr>
                                    </p:animEffect>
                                    <p:set>
                                      <p:cBhvr>
                                        <p:cTn id="67" dur="1" fill="hold">
                                          <p:stCondLst>
                                            <p:cond delay="1999"/>
                                          </p:stCondLst>
                                        </p:cTn>
                                        <p:tgtEl>
                                          <p:spTgt spid="2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8" fill="hold">
                            <p:stCondLst>
                              <p:cond delay="6000"/>
                            </p:stCondLst>
                            <p:childTnLst>
                              <p:par>
                                <p:cTn id="69" presetID="5" presetClass="exit" presetSubtype="10" fill="hold" grpId="0" nodeType="afterEffect">
                                  <p:stCondLst>
                                    <p:cond delay="0"/>
                                  </p:stCondLst>
                                  <p:childTnLst>
                                    <p:animEffect transition="out" filter="checkerboard(across)">
                                      <p:cBhvr>
                                        <p:cTn id="70" dur="2000"/>
                                        <p:tgtEl>
                                          <p:spTgt spid="20"/>
                                        </p:tgtEl>
                                      </p:cBhvr>
                                    </p:animEffect>
                                    <p:set>
                                      <p:cBhvr>
                                        <p:cTn id="71" dur="1" fill="hold">
                                          <p:stCondLst>
                                            <p:cond delay="1999"/>
                                          </p:stCondLst>
                                        </p:cTn>
                                        <p:tgtEl>
                                          <p:spTgt spid="20"/>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2" fill="hold">
                            <p:stCondLst>
                              <p:cond delay="8000"/>
                            </p:stCondLst>
                            <p:childTnLst>
                              <p:par>
                                <p:cTn id="73" presetID="5" presetClass="exit" presetSubtype="10" fill="hold" grpId="0" nodeType="afterEffect">
                                  <p:stCondLst>
                                    <p:cond delay="0"/>
                                  </p:stCondLst>
                                  <p:childTnLst>
                                    <p:animEffect transition="out" filter="checkerboard(across)">
                                      <p:cBhvr>
                                        <p:cTn id="74" dur="2000"/>
                                        <p:tgtEl>
                                          <p:spTgt spid="19"/>
                                        </p:tgtEl>
                                      </p:cBhvr>
                                    </p:animEffect>
                                    <p:set>
                                      <p:cBhvr>
                                        <p:cTn id="75" dur="1" fill="hold">
                                          <p:stCondLst>
                                            <p:cond delay="1999"/>
                                          </p:stCondLst>
                                        </p:cTn>
                                        <p:tgtEl>
                                          <p:spTgt spid="1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3" grpId="0"/>
      <p:bldP spid="19" grpId="0" animBg="1"/>
      <p:bldP spid="20" grpId="0" animBg="1"/>
      <p:bldP spid="21"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z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536" y="-26988"/>
            <a:ext cx="12216384" cy="748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WordArt 8"/>
          <p:cNvSpPr>
            <a:spLocks noChangeArrowheads="1" noChangeShapeType="1" noTextEdit="1"/>
          </p:cNvSpPr>
          <p:nvPr/>
        </p:nvSpPr>
        <p:spPr bwMode="auto">
          <a:xfrm>
            <a:off x="2187575" y="2205039"/>
            <a:ext cx="8229600" cy="3024187"/>
          </a:xfrm>
          <a:prstGeom prst="rect">
            <a:avLst/>
          </a:prstGeom>
        </p:spPr>
        <p:txBody>
          <a:bodyPr wrap="none" fromWordArt="1">
            <a:prstTxWarp prst="textPlain">
              <a:avLst>
                <a:gd name="adj" fmla="val 50000"/>
              </a:avLst>
            </a:prstTxWarp>
          </a:bodyPr>
          <a:lstStyle/>
          <a:p>
            <a:pPr algn="ctr"/>
            <a:r>
              <a:rPr lang="en-US" sz="2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Times New Roman" panose="02020603050405020304" pitchFamily="18" charset="0"/>
              </a:rPr>
              <a:t>Chào tạm biệt, chúc quý thầy cô sức khoẻ! </a:t>
            </a:r>
          </a:p>
        </p:txBody>
      </p:sp>
      <p:pic>
        <p:nvPicPr>
          <p:cNvPr id="58381" name="10_rung_chieu_quoc_dai_vu_thanh.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774825"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495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hold" nodeType="withEffect">
                                  <p:stCondLst>
                                    <p:cond delay="0"/>
                                  </p:stCondLst>
                                  <p:endCondLst>
                                    <p:cond evt="onNext" delay="0">
                                      <p:tgtEl>
                                        <p:sldTgt/>
                                      </p:tgtEl>
                                    </p:cond>
                                  </p:endCondLst>
                                  <p:childTnLst>
                                    <p:animClr clrSpc="hsl" dir="cw">
                                      <p:cBhvr override="childStyle">
                                        <p:cTn id="6" dur="5000" fill="hold"/>
                                        <p:tgtEl>
                                          <p:spTgt spid="58376"/>
                                        </p:tgtEl>
                                        <p:attrNameLst>
                                          <p:attrName>style.color</p:attrName>
                                        </p:attrNameLst>
                                      </p:cBhvr>
                                      <p:by>
                                        <p:hsl h="10842353" s="0" l="0"/>
                                      </p:by>
                                    </p:animClr>
                                    <p:animClr clrSpc="hsl" dir="cw">
                                      <p:cBhvr>
                                        <p:cTn id="7" dur="5000" fill="hold"/>
                                        <p:tgtEl>
                                          <p:spTgt spid="58376"/>
                                        </p:tgtEl>
                                        <p:attrNameLst>
                                          <p:attrName>fillcolor</p:attrName>
                                        </p:attrNameLst>
                                      </p:cBhvr>
                                      <p:by>
                                        <p:hsl h="10842353" s="0" l="0"/>
                                      </p:by>
                                    </p:animClr>
                                    <p:animClr clrSpc="hsl" dir="cw">
                                      <p:cBhvr>
                                        <p:cTn id="8" dur="5000" fill="hold"/>
                                        <p:tgtEl>
                                          <p:spTgt spid="58376"/>
                                        </p:tgtEl>
                                        <p:attrNameLst>
                                          <p:attrName>stroke.color</p:attrName>
                                        </p:attrNameLst>
                                      </p:cBhvr>
                                      <p:by>
                                        <p:hsl h="10842353" s="0" l="0"/>
                                      </p:by>
                                    </p:animClr>
                                    <p:set>
                                      <p:cBhvr>
                                        <p:cTn id="9" dur="5000" fill="hold"/>
                                        <p:tgtEl>
                                          <p:spTgt spid="58376"/>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263253" fill="hold"/>
                                        <p:tgtEl>
                                          <p:spTgt spid="583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5838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722DF0AD-9BCD-13B8-6ED3-692253171ED1}"/>
              </a:ext>
            </a:extLst>
          </p:cNvPr>
          <p:cNvPicPr>
            <a:picLocks noChangeAspect="1"/>
          </p:cNvPicPr>
          <p:nvPr/>
        </p:nvPicPr>
        <p:blipFill>
          <a:blip r:embed="rId5"/>
          <a:stretch>
            <a:fillRect/>
          </a:stretch>
        </p:blipFill>
        <p:spPr>
          <a:xfrm>
            <a:off x="3251434" y="2149602"/>
            <a:ext cx="6712278" cy="1903343"/>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ca an toan thuc pham">
            <a:hlinkClick r:id="" action="ppaction://media"/>
            <a:extLst>
              <a:ext uri="{FF2B5EF4-FFF2-40B4-BE49-F238E27FC236}">
                <a16:creationId xmlns:a16="http://schemas.microsoft.com/office/drawing/2014/main" id="{04C5C17D-0423-D68F-1B03-8F12B8A31D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304" y="0"/>
            <a:ext cx="12116696" cy="6858000"/>
          </a:xfrm>
          <a:prstGeom prst="rect">
            <a:avLst/>
          </a:prstGeom>
        </p:spPr>
      </p:pic>
    </p:spTree>
    <p:extLst>
      <p:ext uri="{BB962C8B-B14F-4D97-AF65-F5344CB8AC3E}">
        <p14:creationId xmlns:p14="http://schemas.microsoft.com/office/powerpoint/2010/main" val="55425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7888" y="460904"/>
            <a:ext cx="12638760" cy="1077218"/>
          </a:xfrm>
          <a:prstGeom prst="rect">
            <a:avLst/>
          </a:prstGeom>
          <a:noFill/>
        </p:spPr>
        <p:txBody>
          <a:bodyPr wrap="square" rtlCol="0">
            <a:spAutoFit/>
          </a:bodyPr>
          <a:lstStyle/>
          <a:p>
            <a:pPr algn="ctr"/>
            <a:r>
              <a:rPr lang="vi-VN" sz="3200" b="1" dirty="0">
                <a:solidFill>
                  <a:srgbClr val="0000FF"/>
                </a:solidFill>
                <a:latin typeface="+mj-lt"/>
              </a:rPr>
              <a:t>Thứ </a:t>
            </a:r>
            <a:r>
              <a:rPr lang="vi-VN" sz="3200" b="1" dirty="0">
                <a:solidFill>
                  <a:srgbClr val="0000FF"/>
                </a:solidFill>
                <a:latin typeface="+mj-lt"/>
              </a:rPr>
              <a:t>năm</a:t>
            </a:r>
            <a:r>
              <a:rPr lang="vi-VN" sz="3200" b="1" dirty="0" smtClean="0">
                <a:solidFill>
                  <a:srgbClr val="0000FF"/>
                </a:solidFill>
                <a:latin typeface="+mj-lt"/>
              </a:rPr>
              <a:t> </a:t>
            </a:r>
            <a:r>
              <a:rPr lang="vi-VN" sz="3200" b="1" dirty="0">
                <a:solidFill>
                  <a:srgbClr val="0000FF"/>
                </a:solidFill>
                <a:latin typeface="+mj-lt"/>
              </a:rPr>
              <a:t>ngày </a:t>
            </a:r>
            <a:r>
              <a:rPr lang="vi-VN" sz="3200" b="1" dirty="0" smtClean="0">
                <a:solidFill>
                  <a:srgbClr val="0000FF"/>
                </a:solidFill>
                <a:latin typeface="+mj-lt"/>
              </a:rPr>
              <a:t>21 </a:t>
            </a:r>
            <a:r>
              <a:rPr lang="vi-VN" sz="3200" b="1" dirty="0">
                <a:solidFill>
                  <a:srgbClr val="0000FF"/>
                </a:solidFill>
                <a:latin typeface="+mj-lt"/>
              </a:rPr>
              <a:t>tháng 3 năm 2024</a:t>
            </a:r>
            <a:endParaRPr lang="en-US" sz="3200" b="1" dirty="0">
              <a:solidFill>
                <a:srgbClr val="0000FF"/>
              </a:solidFill>
              <a:latin typeface="+mj-lt"/>
            </a:endParaRPr>
          </a:p>
          <a:p>
            <a:pPr algn="ctr"/>
            <a:endParaRPr lang="en-US" sz="3200" b="1" dirty="0">
              <a:solidFill>
                <a:srgbClr val="0000FF"/>
              </a:solidFill>
              <a:latin typeface="+mj-lt"/>
              <a:cs typeface="Times New Roman" panose="02020603050405020304" pitchFamily="18" charset="0"/>
            </a:endParaRPr>
          </a:p>
        </p:txBody>
      </p:sp>
      <p:sp>
        <p:nvSpPr>
          <p:cNvPr id="3" name="TextBox 2"/>
          <p:cNvSpPr txBox="1"/>
          <p:nvPr/>
        </p:nvSpPr>
        <p:spPr>
          <a:xfrm>
            <a:off x="4905025" y="1014133"/>
            <a:ext cx="3157728" cy="584775"/>
          </a:xfrm>
          <a:prstGeom prst="rect">
            <a:avLst/>
          </a:prstGeom>
          <a:noFill/>
        </p:spPr>
        <p:txBody>
          <a:bodyPr wrap="square" rtlCol="0">
            <a:spAutoFit/>
          </a:bodyPr>
          <a:lstStyle/>
          <a:p>
            <a:r>
              <a:rPr lang="vi-VN" sz="3200" b="1" dirty="0">
                <a:solidFill>
                  <a:srgbClr val="FF0000"/>
                </a:solidFill>
                <a:latin typeface="+mj-lt"/>
              </a:rPr>
              <a:t>Khoa học:</a:t>
            </a:r>
            <a:endParaRPr lang="en-US" sz="3200" b="1" dirty="0">
              <a:solidFill>
                <a:srgbClr val="FF0000"/>
              </a:solidFill>
              <a:latin typeface="+mj-lt"/>
            </a:endParaRPr>
          </a:p>
        </p:txBody>
      </p:sp>
      <p:sp>
        <p:nvSpPr>
          <p:cNvPr id="4" name="TextBox 3"/>
          <p:cNvSpPr txBox="1"/>
          <p:nvPr/>
        </p:nvSpPr>
        <p:spPr>
          <a:xfrm>
            <a:off x="2887166" y="1598908"/>
            <a:ext cx="7644384" cy="584775"/>
          </a:xfrm>
          <a:prstGeom prst="rect">
            <a:avLst/>
          </a:prstGeom>
          <a:noFill/>
        </p:spPr>
        <p:txBody>
          <a:bodyPr wrap="square" rtlCol="0">
            <a:spAutoFit/>
          </a:bodyPr>
          <a:lstStyle/>
          <a:p>
            <a:r>
              <a:rPr lang="vi-VN" sz="3200" b="1" dirty="0">
                <a:solidFill>
                  <a:srgbClr val="0000FF"/>
                </a:solidFill>
                <a:latin typeface="+mj-lt"/>
              </a:rPr>
              <a:t>Bài 26. Thực phẩm an toàn</a:t>
            </a:r>
            <a:r>
              <a:rPr lang="en-US" sz="3200" b="1" dirty="0">
                <a:solidFill>
                  <a:srgbClr val="0000FF"/>
                </a:solidFill>
                <a:latin typeface="+mj-lt"/>
              </a:rPr>
              <a:t> </a:t>
            </a:r>
            <a:r>
              <a:rPr lang="vi-VN" sz="3200" b="1" dirty="0">
                <a:solidFill>
                  <a:srgbClr val="0000FF"/>
                </a:solidFill>
                <a:latin typeface="+mj-lt"/>
              </a:rPr>
              <a:t>( Tiết 2)</a:t>
            </a:r>
            <a:endParaRPr lang="en-US" sz="3200" b="1" dirty="0">
              <a:solidFill>
                <a:srgbClr val="0000FF"/>
              </a:solidFill>
              <a:latin typeface="+mj-lt"/>
            </a:endParaRPr>
          </a:p>
        </p:txBody>
      </p:sp>
    </p:spTree>
    <p:extLst>
      <p:ext uri="{BB962C8B-B14F-4D97-AF65-F5344CB8AC3E}">
        <p14:creationId xmlns:p14="http://schemas.microsoft.com/office/powerpoint/2010/main" val="979383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txBody>
              <a:bodyPr/>
              <a:lstStyle/>
              <a:p>
                <a:endParaRPr lang="en-US"/>
              </a:p>
            </p:txBody>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5"/>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082FCDAB-D8C6-9264-376B-9F0833D279C2}"/>
              </a:ext>
            </a:extLst>
          </p:cNvPr>
          <p:cNvPicPr>
            <a:picLocks noChangeAspect="1"/>
          </p:cNvPicPr>
          <p:nvPr/>
        </p:nvPicPr>
        <p:blipFill>
          <a:blip r:embed="rId6"/>
          <a:stretch>
            <a:fillRect/>
          </a:stretch>
        </p:blipFill>
        <p:spPr>
          <a:xfrm>
            <a:off x="2951735" y="2072115"/>
            <a:ext cx="6712278" cy="1867191"/>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783F10-0FF3-CB03-820F-504930E65428}"/>
              </a:ext>
            </a:extLst>
          </p:cNvPr>
          <p:cNvSpPr txBox="1"/>
          <p:nvPr/>
        </p:nvSpPr>
        <p:spPr>
          <a:xfrm>
            <a:off x="-1950720" y="397180"/>
            <a:ext cx="11350751" cy="1077218"/>
          </a:xfrm>
          <a:prstGeom prst="rect">
            <a:avLst/>
          </a:prstGeom>
          <a:noFill/>
        </p:spPr>
        <p:txBody>
          <a:bodyPr wrap="square" rtlCol="0">
            <a:spAutoFit/>
          </a:bodyPr>
          <a:lstStyle/>
          <a:p>
            <a:pPr lvl="0" algn="ctr" defTabSz="685800"/>
            <a:r>
              <a:rPr lang="vi-VN"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1. </a:t>
            </a:r>
            <a:r>
              <a:rPr lang="en-US" altLang="zh-CN" sz="3200" b="1" dirty="0" err="1">
                <a:solidFill>
                  <a:srgbClr val="C00000"/>
                </a:solidFill>
                <a:latin typeface="Times New Roman" panose="02020603050405020304" pitchFamily="18" charset="0"/>
                <a:cs typeface="Times New Roman" panose="02020603050405020304" pitchFamily="18" charset="0"/>
              </a:rPr>
              <a:t>Lí</a:t>
            </a:r>
            <a:r>
              <a:rPr lang="en-US" altLang="zh-CN" sz="3200" b="1" dirty="0">
                <a:solidFill>
                  <a:srgbClr val="C00000"/>
                </a:solidFill>
                <a:latin typeface="Times New Roman" panose="02020603050405020304" pitchFamily="18" charset="0"/>
                <a:cs typeface="Times New Roman" panose="02020603050405020304" pitchFamily="18" charset="0"/>
              </a:rPr>
              <a:t> do </a:t>
            </a:r>
            <a:r>
              <a:rPr lang="en-US" altLang="zh-CN" sz="3200" b="1" dirty="0" err="1">
                <a:solidFill>
                  <a:srgbClr val="C00000"/>
                </a:solidFill>
                <a:latin typeface="Times New Roman" panose="02020603050405020304" pitchFamily="18" charset="0"/>
                <a:cs typeface="Times New Roman" panose="02020603050405020304" pitchFamily="18" charset="0"/>
              </a:rPr>
              <a:t>cần</a:t>
            </a:r>
            <a:r>
              <a:rPr lang="en-US" altLang="zh-CN" sz="3200" b="1" dirty="0">
                <a:solidFill>
                  <a:srgbClr val="C00000"/>
                </a:solidFill>
                <a:latin typeface="Times New Roman" panose="02020603050405020304" pitchFamily="18" charset="0"/>
                <a:cs typeface="Times New Roman" panose="02020603050405020304" pitchFamily="18" charset="0"/>
              </a:rPr>
              <a:t> </a:t>
            </a:r>
            <a:r>
              <a:rPr lang="en-US" altLang="zh-CN" sz="3200" b="1" dirty="0" err="1">
                <a:solidFill>
                  <a:srgbClr val="C00000"/>
                </a:solidFill>
                <a:latin typeface="Times New Roman" panose="02020603050405020304" pitchFamily="18" charset="0"/>
                <a:cs typeface="Times New Roman" panose="02020603050405020304" pitchFamily="18" charset="0"/>
              </a:rPr>
              <a:t>sử</a:t>
            </a:r>
            <a:r>
              <a:rPr lang="en-US" altLang="zh-CN" sz="3200" b="1" dirty="0">
                <a:solidFill>
                  <a:srgbClr val="C00000"/>
                </a:solidFill>
                <a:latin typeface="Times New Roman" panose="02020603050405020304" pitchFamily="18" charset="0"/>
                <a:cs typeface="Times New Roman" panose="02020603050405020304" pitchFamily="18" charset="0"/>
              </a:rPr>
              <a:t> </a:t>
            </a:r>
            <a:r>
              <a:rPr lang="en-US" altLang="zh-CN" sz="3200" b="1" dirty="0" err="1">
                <a:solidFill>
                  <a:srgbClr val="C00000"/>
                </a:solidFill>
                <a:latin typeface="Times New Roman" panose="02020603050405020304" pitchFamily="18" charset="0"/>
                <a:cs typeface="Times New Roman" panose="02020603050405020304" pitchFamily="18" charset="0"/>
              </a:rPr>
              <a:t>dụng</a:t>
            </a:r>
            <a:r>
              <a:rPr lang="en-US" altLang="zh-CN" sz="3200" b="1" dirty="0">
                <a:solidFill>
                  <a:srgbClr val="C00000"/>
                </a:solidFill>
                <a:latin typeface="Times New Roman" panose="02020603050405020304" pitchFamily="18" charset="0"/>
                <a:cs typeface="Times New Roman" panose="02020603050405020304" pitchFamily="18" charset="0"/>
              </a:rPr>
              <a:t> </a:t>
            </a:r>
            <a:r>
              <a:rPr lang="en-US" altLang="zh-CN" sz="3200" b="1" dirty="0" err="1">
                <a:solidFill>
                  <a:srgbClr val="C00000"/>
                </a:solidFill>
                <a:latin typeface="Times New Roman" panose="02020603050405020304" pitchFamily="18" charset="0"/>
                <a:cs typeface="Times New Roman" panose="02020603050405020304" pitchFamily="18" charset="0"/>
              </a:rPr>
              <a:t>thực</a:t>
            </a:r>
            <a:r>
              <a:rPr lang="en-US" altLang="zh-CN" sz="3200" b="1" dirty="0">
                <a:solidFill>
                  <a:srgbClr val="C00000"/>
                </a:solidFill>
                <a:latin typeface="Times New Roman" panose="02020603050405020304" pitchFamily="18" charset="0"/>
                <a:cs typeface="Times New Roman" panose="02020603050405020304" pitchFamily="18" charset="0"/>
              </a:rPr>
              <a:t> </a:t>
            </a:r>
            <a:r>
              <a:rPr lang="en-US" altLang="zh-CN" sz="3200" b="1" dirty="0" err="1">
                <a:solidFill>
                  <a:srgbClr val="C00000"/>
                </a:solidFill>
                <a:latin typeface="Times New Roman" panose="02020603050405020304" pitchFamily="18" charset="0"/>
                <a:cs typeface="Times New Roman" panose="02020603050405020304" pitchFamily="18" charset="0"/>
              </a:rPr>
              <a:t>phẩm</a:t>
            </a:r>
            <a:r>
              <a:rPr lang="en-US" altLang="zh-CN" sz="3200" b="1" dirty="0">
                <a:solidFill>
                  <a:srgbClr val="C00000"/>
                </a:solidFill>
                <a:latin typeface="Times New Roman" panose="02020603050405020304" pitchFamily="18" charset="0"/>
                <a:cs typeface="Times New Roman" panose="02020603050405020304" pitchFamily="18" charset="0"/>
              </a:rPr>
              <a:t> an </a:t>
            </a:r>
            <a:r>
              <a:rPr lang="en-US" altLang="zh-CN" sz="3200" b="1" dirty="0" err="1">
                <a:solidFill>
                  <a:srgbClr val="C00000"/>
                </a:solidFill>
                <a:latin typeface="Times New Roman" panose="02020603050405020304" pitchFamily="18" charset="0"/>
                <a:cs typeface="Times New Roman" panose="02020603050405020304" pitchFamily="18" charset="0"/>
              </a:rPr>
              <a:t>toàn</a:t>
            </a:r>
            <a:endParaRPr lang="zh-CN" altLang="en-US" sz="3200" b="1" dirty="0">
              <a:solidFill>
                <a:srgbClr val="C00000"/>
              </a:solidFill>
              <a:latin typeface="Times New Roman" panose="02020603050405020304" pitchFamily="18" charset="0"/>
              <a:cs typeface="Times New Roman" panose="02020603050405020304" pitchFamily="18" charset="0"/>
            </a:endParaRPr>
          </a:p>
          <a:p>
            <a:pPr algn="ctr" defTabSz="685800"/>
            <a:endParaRPr lang="en-US" sz="32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p:cNvSpPr txBox="1"/>
          <p:nvPr/>
        </p:nvSpPr>
        <p:spPr>
          <a:xfrm>
            <a:off x="282568" y="956451"/>
            <a:ext cx="10131551" cy="1569660"/>
          </a:xfrm>
          <a:prstGeom prst="rect">
            <a:avLst/>
          </a:prstGeom>
          <a:noFill/>
        </p:spPr>
        <p:txBody>
          <a:bodyPr wrap="square" rtlCol="0">
            <a:spAutoFit/>
          </a:bodyPr>
          <a:lstStyle/>
          <a:p>
            <a:r>
              <a:rPr lang="vi-VN" sz="3200" b="1" dirty="0">
                <a:solidFill>
                  <a:srgbClr val="0000FF"/>
                </a:solidFill>
                <a:latin typeface="Times New Roman" panose="02020603050405020304" pitchFamily="18" charset="0"/>
                <a:cs typeface="Times New Roman" panose="02020603050405020304" pitchFamily="18" charset="0"/>
              </a:rPr>
              <a:t>1.1. </a:t>
            </a:r>
            <a:r>
              <a:rPr lang="en-US" sz="3200" b="1" dirty="0" err="1">
                <a:solidFill>
                  <a:srgbClr val="0000FF"/>
                </a:solidFill>
                <a:latin typeface="Times New Roman" panose="02020603050405020304" pitchFamily="18" charset="0"/>
                <a:cs typeface="Times New Roman" panose="02020603050405020304" pitchFamily="18" charset="0"/>
              </a:rPr>
              <a:t>Hậu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quả</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việc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sử</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dụng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ăn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rõ</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nguồn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gốc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xuất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an </a:t>
            </a:r>
            <a:r>
              <a:rPr lang="en-US" sz="3200" b="1" dirty="0" err="1">
                <a:solidFill>
                  <a:srgbClr val="0000FF"/>
                </a:solidFill>
                <a:latin typeface="Times New Roman" panose="02020603050405020304" pitchFamily="18" charset="0"/>
                <a:cs typeface="Times New Roman" panose="02020603050405020304" pitchFamily="18" charset="0"/>
              </a:rPr>
              <a:t>toàn</a:t>
            </a:r>
            <a:r>
              <a:rPr lang="vi-VN" sz="3200" b="1"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a:p>
            <a:endParaRPr lang="en-US" sz="32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3004ED-108C-D251-9785-27C9FCF97678}"/>
              </a:ext>
            </a:extLst>
          </p:cNvPr>
          <p:cNvSpPr txBox="1"/>
          <p:nvPr/>
        </p:nvSpPr>
        <p:spPr>
          <a:xfrm>
            <a:off x="613187" y="355554"/>
            <a:ext cx="11048102" cy="1077218"/>
          </a:xfrm>
          <a:prstGeom prst="rect">
            <a:avLst/>
          </a:prstGeom>
          <a:noFill/>
        </p:spPr>
        <p:txBody>
          <a:bodyPr wrap="square" rtlCol="0">
            <a:spAutoFit/>
          </a:bodyPr>
          <a:lstStyle/>
          <a:p>
            <a:r>
              <a:rPr lang="nl-NL"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 sát hình </a:t>
            </a:r>
            <a:r>
              <a:rPr lang="vi-VN"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4a</a:t>
            </a:r>
            <a:r>
              <a:rPr lang="nl-NL"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4b</a:t>
            </a:r>
            <a:r>
              <a:rPr lang="nl-NL"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cho biết hai bạn trong hình đang gặp vấn đề gì. Nguyên nhân nào dẫn đến tình trạng đó?</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426D210-3398-7767-FBC9-1D9E53958FC0}"/>
              </a:ext>
            </a:extLst>
          </p:cNvPr>
          <p:cNvPicPr>
            <a:picLocks noChangeAspect="1"/>
          </p:cNvPicPr>
          <p:nvPr/>
        </p:nvPicPr>
        <p:blipFill>
          <a:blip r:embed="rId2"/>
          <a:stretch>
            <a:fillRect/>
          </a:stretch>
        </p:blipFill>
        <p:spPr>
          <a:xfrm>
            <a:off x="268224" y="1570616"/>
            <a:ext cx="5454844" cy="49787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FF343A8-C3BC-F944-A4CB-C498F2AF151F}"/>
              </a:ext>
            </a:extLst>
          </p:cNvPr>
          <p:cNvPicPr>
            <a:picLocks noChangeAspect="1"/>
          </p:cNvPicPr>
          <p:nvPr/>
        </p:nvPicPr>
        <p:blipFill>
          <a:blip r:embed="rId3"/>
          <a:stretch>
            <a:fillRect/>
          </a:stretch>
        </p:blipFill>
        <p:spPr>
          <a:xfrm>
            <a:off x="5979816" y="1432772"/>
            <a:ext cx="5821323" cy="4978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21534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26D210-3398-7767-FBC9-1D9E53958FC0}"/>
              </a:ext>
            </a:extLst>
          </p:cNvPr>
          <p:cNvPicPr>
            <a:picLocks noChangeAspect="1"/>
          </p:cNvPicPr>
          <p:nvPr/>
        </p:nvPicPr>
        <p:blipFill>
          <a:blip r:embed="rId2"/>
          <a:stretch>
            <a:fillRect/>
          </a:stretch>
        </p:blipFill>
        <p:spPr>
          <a:xfrm>
            <a:off x="256032" y="414528"/>
            <a:ext cx="6803136" cy="5998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7144512" y="1306979"/>
            <a:ext cx="4656627" cy="3637919"/>
          </a:xfrm>
          <a:prstGeom prst="rect">
            <a:avLst/>
          </a:prstGeom>
        </p:spPr>
        <p:txBody>
          <a:bodyPr wrap="square">
            <a:spAutoFit/>
          </a:bodyPr>
          <a:lstStyle/>
          <a:p>
            <a:pPr>
              <a:lnSpc>
                <a:spcPct val="120000"/>
              </a:lnSpc>
              <a:spcAft>
                <a:spcPts val="0"/>
              </a:spcAft>
            </a:pPr>
            <a:r>
              <a:rPr lang="vi-VN" sz="3200" b="1" dirty="0">
                <a:solidFill>
                  <a:srgbClr val="0000FF"/>
                </a:solidFill>
                <a:latin typeface="Times New Roman" panose="02020603050405020304" pitchFamily="18" charset="0"/>
                <a:ea typeface="Times New Roman" panose="02020603050405020304" pitchFamily="18" charset="0"/>
              </a:rPr>
              <a:t>   B</a:t>
            </a:r>
            <a:r>
              <a:rPr lang="nl-NL" sz="3200" b="1" dirty="0">
                <a:solidFill>
                  <a:srgbClr val="0000FF"/>
                </a:solidFill>
                <a:latin typeface="Times New Roman" panose="02020603050405020304" pitchFamily="18" charset="0"/>
                <a:ea typeface="Times New Roman" panose="02020603050405020304" pitchFamily="18" charset="0"/>
              </a:rPr>
              <a:t>ạn </a:t>
            </a:r>
            <a:r>
              <a:rPr lang="vi-VN" sz="3200" b="1" dirty="0">
                <a:solidFill>
                  <a:srgbClr val="0000FF"/>
                </a:solidFill>
                <a:latin typeface="Times New Roman" panose="02020603050405020304" pitchFamily="18" charset="0"/>
                <a:ea typeface="Times New Roman" panose="02020603050405020304" pitchFamily="18" charset="0"/>
              </a:rPr>
              <a:t>nam bị </a:t>
            </a:r>
            <a:r>
              <a:rPr lang="nl-NL" sz="3200" b="1" dirty="0">
                <a:solidFill>
                  <a:srgbClr val="0000FF"/>
                </a:solidFill>
                <a:latin typeface="Times New Roman" panose="02020603050405020304" pitchFamily="18" charset="0"/>
                <a:ea typeface="Times New Roman" panose="02020603050405020304" pitchFamily="18" charset="0"/>
              </a:rPr>
              <a:t>đau bụng do ăn thức ăn không an toàn: ăn thịt xiên bán ngoài đường, không rõ nguồn gốc. không đảm bảo vệ sinh.</a:t>
            </a:r>
            <a:endParaRPr lang="en-US" sz="3200" b="1" dirty="0">
              <a:solidFill>
                <a:srgbClr val="0000FF"/>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75053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788</Words>
  <Application>Microsoft Office PowerPoint</Application>
  <PresentationFormat>Widescreen</PresentationFormat>
  <Paragraphs>176</Paragraphs>
  <Slides>29</Slides>
  <Notes>6</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微软雅黑</vt:lpstr>
      <vt:lpstr>Arial</vt:lpstr>
      <vt:lpstr>Calibri</vt:lpstr>
      <vt:lpstr>Calibri Light</vt:lpstr>
      <vt:lpstr>Cambria</vt:lpstr>
      <vt:lpstr>等线</vt:lpstr>
      <vt:lpstr>Georgia</vt:lpstr>
      <vt:lpstr>Lato Regular</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TKA</cp:lastModifiedBy>
  <cp:revision>85</cp:revision>
  <dcterms:created xsi:type="dcterms:W3CDTF">2023-10-02T12:19:13Z</dcterms:created>
  <dcterms:modified xsi:type="dcterms:W3CDTF">2024-04-15T14:39:03Z</dcterms:modified>
</cp:coreProperties>
</file>