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66" r:id="rId3"/>
    <p:sldId id="3080" r:id="rId4"/>
    <p:sldId id="301" r:id="rId5"/>
    <p:sldId id="302" r:id="rId6"/>
    <p:sldId id="303" r:id="rId7"/>
    <p:sldId id="305" r:id="rId8"/>
    <p:sldId id="256" r:id="rId9"/>
    <p:sldId id="279" r:id="rId10"/>
    <p:sldId id="3081" r:id="rId11"/>
    <p:sldId id="274" r:id="rId12"/>
    <p:sldId id="275" r:id="rId13"/>
    <p:sldId id="271" r:id="rId14"/>
    <p:sldId id="276" r:id="rId15"/>
    <p:sldId id="263" r:id="rId16"/>
    <p:sldId id="3085" r:id="rId17"/>
    <p:sldId id="3082" r:id="rId18"/>
    <p:sldId id="281" r:id="rId19"/>
    <p:sldId id="282" r:id="rId20"/>
    <p:sldId id="283" r:id="rId21"/>
    <p:sldId id="284" r:id="rId22"/>
    <p:sldId id="3083" r:id="rId23"/>
    <p:sldId id="287" r:id="rId24"/>
    <p:sldId id="286" r:id="rId25"/>
    <p:sldId id="293" r:id="rId26"/>
    <p:sldId id="3086" r:id="rId27"/>
    <p:sldId id="278" r:id="rId28"/>
    <p:sldId id="300" r:id="rId29"/>
  </p:sldIdLst>
  <p:sldSz cx="18288000" cy="10287000"/>
  <p:notesSz cx="6858000" cy="9144000"/>
  <p:embeddedFontLst>
    <p:embeddedFont>
      <p:font typeface="Roboto Black" panose="020B0604020202020204" charset="0"/>
      <p:bold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66"/>
            <p14:sldId id="3080"/>
            <p14:sldId id="301"/>
            <p14:sldId id="302"/>
            <p14:sldId id="303"/>
            <p14:sldId id="305"/>
            <p14:sldId id="256"/>
            <p14:sldId id="279"/>
            <p14:sldId id="3081"/>
            <p14:sldId id="274"/>
            <p14:sldId id="275"/>
            <p14:sldId id="271"/>
            <p14:sldId id="276"/>
            <p14:sldId id="263"/>
            <p14:sldId id="3085"/>
            <p14:sldId id="3082"/>
            <p14:sldId id="281"/>
            <p14:sldId id="282"/>
            <p14:sldId id="283"/>
            <p14:sldId id="284"/>
            <p14:sldId id="3083"/>
            <p14:sldId id="287"/>
            <p14:sldId id="286"/>
            <p14:sldId id="293"/>
            <p14:sldId id="3086"/>
            <p14:sldId id="278"/>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3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BC449-3C25-4581-87DC-0893DB9C8141}" type="datetimeFigureOut">
              <a:rPr lang="en-US" smtClean="0"/>
              <a:t>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3FB53-95C6-47C2-BA32-9B299FA3F471}" type="slidenum">
              <a:rPr lang="en-US" smtClean="0"/>
              <a:t>‹#›</a:t>
            </a:fld>
            <a:endParaRPr lang="en-US"/>
          </a:p>
        </p:txBody>
      </p:sp>
    </p:spTree>
    <p:extLst>
      <p:ext uri="{BB962C8B-B14F-4D97-AF65-F5344CB8AC3E}">
        <p14:creationId xmlns:p14="http://schemas.microsoft.com/office/powerpoint/2010/main" val="265905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3FB53-95C6-47C2-BA32-9B299FA3F471}" type="slidenum">
              <a:rPr lang="en-US" smtClean="0"/>
              <a:t>13</a:t>
            </a:fld>
            <a:endParaRPr lang="en-US"/>
          </a:p>
        </p:txBody>
      </p:sp>
    </p:spTree>
    <p:extLst>
      <p:ext uri="{BB962C8B-B14F-4D97-AF65-F5344CB8AC3E}">
        <p14:creationId xmlns:p14="http://schemas.microsoft.com/office/powerpoint/2010/main" val="35297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3FB53-95C6-47C2-BA32-9B299FA3F471}" type="slidenum">
              <a:rPr lang="en-US" smtClean="0"/>
              <a:t>15</a:t>
            </a:fld>
            <a:endParaRPr lang="en-US"/>
          </a:p>
        </p:txBody>
      </p:sp>
    </p:spTree>
    <p:extLst>
      <p:ext uri="{BB962C8B-B14F-4D97-AF65-F5344CB8AC3E}">
        <p14:creationId xmlns:p14="http://schemas.microsoft.com/office/powerpoint/2010/main" val="6742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23/1/2024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911142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23/1/2024</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22648"/>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sv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6.sv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3.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35.svg"/><Relationship Id="rId12"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png"/><Relationship Id="rId5" Type="http://schemas.openxmlformats.org/officeDocument/2006/relationships/image" Target="../media/image8.svg"/><Relationship Id="rId15" Type="http://schemas.openxmlformats.org/officeDocument/2006/relationships/image" Target="../media/image16.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7.svg"/><Relationship Id="rId18" Type="http://schemas.openxmlformats.org/officeDocument/2006/relationships/image" Target="../media/image4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2.png"/><Relationship Id="rId17" Type="http://schemas.openxmlformats.org/officeDocument/2006/relationships/image" Target="../media/image21.svg"/><Relationship Id="rId2" Type="http://schemas.openxmlformats.org/officeDocument/2006/relationships/audio" Target="../media/media1.mp3"/><Relationship Id="rId16" Type="http://schemas.openxmlformats.org/officeDocument/2006/relationships/image" Target="../media/image27.png"/><Relationship Id="rId20" Type="http://schemas.openxmlformats.org/officeDocument/2006/relationships/image" Target="../media/image41.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1.png"/><Relationship Id="rId5" Type="http://schemas.microsoft.com/office/2007/relationships/media" Target="../media/media3.mp3"/><Relationship Id="rId15" Type="http://schemas.openxmlformats.org/officeDocument/2006/relationships/image" Target="../media/image19.svg"/><Relationship Id="rId10" Type="http://schemas.openxmlformats.org/officeDocument/2006/relationships/notesSlide" Target="../notesSlides/notesSlide2.xml"/><Relationship Id="rId19"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slideLayout" Target="../slideLayouts/slideLayout12.xml"/><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2.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4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3.jpe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5.png"/><Relationship Id="rId10" Type="http://schemas.openxmlformats.org/officeDocument/2006/relationships/image" Target="../media/image46.png"/><Relationship Id="rId4" Type="http://schemas.openxmlformats.org/officeDocument/2006/relationships/image" Target="../media/image23.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hyperlink" Target="file:///C:\Users\NVB\Desktop\C&#7889;c%20C&#7889;c.lnk"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slide" Target="slide4.xml"/><Relationship Id="rId5" Type="http://schemas.openxmlformats.org/officeDocument/2006/relationships/image" Target="../media/image9.png"/><Relationship Id="rId10" Type="http://schemas.openxmlformats.org/officeDocument/2006/relationships/slide" Target="slide5.xml"/><Relationship Id="rId4" Type="http://schemas.openxmlformats.org/officeDocument/2006/relationships/hyperlink" Target="Tieu%20hoc%20Dai%20Lanh.pptx" TargetMode="Externa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6.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35.svg"/><Relationship Id="rId12"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png"/><Relationship Id="rId5" Type="http://schemas.openxmlformats.org/officeDocument/2006/relationships/image" Target="../media/image8.svg"/><Relationship Id="rId15" Type="http://schemas.openxmlformats.org/officeDocument/2006/relationships/image" Target="../media/image16.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9.sv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8.svg"/><Relationship Id="rId7" Type="http://schemas.openxmlformats.org/officeDocument/2006/relationships/image" Target="../media/image5.png"/><Relationship Id="rId12"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10.svg"/><Relationship Id="rId10" Type="http://schemas.openxmlformats.org/officeDocument/2006/relationships/image" Target="../media/image39.svg"/><Relationship Id="rId4" Type="http://schemas.openxmlformats.org/officeDocument/2006/relationships/image" Target="../media/image37.png"/><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4.sv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slideLayout" Target="../slideLayouts/slideLayout12.xml"/><Relationship Id="rId10" Type="http://schemas.openxmlformats.org/officeDocument/2006/relationships/image" Target="../media/image19.svg"/><Relationship Id="rId4" Type="http://schemas.openxmlformats.org/officeDocument/2006/relationships/audio" Target="../media/media2.mp3"/><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4.sv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slideLayout" Target="../slideLayouts/slideLayout12.xml"/><Relationship Id="rId10" Type="http://schemas.openxmlformats.org/officeDocument/2006/relationships/image" Target="../media/image19.svg"/><Relationship Id="rId4" Type="http://schemas.openxmlformats.org/officeDocument/2006/relationships/audio" Target="../media/media2.mp3"/><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4.sv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slideLayout" Target="../slideLayouts/slideLayout12.xml"/><Relationship Id="rId10" Type="http://schemas.openxmlformats.org/officeDocument/2006/relationships/image" Target="../media/image19.svg"/><Relationship Id="rId4" Type="http://schemas.openxmlformats.org/officeDocument/2006/relationships/audio" Target="../media/media2.mp3"/><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4.sv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slideLayout" Target="../slideLayouts/slideLayout12.xml"/><Relationship Id="rId10" Type="http://schemas.openxmlformats.org/officeDocument/2006/relationships/image" Target="../media/image19.svg"/><Relationship Id="rId4" Type="http://schemas.openxmlformats.org/officeDocument/2006/relationships/audio" Target="../media/media2.mp3"/><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19.png"/><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sv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8.sv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60693" y="7059792"/>
            <a:ext cx="10031125" cy="372405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533400" y="-258762"/>
            <a:ext cx="3129440" cy="1433853"/>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395449" y="97146"/>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CHÀO MỪNG CÁC EM ĐÃ ĐẾN VỚI BÀI HỌC NGÀY HÔM NAY!</a:t>
            </a:r>
          </a:p>
        </p:txBody>
      </p:sp>
    </p:spTree>
    <p:extLst>
      <p:ext uri="{BB962C8B-B14F-4D97-AF65-F5344CB8AC3E}">
        <p14:creationId xmlns:p14="http://schemas.microsoft.com/office/powerpoint/2010/main" val="3584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solidFill>
                <a:srgbClr val="0000FF"/>
              </a:solidFill>
            </a:endParaRPr>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402881" y="7997774"/>
            <a:ext cx="3647916" cy="2911700"/>
          </a:xfrm>
          <a:prstGeom prst="rect">
            <a:avLst/>
          </a:prstGeom>
        </p:spPr>
      </p:pic>
      <p:sp>
        <p:nvSpPr>
          <p:cNvPr id="14" name="TextBox 13">
            <a:extLst>
              <a:ext uri="{FF2B5EF4-FFF2-40B4-BE49-F238E27FC236}">
                <a16:creationId xmlns:a16="http://schemas.microsoft.com/office/drawing/2014/main" id="{135A2383-76BC-CEFC-5809-8204DE19E0CE}"/>
              </a:ext>
            </a:extLst>
          </p:cNvPr>
          <p:cNvSpPr txBox="1"/>
          <p:nvPr/>
        </p:nvSpPr>
        <p:spPr>
          <a:xfrm>
            <a:off x="1036102" y="1421180"/>
            <a:ext cx="16504192" cy="1446550"/>
          </a:xfrm>
          <a:prstGeom prst="rect">
            <a:avLst/>
          </a:prstGeom>
          <a:noFill/>
        </p:spPr>
        <p:txBody>
          <a:bodyPr wrap="square" rtlCol="0">
            <a:spAutoFit/>
          </a:bodyPr>
          <a:lstStyle/>
          <a:p>
            <a:r>
              <a:rPr lang="en-US" sz="4400" b="1" dirty="0" err="1" smtClean="0">
                <a:solidFill>
                  <a:srgbClr val="0000FF"/>
                </a:solidFill>
                <a:latin typeface="Arial" panose="020B0604020202020204" pitchFamily="34" charset="0"/>
                <a:cs typeface="Arial" panose="020B0604020202020204" pitchFamily="34" charset="0"/>
              </a:rPr>
              <a:t>Em</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hãy</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đọc</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nội</a:t>
            </a:r>
            <a:r>
              <a:rPr lang="en-US" sz="4400" b="1" dirty="0">
                <a:solidFill>
                  <a:srgbClr val="0000FF"/>
                </a:solidFill>
                <a:latin typeface="Arial" panose="020B0604020202020204" pitchFamily="34" charset="0"/>
                <a:cs typeface="Arial" panose="020B0604020202020204" pitchFamily="34" charset="0"/>
              </a:rPr>
              <a:t> dung </a:t>
            </a:r>
            <a:r>
              <a:rPr lang="en-US" sz="4400" b="1" dirty="0" err="1">
                <a:solidFill>
                  <a:srgbClr val="0000FF"/>
                </a:solidFill>
                <a:latin typeface="Arial" panose="020B0604020202020204" pitchFamily="34" charset="0"/>
                <a:cs typeface="Arial" panose="020B0604020202020204" pitchFamily="34" charset="0"/>
              </a:rPr>
              <a:t>phần</a:t>
            </a:r>
            <a:r>
              <a:rPr lang="en-US" sz="4400" b="1" dirty="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kiến</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thức</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mới</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trong</a:t>
            </a:r>
            <a:r>
              <a:rPr lang="en-US" sz="4400" b="1" dirty="0">
                <a:solidFill>
                  <a:srgbClr val="0000FF"/>
                </a:solidFill>
                <a:latin typeface="Arial" panose="020B0604020202020204" pitchFamily="34" charset="0"/>
                <a:cs typeface="Arial" panose="020B0604020202020204" pitchFamily="34" charset="0"/>
              </a:rPr>
              <a:t> </a:t>
            </a:r>
            <a:r>
              <a:rPr lang="en-US" sz="4400" b="1" dirty="0" smtClean="0">
                <a:solidFill>
                  <a:srgbClr val="0000FF"/>
                </a:solidFill>
                <a:latin typeface="Arial" panose="020B0604020202020204" pitchFamily="34" charset="0"/>
                <a:cs typeface="Arial" panose="020B0604020202020204" pitchFamily="34" charset="0"/>
              </a:rPr>
              <a:t>SGK </a:t>
            </a:r>
            <a:r>
              <a:rPr lang="en-US" sz="4400" b="1" dirty="0" err="1" smtClean="0">
                <a:solidFill>
                  <a:srgbClr val="0000FF"/>
                </a:solidFill>
                <a:latin typeface="Arial" panose="020B0604020202020204" pitchFamily="34" charset="0"/>
                <a:cs typeface="Arial" panose="020B0604020202020204" pitchFamily="34" charset="0"/>
              </a:rPr>
              <a:t>trang</a:t>
            </a:r>
            <a:r>
              <a:rPr lang="en-US" sz="4400" b="1" dirty="0" smtClean="0">
                <a:solidFill>
                  <a:srgbClr val="0000FF"/>
                </a:solidFill>
                <a:latin typeface="Arial" panose="020B0604020202020204" pitchFamily="34" charset="0"/>
                <a:cs typeface="Arial" panose="020B0604020202020204" pitchFamily="34" charset="0"/>
              </a:rPr>
              <a:t> 43</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và</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trả</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lời</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câu</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hỏi</a:t>
            </a:r>
            <a:r>
              <a:rPr lang="en-US" sz="4400" b="1" dirty="0" smtClean="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sau</a:t>
            </a:r>
            <a:r>
              <a:rPr lang="en-US" sz="4400" b="1" dirty="0" smtClean="0">
                <a:solidFill>
                  <a:srgbClr val="0000FF"/>
                </a:solidFill>
                <a:latin typeface="Arial" panose="020B0604020202020204" pitchFamily="34" charset="0"/>
                <a:cs typeface="Arial" panose="020B0604020202020204" pitchFamily="34" charset="0"/>
              </a:rPr>
              <a:t>:</a:t>
            </a:r>
            <a:endParaRPr lang="en-US" sz="4400" b="1" dirty="0">
              <a:solidFill>
                <a:srgbClr val="0000FF"/>
              </a:solidFill>
              <a:latin typeface="Arial" panose="020B0604020202020204" pitchFamily="34" charset="0"/>
              <a:cs typeface="Arial" panose="020B0604020202020204" pitchFamily="34" charset="0"/>
            </a:endParaRPr>
          </a:p>
        </p:txBody>
      </p:sp>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016869" y="3194992"/>
            <a:ext cx="5492945" cy="5557786"/>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212307" y="2989616"/>
            <a:ext cx="7444313" cy="5278084"/>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err="1">
                  <a:solidFill>
                    <a:schemeClr val="tx1"/>
                  </a:solidFill>
                  <a:latin typeface="Arial" panose="020B0604020202020204" pitchFamily="34" charset="0"/>
                  <a:cs typeface="Arial" panose="020B0604020202020204" pitchFamily="34" charset="0"/>
                </a:rPr>
                <a:t>Chức</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năng</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chính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của</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phần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mềm</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soạn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thảo</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văn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bản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là</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gì</a:t>
              </a:r>
              <a:r>
                <a:rPr lang="en-US" sz="4400" b="1" dirty="0">
                  <a:solidFill>
                    <a:schemeClr val="tx1"/>
                  </a:solidFill>
                  <a:latin typeface="Arial" panose="020B0604020202020204" pitchFamily="34" charset="0"/>
                  <a:cs typeface="Arial" panose="020B0604020202020204" pitchFamily="34" charset="0"/>
                </a:rPr>
                <a:t>?</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9"/>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9"/>
              <a:ext cx="5872746" cy="553998"/>
            </a:xfrm>
            <a:prstGeom prst="rect">
              <a:avLst/>
            </a:prstGeom>
            <a:noFill/>
          </p:spPr>
          <p:txBody>
            <a:bodyPr wrap="square" rtlCol="0">
              <a:spAutoFit/>
            </a:bodyPr>
            <a:lstStyle/>
            <a:p>
              <a:r>
                <a:rPr lang="en-US" sz="3000" dirty="0" err="1">
                  <a:solidFill>
                    <a:srgbClr val="0070C0"/>
                  </a:solidFill>
                  <a:latin typeface="Arial" panose="020B0604020202020204" pitchFamily="34" charset="0"/>
                  <a:cs typeface="Arial" panose="020B0604020202020204" pitchFamily="34" charset="0"/>
                </a:rPr>
                <a:t>Phần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mềm</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soạn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thảo</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văn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bản</a:t>
              </a:r>
              <a:r>
                <a:rPr lang="en-US" sz="3000" dirty="0">
                  <a:solidFill>
                    <a:srgbClr val="0070C0"/>
                  </a:solidFill>
                  <a:latin typeface="Arial" panose="020B0604020202020204" pitchFamily="34" charset="0"/>
                  <a:cs typeface="Arial" panose="020B0604020202020204" pitchFamily="34" charset="0"/>
                </a:rPr>
                <a:t>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0"/>
            <a:ext cx="5741050" cy="128998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Gõ</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r>
              <a:rPr lang="en-US" sz="4000" b="1" dirty="0">
                <a:solidFill>
                  <a:schemeClr val="tx1"/>
                </a:solidFill>
                <a:latin typeface="Arial" panose="020B0604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438548"/>
            <a:ext cx="5741050" cy="135842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Chỉnh</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sửa</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r>
              <a:rPr lang="en-US" sz="4000" b="1" dirty="0">
                <a:solidFill>
                  <a:schemeClr val="tx1"/>
                </a:solidFill>
                <a:latin typeface="Arial" panose="020B0604020202020204" pitchFamily="34"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6803149"/>
            <a:ext cx="5741050" cy="128998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Trình</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bày</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lưu</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endParaRPr lang="en-US" sz="4000" b="1"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dirty="0" err="1">
                <a:solidFill>
                  <a:srgbClr val="FF0000"/>
                </a:solidFill>
                <a:latin typeface="Arial" panose="020B0604020202020204" pitchFamily="34" charset="0"/>
                <a:cs typeface="Arial" panose="020B0604020202020204" pitchFamily="34" charset="0"/>
              </a:rPr>
              <a:t>Chức</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năng</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của</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phần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mềm</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soạn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thảo</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văn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bản</a:t>
            </a:r>
            <a:r>
              <a:rPr lang="en-US" sz="45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14212498" y="6730525"/>
            <a:ext cx="349747" cy="1853712"/>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402881" y="7997774"/>
            <a:ext cx="3647916" cy="2911700"/>
          </a:xfrm>
          <a:prstGeom prst="rect">
            <a:avLst/>
          </a:prstGeom>
        </p:spPr>
      </p:pic>
      <p:grpSp>
        <p:nvGrpSpPr>
          <p:cNvPr id="8" name="Group 7">
            <a:extLst>
              <a:ext uri="{FF2B5EF4-FFF2-40B4-BE49-F238E27FC236}">
                <a16:creationId xmlns:a16="http://schemas.microsoft.com/office/drawing/2014/main" id="{370D668E-F4A4-DE58-EE7C-4BDCD175B740}"/>
              </a:ext>
            </a:extLst>
          </p:cNvPr>
          <p:cNvGrpSpPr/>
          <p:nvPr/>
        </p:nvGrpSpPr>
        <p:grpSpPr>
          <a:xfrm>
            <a:off x="1924431" y="2647649"/>
            <a:ext cx="3381804" cy="2670793"/>
            <a:chOff x="437519" y="2449838"/>
            <a:chExt cx="6718269" cy="6326717"/>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3" y="7890778"/>
              <a:ext cx="5872745" cy="885777"/>
            </a:xfrm>
            <a:prstGeom prst="rect">
              <a:avLst/>
            </a:prstGeom>
            <a:noFill/>
          </p:spPr>
          <p:txBody>
            <a:bodyPr wrap="square" rtlCol="0">
              <a:spAutoFit/>
            </a:bodyPr>
            <a:lstStyle/>
            <a:p>
              <a:endParaRPr lang="en-US" sz="3000" dirty="0">
                <a:solidFill>
                  <a:srgbClr val="0070C0"/>
                </a:solidFill>
                <a:latin typeface="Arial" panose="020B0604020202020204" pitchFamily="34" charset="0"/>
                <a:cs typeface="Arial" panose="020B0604020202020204" pitchFamily="34" charset="0"/>
              </a:endParaRP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2C63FED3-91E4-1AD3-7E3C-0E8D7C293123}"/>
              </a:ext>
            </a:extLst>
          </p:cNvPr>
          <p:cNvSpPr/>
          <p:nvPr/>
        </p:nvSpPr>
        <p:spPr>
          <a:xfrm>
            <a:off x="2620502" y="5899702"/>
            <a:ext cx="11768220"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00FF"/>
                </a:solidFill>
                <a:latin typeface="Arial" panose="020B0604020202020204" pitchFamily="34" charset="0"/>
                <a:cs typeface="Arial" panose="020B0604020202020204" pitchFamily="34" charset="0"/>
              </a:rPr>
              <a:t>Phần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mềm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soạn</a:t>
            </a:r>
            <a:r>
              <a:rPr lang="en-US" sz="4400" b="1" dirty="0">
                <a:solidFill>
                  <a:srgbClr val="0000FF"/>
                </a:solidFill>
                <a:latin typeface="Arial" panose="020B0604020202020204" pitchFamily="34" charset="0"/>
                <a:cs typeface="Arial" panose="020B0604020202020204" pitchFamily="34" charset="0"/>
              </a:rPr>
              <a:t> </a:t>
            </a:r>
            <a:r>
              <a:rPr lang="en-US" sz="4400" b="1" dirty="0" err="1" smtClean="0">
                <a:solidFill>
                  <a:srgbClr val="0000FF"/>
                </a:solidFill>
                <a:latin typeface="Arial" panose="020B0604020202020204" pitchFamily="34" charset="0"/>
                <a:cs typeface="Arial" panose="020B0604020202020204" pitchFamily="34" charset="0"/>
              </a:rPr>
              <a:t>thảo</a:t>
            </a:r>
            <a:r>
              <a:rPr lang="en-US" sz="4400" b="1" dirty="0" smtClean="0">
                <a:solidFill>
                  <a:srgbClr val="0000FF"/>
                </a:solidFill>
                <a:latin typeface="Arial" panose="020B0604020202020204" pitchFamily="34" charset="0"/>
                <a:cs typeface="Arial" panose="020B0604020202020204" pitchFamily="34" charset="0"/>
              </a:rPr>
              <a:t> Microsoft </a:t>
            </a:r>
            <a:r>
              <a:rPr lang="en-US" sz="4400" b="1" dirty="0">
                <a:solidFill>
                  <a:srgbClr val="0000FF"/>
                </a:solidFill>
                <a:latin typeface="Arial" panose="020B0604020202020204" pitchFamily="34" charset="0"/>
                <a:cs typeface="Arial" panose="020B0604020202020204" pitchFamily="34" charset="0"/>
              </a:rPr>
              <a:t>Word </a:t>
            </a:r>
          </a:p>
        </p:txBody>
      </p:sp>
      <p:sp>
        <p:nvSpPr>
          <p:cNvPr id="21" name="TextBox 20">
            <a:extLst>
              <a:ext uri="{FF2B5EF4-FFF2-40B4-BE49-F238E27FC236}">
                <a16:creationId xmlns:a16="http://schemas.microsoft.com/office/drawing/2014/main" id="{487D815C-6654-973A-EEA0-57FBE8FA42E7}"/>
              </a:ext>
            </a:extLst>
          </p:cNvPr>
          <p:cNvSpPr txBox="1"/>
          <p:nvPr/>
        </p:nvSpPr>
        <p:spPr>
          <a:xfrm>
            <a:off x="1421077" y="734418"/>
            <a:ext cx="11430000" cy="784830"/>
          </a:xfrm>
          <a:prstGeom prst="rect">
            <a:avLst/>
          </a:prstGeom>
          <a:noFill/>
        </p:spPr>
        <p:txBody>
          <a:bodyPr wrap="square" rtlCol="0">
            <a:spAutoFit/>
          </a:bodyPr>
          <a:lstStyle/>
          <a:p>
            <a:pPr marL="914400" indent="-914400">
              <a:buAutoNum type="arabicPeriod"/>
            </a:pPr>
            <a:r>
              <a:rPr lang="en-US" sz="4500" b="1" dirty="0" smtClean="0">
                <a:solidFill>
                  <a:srgbClr val="FF0000"/>
                </a:solidFill>
                <a:latin typeface="Arial" panose="020B0604020202020204" pitchFamily="34" charset="0"/>
                <a:cs typeface="Arial" panose="020B0604020202020204" pitchFamily="34" charset="0"/>
              </a:rPr>
              <a:t>SOẠN THẢO VĂN BẢN</a:t>
            </a:r>
          </a:p>
        </p:txBody>
      </p:sp>
      <p:pic>
        <p:nvPicPr>
          <p:cNvPr id="1026" name="Picture 2" descr="Tập tin:Microsoft Word 2013-2019 logo.svg – Wikipedia tiếng Việ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45401" y="2481595"/>
            <a:ext cx="2562645" cy="2419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Word logo and symbol, meaning, history,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77600" y="2471267"/>
            <a:ext cx="4708028" cy="264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152400" y="0"/>
            <a:ext cx="17983199" cy="99441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sp>
        <p:nvSpPr>
          <p:cNvPr id="12" name="TextBox 11">
            <a:extLst>
              <a:ext uri="{FF2B5EF4-FFF2-40B4-BE49-F238E27FC236}">
                <a16:creationId xmlns:a16="http://schemas.microsoft.com/office/drawing/2014/main" id="{6E1705A5-B4DF-A05B-50A0-1A4350A46AC5}"/>
              </a:ext>
            </a:extLst>
          </p:cNvPr>
          <p:cNvSpPr txBox="1"/>
          <p:nvPr/>
        </p:nvSpPr>
        <p:spPr>
          <a:xfrm>
            <a:off x="1658384" y="225477"/>
            <a:ext cx="14935200" cy="784830"/>
          </a:xfrm>
          <a:prstGeom prst="rect">
            <a:avLst/>
          </a:prstGeom>
          <a:noFill/>
        </p:spPr>
        <p:txBody>
          <a:bodyPr wrap="square" rtlCol="0">
            <a:spAutoFit/>
          </a:bodyPr>
          <a:lstStyle/>
          <a:p>
            <a:pPr algn="ctr"/>
            <a:r>
              <a:rPr lang="en-US" sz="4500" b="1" dirty="0" err="1">
                <a:solidFill>
                  <a:schemeClr val="accent6">
                    <a:lumMod val="75000"/>
                  </a:schemeClr>
                </a:solidFill>
                <a:latin typeface="Arial" panose="020B0604020202020204" pitchFamily="34" charset="0"/>
                <a:cs typeface="Arial" panose="020B0604020202020204" pitchFamily="34" charset="0"/>
              </a:rPr>
              <a:t>Màn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hình</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làm</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việc</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của</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phần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mềm</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soạn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thảo</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văn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bản</a:t>
            </a:r>
            <a:r>
              <a:rPr lang="en-US" sz="4500" b="1" dirty="0">
                <a:solidFill>
                  <a:schemeClr val="accent6">
                    <a:lumMod val="75000"/>
                  </a:schemeClr>
                </a:solidFill>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43404"/>
            <a:ext cx="17983199" cy="897034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70626" y="2798402"/>
            <a:ext cx="12864333" cy="4312655"/>
          </a:xfrm>
          <a:prstGeom prst="rect">
            <a:avLst/>
          </a:prstGeom>
        </p:spPr>
        <p:txBody>
          <a:bodyPr wrap="square" lIns="0" tIns="0" rIns="0" bIns="0" rtlCol="0" anchor="t">
            <a:spAutoFit/>
          </a:bodyPr>
          <a:lstStyle/>
          <a:p>
            <a:pPr algn="just">
              <a:lnSpc>
                <a:spcPct val="150000"/>
              </a:lnSpc>
            </a:pPr>
            <a:r>
              <a:rPr lang="vi-VN" sz="4800" b="1" dirty="0">
                <a:solidFill>
                  <a:srgbClr val="000000"/>
                </a:solidFill>
              </a:rPr>
              <a:t>Phần mềm soạn thảo văn bản giúp em gõ, chỉnh sửa, trình bày và lưu văn bản. Khi gõ phím, kí tự sẽ xuất hiện tại vị trí con trỏ soạn thảo.</a:t>
            </a:r>
            <a:endParaRPr lang="en-US" sz="4800" b="1" dirty="0">
              <a:solidFill>
                <a:srgbClr val="000000"/>
              </a:solidFill>
            </a:endParaRP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19432" y="2552700"/>
            <a:ext cx="3460106" cy="158535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53216" y="3076200"/>
            <a:ext cx="3241848" cy="1485356"/>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2240674" y="191636"/>
            <a:ext cx="3129440" cy="143385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227470" y="331750"/>
            <a:ext cx="2819856" cy="1292007"/>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5"/>
          <a:srcRect/>
          <a:stretch>
            <a:fillRect/>
          </a:stretch>
        </p:blipFill>
        <p:spPr>
          <a:xfrm>
            <a:off x="-859937" y="6536227"/>
            <a:ext cx="3558546" cy="3750773"/>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838200" y="262822"/>
            <a:ext cx="16840200" cy="18854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071880" y="2922994"/>
            <a:ext cx="12039600" cy="11912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Gõ và chỉnh sửa văn bản.</a:t>
            </a:r>
            <a:endParaRPr lang="vi-VN" sz="4800" noProof="1">
              <a:solidFill>
                <a:prstClr val="black"/>
              </a:solidFill>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1016000" y="8545332"/>
            <a:ext cx="12065000" cy="1322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Arial" panose="020B0604020202020204" pitchFamily="34" charset="0"/>
                <a:cs typeface="Arial" panose="020B0604020202020204" pitchFamily="34" charset="0"/>
              </a:rPr>
              <a:t>D. </a:t>
            </a:r>
            <a:r>
              <a:rPr lang="en-US" sz="4800" dirty="0" err="1">
                <a:solidFill>
                  <a:schemeClr val="tx1"/>
                </a:solidFill>
                <a:latin typeface="Arial" panose="020B0604020202020204" pitchFamily="34" charset="0"/>
                <a:cs typeface="Arial" panose="020B0604020202020204" pitchFamily="34" charset="0"/>
              </a:rPr>
              <a:t>Khám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thế</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giới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tự</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nhiên</a:t>
            </a:r>
            <a:r>
              <a:rPr lang="en-US" sz="4800" dirty="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18125" y="3125746"/>
            <a:ext cx="1135714" cy="988529"/>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157908" y="8638468"/>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8" y="-955900"/>
            <a:ext cx="731045" cy="731045"/>
          </a:xfrm>
          <a:prstGeom prst="rect">
            <a:avLst/>
          </a:prstGeom>
        </p:spPr>
      </p:pic>
      <p:sp>
        <p:nvSpPr>
          <p:cNvPr id="16" name="TextBox 15">
            <a:extLst>
              <a:ext uri="{FF2B5EF4-FFF2-40B4-BE49-F238E27FC236}">
                <a16:creationId xmlns:a16="http://schemas.microsoft.com/office/drawing/2014/main" id="{EA2EB8DD-F3E4-27BA-91A1-F1C1203F6CAB}"/>
              </a:ext>
            </a:extLst>
          </p:cNvPr>
          <p:cNvSpPr txBox="1"/>
          <p:nvPr/>
        </p:nvSpPr>
        <p:spPr>
          <a:xfrm>
            <a:off x="1676399" y="308698"/>
            <a:ext cx="15163802" cy="1839606"/>
          </a:xfrm>
          <a:prstGeom prst="rect">
            <a:avLst/>
          </a:prstGeom>
          <a:noFill/>
        </p:spPr>
        <p:txBody>
          <a:bodyPr wrap="square" rtlCol="0">
            <a:spAutoFit/>
          </a:bodyPr>
          <a:lstStyle/>
          <a:p>
            <a:pPr>
              <a:lnSpc>
                <a:spcPct val="150000"/>
              </a:lnSpc>
            </a:pPr>
            <a:r>
              <a:rPr lang="vi-VN" sz="4000" b="1" i="1" dirty="0">
                <a:effectLst/>
                <a:ea typeface="Calibri" panose="020F0502020204030204" pitchFamily="34" charset="0"/>
              </a:rPr>
              <a:t>Chọn những câu ghép đúng. Trong phần mềm soạn thảo văn bản, em có thể:</a:t>
            </a:r>
            <a:endParaRPr lang="en-US" sz="4000" b="1" i="1" dirty="0"/>
          </a:p>
        </p:txBody>
      </p:sp>
      <p:sp>
        <p:nvSpPr>
          <p:cNvPr id="17" name="Đáp án đúng">
            <a:extLst>
              <a:ext uri="{FF2B5EF4-FFF2-40B4-BE49-F238E27FC236}">
                <a16:creationId xmlns:a16="http://schemas.microsoft.com/office/drawing/2014/main" id="{8B66CBE4-2DB9-BCF7-D1C4-281B894BFE17}"/>
              </a:ext>
            </a:extLst>
          </p:cNvPr>
          <p:cNvSpPr/>
          <p:nvPr/>
        </p:nvSpPr>
        <p:spPr>
          <a:xfrm>
            <a:off x="1056640" y="4948234"/>
            <a:ext cx="12039600" cy="11123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Arial" panose="020B0604020202020204" pitchFamily="34" charset="0"/>
                <a:cs typeface="Arial" panose="020B0604020202020204" pitchFamily="34" charset="0"/>
              </a:rPr>
              <a:t>B. </a:t>
            </a:r>
            <a:r>
              <a:rPr lang="en-US" sz="4800" dirty="0" err="1">
                <a:solidFill>
                  <a:schemeClr val="tx1"/>
                </a:solidFill>
                <a:latin typeface="Arial" panose="020B0604020202020204" pitchFamily="34" charset="0"/>
                <a:cs typeface="Arial" panose="020B0604020202020204" pitchFamily="34" charset="0"/>
              </a:rPr>
              <a:t>Trình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bày</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văn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bản</a:t>
            </a:r>
            <a:endParaRPr lang="en-US" sz="4800" dirty="0">
              <a:solidFill>
                <a:schemeClr val="tx1"/>
              </a:solidFill>
              <a:latin typeface="Arial" panose="020B0604020202020204" pitchFamily="34" charset="0"/>
              <a:cs typeface="Arial" panose="020B0604020202020204" pitchFamily="34" charset="0"/>
            </a:endParaRPr>
          </a:p>
        </p:txBody>
      </p:sp>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739792" y="5087234"/>
            <a:ext cx="1079834" cy="939891"/>
          </a:xfrm>
          <a:prstGeom prst="rect">
            <a:avLst/>
          </a:prstGeom>
        </p:spPr>
      </p:pic>
      <p:sp>
        <p:nvSpPr>
          <p:cNvPr id="19" name="Đáp án đúng">
            <a:extLst>
              <a:ext uri="{FF2B5EF4-FFF2-40B4-BE49-F238E27FC236}">
                <a16:creationId xmlns:a16="http://schemas.microsoft.com/office/drawing/2014/main" id="{8B66CBE4-2DB9-BCF7-D1C4-281B894BFE17}"/>
              </a:ext>
            </a:extLst>
          </p:cNvPr>
          <p:cNvSpPr/>
          <p:nvPr/>
        </p:nvSpPr>
        <p:spPr>
          <a:xfrm>
            <a:off x="1056640" y="6746783"/>
            <a:ext cx="12039600" cy="11123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dirty="0">
                <a:solidFill>
                  <a:schemeClr val="tx1"/>
                </a:solidFill>
                <a:cs typeface="Arial" panose="020B0604020202020204" pitchFamily="34" charset="0"/>
              </a:rPr>
              <a:t>C. Lưu văn bản.</a:t>
            </a:r>
            <a:endParaRPr lang="en-US" sz="4800" dirty="0">
              <a:solidFill>
                <a:schemeClr val="tx1"/>
              </a:solidFill>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812264" y="6911665"/>
            <a:ext cx="1007362" cy="876811"/>
          </a:xfrm>
          <a:prstGeom prst="rect">
            <a:avLst/>
          </a:prstGeom>
        </p:spPr>
      </p:pic>
      <p:pic>
        <p:nvPicPr>
          <p:cNvPr id="21"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13662451" y="9297799"/>
            <a:ext cx="2810274" cy="1405137"/>
          </a:xfrm>
          <a:prstGeom prst="rect">
            <a:avLst/>
          </a:prstGeom>
        </p:spPr>
      </p:pic>
      <p:pic>
        <p:nvPicPr>
          <p:cNvPr id="22"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466063" y="8795892"/>
            <a:ext cx="2361938" cy="1885256"/>
          </a:xfrm>
          <a:prstGeom prst="rect">
            <a:avLst/>
          </a:prstGeom>
        </p:spPr>
      </p:pic>
      <p:pic>
        <p:nvPicPr>
          <p:cNvPr id="23" name="Picture 5">
            <a:extLst>
              <a:ext uri="{FF2B5EF4-FFF2-40B4-BE49-F238E27FC236}">
                <a16:creationId xmlns:a16="http://schemas.microsoft.com/office/drawing/2014/main" id="{91742224-FF58-1088-DC56-4296894E6449}"/>
              </a:ext>
            </a:extLst>
          </p:cNvPr>
          <p:cNvPicPr>
            <a:picLocks noChangeAspect="1"/>
          </p:cNvPicPr>
          <p:nvPr/>
        </p:nvPicPr>
        <p:blipFill>
          <a:blip r:embed="rId20"/>
          <a:srcRect/>
          <a:stretch>
            <a:fillRect/>
          </a:stretch>
        </p:blipFill>
        <p:spPr>
          <a:xfrm>
            <a:off x="14149810" y="6746783"/>
            <a:ext cx="3469603" cy="2740986"/>
          </a:xfrm>
          <a:prstGeom prst="rect">
            <a:avLst/>
          </a:prstGeom>
        </p:spPr>
      </p:pic>
      <p:pic>
        <p:nvPicPr>
          <p:cNvPr id="9" name="wrong_sound_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6718281" y="9487769"/>
            <a:ext cx="609600" cy="609600"/>
          </a:xfrm>
          <a:prstGeom prst="rect">
            <a:avLst/>
          </a:prstGeom>
        </p:spPr>
      </p:pic>
      <p:pic>
        <p:nvPicPr>
          <p:cNvPr id="24" name="correct_sound_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7398903" y="9982200"/>
            <a:ext cx="609600" cy="609600"/>
          </a:xfrm>
          <a:prstGeom prst="rect">
            <a:avLst/>
          </a:prstGeom>
        </p:spPr>
      </p:pic>
      <p:pic>
        <p:nvPicPr>
          <p:cNvPr id="25" name="correct_sound_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58520" y="10398136"/>
            <a:ext cx="609600" cy="609600"/>
          </a:xfrm>
          <a:prstGeom prst="rect">
            <a:avLst/>
          </a:prstGeom>
        </p:spPr>
      </p:pic>
    </p:spTree>
    <p:extLst>
      <p:ext uri="{BB962C8B-B14F-4D97-AF65-F5344CB8AC3E}">
        <p14:creationId xmlns:p14="http://schemas.microsoft.com/office/powerpoint/2010/main" val="273370885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0"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4"/>
                </p:tgtEl>
              </p:cMediaNode>
            </p:audi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8"/>
                                        </p:tgtEl>
                                        <p:attrNameLst>
                                          <p:attrName>fillcolor</p:attrName>
                                        </p:attrNameLst>
                                      </p:cBhvr>
                                      <p:to>
                                        <a:srgbClr val="D99694"/>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862" fill="hold"/>
                                        <p:tgtEl>
                                          <p:spTgt spid="4"/>
                                        </p:tgtEl>
                                      </p:cBhvr>
                                    </p:cmd>
                                  </p:childTnLst>
                                </p:cTn>
                              </p:par>
                              <p:par>
                                <p:cTn id="27" presetID="1" presetClass="entr" presetSubtype="0" fill="hold" nodeType="withEffect">
                                  <p:stCondLst>
                                    <p:cond delay="0"/>
                                  </p:stCondLst>
                                  <p:childTnLst>
                                    <p:set>
                                      <p:cBhvr>
                                        <p:cTn id="28" dur="1" fill="hold">
                                          <p:stCondLst>
                                            <p:cond delay="9"/>
                                          </p:stCondLst>
                                        </p:cTn>
                                        <p:tgtEl>
                                          <p:spTgt spid="12"/>
                                        </p:tgtEl>
                                        <p:attrNameLst>
                                          <p:attrName>style.visibility</p:attrName>
                                        </p:attrNameLst>
                                      </p:cBhvr>
                                      <p:to>
                                        <p:strVal val="visible"/>
                                      </p:to>
                                    </p:set>
                                  </p:childTnLst>
                                </p:cTn>
                              </p:par>
                              <p:par>
                                <p:cTn id="29" presetID="26" presetClass="emph" presetSubtype="0" repeatCount="2000" fill="hold" grpId="0" nodeType="with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92D050"/>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940" fill="hold"/>
                                        <p:tgtEl>
                                          <p:spTgt spid="24"/>
                                        </p:tgtEl>
                                      </p:cBhvr>
                                    </p:cmd>
                                  </p:childTnLst>
                                </p:cTn>
                              </p:par>
                              <p:par>
                                <p:cTn id="41" presetID="1" presetClass="entr" presetSubtype="0" fill="hold" nodeType="withEffect">
                                  <p:stCondLst>
                                    <p:cond delay="0"/>
                                  </p:stCondLst>
                                  <p:childTnLst>
                                    <p:set>
                                      <p:cBhvr>
                                        <p:cTn id="42" dur="1" fill="hold">
                                          <p:stCondLst>
                                            <p:cond delay="9"/>
                                          </p:stCondLst>
                                        </p:cTn>
                                        <p:tgtEl>
                                          <p:spTgt spid="18"/>
                                        </p:tgtEl>
                                        <p:attrNameLst>
                                          <p:attrName>style.visibility</p:attrName>
                                        </p:attrNameLst>
                                      </p:cBhvr>
                                      <p:to>
                                        <p:strVal val="visible"/>
                                      </p:to>
                                    </p:set>
                                  </p:childTnLst>
                                </p:cTn>
                              </p:par>
                              <p:par>
                                <p:cTn id="43" presetID="26" presetClass="emph" presetSubtype="0" repeatCount="2000" fill="hold" grpId="0" nodeType="withEffect">
                                  <p:stCondLst>
                                    <p:cond delay="0"/>
                                  </p:stCondLst>
                                  <p:childTnLst>
                                    <p:animEffect transition="out" filter="fade">
                                      <p:cBhvr>
                                        <p:cTn id="44" dur="500" tmFilter="0, 0; .2, .5; .8, .5; 1, 0"/>
                                        <p:tgtEl>
                                          <p:spTgt spid="17"/>
                                        </p:tgtEl>
                                      </p:cBhvr>
                                    </p:animEffect>
                                    <p:animScale>
                                      <p:cBhvr>
                                        <p:cTn id="4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9"/>
                                        </p:tgtEl>
                                        <p:attrNameLst>
                                          <p:attrName>fillcolor</p:attrName>
                                        </p:attrNameLst>
                                      </p:cBhvr>
                                      <p:to>
                                        <a:srgbClr val="92D050"/>
                                      </p:to>
                                    </p:animClr>
                                    <p:set>
                                      <p:cBhvr>
                                        <p:cTn id="51" dur="500" fill="hold"/>
                                        <p:tgtEl>
                                          <p:spTgt spid="19"/>
                                        </p:tgtEl>
                                        <p:attrNameLst>
                                          <p:attrName>fill.type</p:attrName>
                                        </p:attrNameLst>
                                      </p:cBhvr>
                                      <p:to>
                                        <p:strVal val="solid"/>
                                      </p:to>
                                    </p:set>
                                    <p:set>
                                      <p:cBhvr>
                                        <p:cTn id="52" dur="500" fill="hold"/>
                                        <p:tgtEl>
                                          <p:spTgt spid="19"/>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940" fill="hold"/>
                                        <p:tgtEl>
                                          <p:spTgt spid="25"/>
                                        </p:tgtEl>
                                      </p:cBhvr>
                                    </p:cmd>
                                  </p:childTnLst>
                                </p:cTn>
                              </p:par>
                              <p:par>
                                <p:cTn id="55" presetID="1" presetClass="entr" presetSubtype="0" fill="hold" nodeType="withEffect">
                                  <p:stCondLst>
                                    <p:cond delay="0"/>
                                  </p:stCondLst>
                                  <p:childTnLst>
                                    <p:set>
                                      <p:cBhvr>
                                        <p:cTn id="56" dur="1" fill="hold">
                                          <p:stCondLst>
                                            <p:cond delay="9"/>
                                          </p:stCondLst>
                                        </p:cTn>
                                        <p:tgtEl>
                                          <p:spTgt spid="20"/>
                                        </p:tgtEl>
                                        <p:attrNameLst>
                                          <p:attrName>style.visibility</p:attrName>
                                        </p:attrNameLst>
                                      </p:cBhvr>
                                      <p:to>
                                        <p:strVal val="visible"/>
                                      </p:to>
                                    </p:set>
                                  </p:childTnLst>
                                </p:cTn>
                              </p:par>
                              <p:par>
                                <p:cTn id="57" presetID="26" presetClass="emph" presetSubtype="0" repeatCount="2000" fill="hold" grpId="0" nodeType="withEffect">
                                  <p:stCondLst>
                                    <p:cond delay="0"/>
                                  </p:stCondLst>
                                  <p:childTnLst>
                                    <p:animEffect transition="out" filter="fade">
                                      <p:cBhvr>
                                        <p:cTn id="58" dur="500" tmFilter="0, 0; .2, .5; .8, .5; 1, 0"/>
                                        <p:tgtEl>
                                          <p:spTgt spid="19"/>
                                        </p:tgtEl>
                                      </p:cBhvr>
                                    </p:animEffect>
                                    <p:animScale>
                                      <p:cBhvr>
                                        <p:cTn id="59" dur="250"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60" fill="hold" display="0">
                  <p:stCondLst>
                    <p:cond delay="indefinite"/>
                  </p:stCondLst>
                  <p:endCondLst>
                    <p:cond evt="onStopAudio" delay="0">
                      <p:tgtEl>
                        <p:sldTgt/>
                      </p:tgtEl>
                    </p:cond>
                  </p:endCondLst>
                </p:cTn>
                <p:tgtEl>
                  <p:spTgt spid="9"/>
                </p:tgtEl>
              </p:cMediaNode>
            </p:audio>
            <p:audio>
              <p:cMediaNode vol="80000">
                <p:cTn id="61" fill="hold" display="0">
                  <p:stCondLst>
                    <p:cond delay="indefinite"/>
                  </p:stCondLst>
                  <p:endCondLst>
                    <p:cond evt="onStopAudio" delay="0">
                      <p:tgtEl>
                        <p:sldTgt/>
                      </p:tgtEl>
                    </p:cond>
                  </p:endCondLst>
                </p:cTn>
                <p:tgtEl>
                  <p:spTgt spid="24"/>
                </p:tgtEl>
              </p:cMediaNode>
            </p:audio>
            <p:audio>
              <p:cMediaNode vol="80000">
                <p:cTn id="62" fill="hold" display="0">
                  <p:stCondLst>
                    <p:cond delay="indefinite"/>
                  </p:stCondLst>
                  <p:endCondLst>
                    <p:cond evt="onStopAudio" delay="0">
                      <p:tgtEl>
                        <p:sldTgt/>
                      </p:tgtEl>
                    </p:cond>
                  </p:endCondLst>
                </p:cTn>
                <p:tgtEl>
                  <p:spTgt spid="25"/>
                </p:tgtEl>
              </p:cMediaNode>
            </p:audio>
          </p:childTnLst>
        </p:cTn>
      </p:par>
    </p:tnLst>
    <p:bldLst>
      <p:bldP spid="5" grpId="0" animBg="1"/>
      <p:bldP spid="8"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4191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1491695" y="975533"/>
            <a:ext cx="1143000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2. </a:t>
            </a:r>
            <a:r>
              <a:rPr lang="en-US" sz="4800" b="1" dirty="0" err="1">
                <a:solidFill>
                  <a:srgbClr val="FF0000"/>
                </a:solidFill>
                <a:latin typeface="Arial" panose="020B0604020202020204" pitchFamily="34" charset="0"/>
                <a:cs typeface="Arial" panose="020B0604020202020204" pitchFamily="34" charset="0"/>
              </a:rPr>
              <a:t>Chỉnh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sửa</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văn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bản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sau</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gõ</a:t>
            </a:r>
            <a:r>
              <a:rPr lang="en-US" sz="4800" b="1" dirty="0">
                <a:solidFill>
                  <a:srgbClr val="FF0000"/>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E47D6B02-6C63-46F1-EBF7-9627951B7B32}"/>
              </a:ext>
            </a:extLst>
          </p:cNvPr>
          <p:cNvSpPr txBox="1"/>
          <p:nvPr/>
        </p:nvSpPr>
        <p:spPr>
          <a:xfrm>
            <a:off x="4454251" y="2493590"/>
            <a:ext cx="8763000" cy="707886"/>
          </a:xfrm>
          <a:prstGeom prst="rect">
            <a:avLst/>
          </a:prstGeom>
          <a:noFill/>
        </p:spPr>
        <p:txBody>
          <a:bodyPr wrap="square" rtlCol="0">
            <a:spAutoFit/>
          </a:bodyPr>
          <a:lstStyle/>
          <a:p>
            <a:pPr algn="ctr"/>
            <a:r>
              <a:rPr lang="en-US" sz="4000" b="1" dirty="0">
                <a:solidFill>
                  <a:srgbClr val="0000FF"/>
                </a:solidFill>
                <a:latin typeface="Arial" panose="020B0604020202020204" pitchFamily="34" charset="0"/>
                <a:cs typeface="Arial" panose="020B0604020202020204" pitchFamily="34" charset="0"/>
              </a:rPr>
              <a:t>THẢO LUẬN NHÓM</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104899" y="3929078"/>
            <a:ext cx="16078200" cy="325461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dirty="0">
                <a:solidFill>
                  <a:schemeClr val="tx1"/>
                </a:solidFill>
              </a:rPr>
              <a:t>Sau khi gõ xong đoạn văn bản, em phát hiện ra một vài chỗ gõ sai, em sẽ làm gì để được văn bản đúng?</a:t>
            </a:r>
            <a:endParaRPr lang="en-US" sz="4800" b="1" dirty="0">
              <a:solidFill>
                <a:schemeClr val="tx1"/>
              </a:solidFill>
            </a:endParaRPr>
          </a:p>
        </p:txBody>
      </p:sp>
    </p:spTree>
    <p:extLst>
      <p:ext uri="{BB962C8B-B14F-4D97-AF65-F5344CB8AC3E}">
        <p14:creationId xmlns:p14="http://schemas.microsoft.com/office/powerpoint/2010/main" val="17641129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4" name="TextBox 3">
            <a:extLst>
              <a:ext uri="{FF2B5EF4-FFF2-40B4-BE49-F238E27FC236}">
                <a16:creationId xmlns:a16="http://schemas.microsoft.com/office/drawing/2014/main" id="{39E9D983-6490-305B-B509-95D1FB887C91}"/>
              </a:ext>
            </a:extLst>
          </p:cNvPr>
          <p:cNvSpPr txBox="1"/>
          <p:nvPr/>
        </p:nvSpPr>
        <p:spPr>
          <a:xfrm>
            <a:off x="1371335" y="1266183"/>
            <a:ext cx="15503316" cy="1384995"/>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giáo</a:t>
            </a:r>
            <a:r>
              <a:rPr lang="en-US" sz="4000" b="1" dirty="0">
                <a:latin typeface="Arial" panose="020B0604020202020204" pitchFamily="34" charset="0"/>
                <a:cs typeface="Arial" panose="020B0604020202020204" pitchFamily="34" charset="0"/>
              </a:rPr>
              <a:t> khoa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hỏi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dưới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đây</a:t>
            </a:r>
            <a:r>
              <a:rPr lang="en-US" sz="4000" b="1" dirty="0">
                <a:latin typeface="Arial" panose="020B0604020202020204" pitchFamily="34" charset="0"/>
                <a:cs typeface="Arial" panose="020B0604020202020204" pitchFamily="34" charset="0"/>
              </a:rPr>
              <a:t>: </a:t>
            </a:r>
          </a:p>
        </p:txBody>
      </p:sp>
      <p:sp>
        <p:nvSpPr>
          <p:cNvPr id="8" name="Speech Bubble: Rectangle with Corners Rounded 7">
            <a:extLst>
              <a:ext uri="{FF2B5EF4-FFF2-40B4-BE49-F238E27FC236}">
                <a16:creationId xmlns:a16="http://schemas.microsoft.com/office/drawing/2014/main" id="{2BA9D813-0220-7BC4-32C7-749A3ED247CA}"/>
              </a:ext>
            </a:extLst>
          </p:cNvPr>
          <p:cNvSpPr/>
          <p:nvPr/>
        </p:nvSpPr>
        <p:spPr>
          <a:xfrm>
            <a:off x="1483886" y="3058091"/>
            <a:ext cx="8544825" cy="2338603"/>
          </a:xfrm>
          <a:prstGeom prst="wedgeRoundRectCallout">
            <a:avLst>
              <a:gd name="adj1" fmla="val 60041"/>
              <a:gd name="adj2" fmla="val 591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mấy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cách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xóa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kí</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trong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phần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mềm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soạn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thảo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văn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bản</a:t>
            </a:r>
            <a:r>
              <a:rPr lang="en-US" sz="4400" dirty="0">
                <a:solidFill>
                  <a:schemeClr val="tx1"/>
                </a:solidFill>
                <a:latin typeface="Arial" panose="020B0604020202020204" pitchFamily="34" charset="0"/>
                <a:cs typeface="Arial" panose="020B0604020202020204" pitchFamily="34" charset="0"/>
              </a:rPr>
              <a:t>? </a:t>
            </a:r>
          </a:p>
        </p:txBody>
      </p:sp>
      <p:sp>
        <p:nvSpPr>
          <p:cNvPr id="10" name="Speech Bubble: Rectangle with Corners Rounded 9">
            <a:extLst>
              <a:ext uri="{FF2B5EF4-FFF2-40B4-BE49-F238E27FC236}">
                <a16:creationId xmlns:a16="http://schemas.microsoft.com/office/drawing/2014/main" id="{25DE3204-90F3-B501-8486-1644AC18FA72}"/>
              </a:ext>
            </a:extLst>
          </p:cNvPr>
          <p:cNvSpPr/>
          <p:nvPr/>
        </p:nvSpPr>
        <p:spPr>
          <a:xfrm>
            <a:off x="1375498" y="5881204"/>
            <a:ext cx="8566434" cy="2385483"/>
          </a:xfrm>
          <a:prstGeom prst="wedgeRoundRectCallout">
            <a:avLst>
              <a:gd name="adj1" fmla="val 61044"/>
              <a:gd name="adj2" fmla="val -15843"/>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err="1">
                <a:solidFill>
                  <a:schemeClr val="tx1"/>
                </a:solidFill>
                <a:latin typeface="Arial" panose="020B0604020202020204" pitchFamily="34" charset="0"/>
                <a:cs typeface="Arial" panose="020B0604020202020204" pitchFamily="34" charset="0"/>
              </a:rPr>
              <a:t>Đó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là</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những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cách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nào</a:t>
            </a:r>
            <a:r>
              <a:rPr lang="en-US" sz="4400" dirty="0">
                <a:solidFill>
                  <a:schemeClr val="tx1"/>
                </a:solidFill>
                <a:latin typeface="Arial" panose="020B0604020202020204" pitchFamily="34" charset="0"/>
                <a:cs typeface="Arial" panose="020B0604020202020204" pitchFamily="34" charset="0"/>
              </a:rPr>
              <a:t>?</a:t>
            </a:r>
          </a:p>
        </p:txBody>
      </p:sp>
      <p:pic>
        <p:nvPicPr>
          <p:cNvPr id="11" name="Picture 7">
            <a:extLst>
              <a:ext uri="{FF2B5EF4-FFF2-40B4-BE49-F238E27FC236}">
                <a16:creationId xmlns:a16="http://schemas.microsoft.com/office/drawing/2014/main" id="{B4AE614A-990A-C749-E2D6-70952C214B8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825485" y="3322165"/>
            <a:ext cx="4917006" cy="4652716"/>
          </a:xfrm>
          <a:prstGeom prst="rect">
            <a:avLst/>
          </a:prstGeom>
        </p:spPr>
      </p:pic>
    </p:spTree>
    <p:extLst>
      <p:ext uri="{BB962C8B-B14F-4D97-AF65-F5344CB8AC3E}">
        <p14:creationId xmlns:p14="http://schemas.microsoft.com/office/powerpoint/2010/main" val="820021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15" name="Group 14">
            <a:extLst>
              <a:ext uri="{FF2B5EF4-FFF2-40B4-BE49-F238E27FC236}">
                <a16:creationId xmlns:a16="http://schemas.microsoft.com/office/drawing/2014/main" id="{D57C04A2-697A-959F-ADE1-E885065945B8}"/>
              </a:ext>
            </a:extLst>
          </p:cNvPr>
          <p:cNvGrpSpPr/>
          <p:nvPr/>
        </p:nvGrpSpPr>
        <p:grpSpPr>
          <a:xfrm>
            <a:off x="1985003" y="3994889"/>
            <a:ext cx="14317992" cy="4649305"/>
            <a:chOff x="1929819" y="4074819"/>
            <a:chExt cx="14317992" cy="4649305"/>
          </a:xfrm>
        </p:grpSpPr>
        <p:pic>
          <p:nvPicPr>
            <p:cNvPr id="5122" name="Picture 2" descr="PHÍM DELETE CHO CUỘC SỐNG | Lãnh đạo 360°">
              <a:extLst>
                <a:ext uri="{FF2B5EF4-FFF2-40B4-BE49-F238E27FC236}">
                  <a16:creationId xmlns:a16="http://schemas.microsoft.com/office/drawing/2014/main" id="{FEFE2A8C-5611-D2D7-066C-C8241CE7D7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2020"/>
            <a:stretch/>
          </p:blipFill>
          <p:spPr bwMode="auto">
            <a:xfrm>
              <a:off x="2066705" y="4074819"/>
              <a:ext cx="6344996" cy="3721559"/>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Chrome sắp tắt chức năng mặc định của nút Backspace">
              <a:extLst>
                <a:ext uri="{FF2B5EF4-FFF2-40B4-BE49-F238E27FC236}">
                  <a16:creationId xmlns:a16="http://schemas.microsoft.com/office/drawing/2014/main" id="{33538A42-FB84-C6BB-9F4B-47E6E77C88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0991" y="4092448"/>
              <a:ext cx="5587925" cy="3721558"/>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CF2FC-40BC-C095-82A8-BE7952BD7AD2}"/>
                </a:ext>
              </a:extLst>
            </p:cNvPr>
            <p:cNvSpPr txBox="1"/>
            <p:nvPr/>
          </p:nvSpPr>
          <p:spPr>
            <a:xfrm>
              <a:off x="1929819" y="8077793"/>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delete</a:t>
              </a:r>
            </a:p>
          </p:txBody>
        </p:sp>
        <p:sp>
          <p:nvSpPr>
            <p:cNvPr id="14" name="TextBox 13">
              <a:extLst>
                <a:ext uri="{FF2B5EF4-FFF2-40B4-BE49-F238E27FC236}">
                  <a16:creationId xmlns:a16="http://schemas.microsoft.com/office/drawing/2014/main" id="{43508387-293A-6343-7569-E31693CFF930}"/>
                </a:ext>
              </a:extLst>
            </p:cNvPr>
            <p:cNvSpPr txBox="1"/>
            <p:nvPr/>
          </p:nvSpPr>
          <p:spPr>
            <a:xfrm>
              <a:off x="10462095" y="8077792"/>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backspace</a:t>
              </a:r>
            </a:p>
          </p:txBody>
        </p:sp>
      </p:grpSp>
      <p:sp>
        <p:nvSpPr>
          <p:cNvPr id="16" name="TextBox 15">
            <a:extLst>
              <a:ext uri="{FF2B5EF4-FFF2-40B4-BE49-F238E27FC236}">
                <a16:creationId xmlns:a16="http://schemas.microsoft.com/office/drawing/2014/main" id="{C5E580CC-5087-EBE6-65A8-8D9EFA02B52B}"/>
              </a:ext>
            </a:extLst>
          </p:cNvPr>
          <p:cNvSpPr txBox="1"/>
          <p:nvPr/>
        </p:nvSpPr>
        <p:spPr>
          <a:xfrm>
            <a:off x="4914899" y="903960"/>
            <a:ext cx="8458200" cy="923330"/>
          </a:xfrm>
          <a:prstGeom prst="rect">
            <a:avLst/>
          </a:prstGeom>
          <a:noFill/>
        </p:spPr>
        <p:txBody>
          <a:bodyPr wrap="square" rtlCol="0">
            <a:spAutoFit/>
          </a:bodyPr>
          <a:lstStyle/>
          <a:p>
            <a:pPr algn="ctr"/>
            <a:r>
              <a:rPr lang="en-US" sz="5400" b="1" dirty="0" err="1">
                <a:solidFill>
                  <a:srgbClr val="0000FF"/>
                </a:solidFill>
                <a:latin typeface="Arial" panose="020B0604020202020204" pitchFamily="34" charset="0"/>
                <a:cs typeface="Arial" panose="020B0604020202020204" pitchFamily="34" charset="0"/>
              </a:rPr>
              <a:t>Các</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cách</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để</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xóa</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kí</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tự</a:t>
            </a:r>
            <a:r>
              <a:rPr lang="en-US" sz="5400" b="1" dirty="0">
                <a:solidFill>
                  <a:srgbClr val="0000FF"/>
                </a:solidFill>
                <a:latin typeface="Arial" panose="020B0604020202020204" pitchFamily="34" charset="0"/>
                <a:cs typeface="Arial" panose="020B0604020202020204" pitchFamily="34" charset="0"/>
              </a:rPr>
              <a:t> </a:t>
            </a:r>
          </a:p>
        </p:txBody>
      </p:sp>
      <p:grpSp>
        <p:nvGrpSpPr>
          <p:cNvPr id="23" name="Group 22">
            <a:extLst>
              <a:ext uri="{FF2B5EF4-FFF2-40B4-BE49-F238E27FC236}">
                <a16:creationId xmlns:a16="http://schemas.microsoft.com/office/drawing/2014/main" id="{4711F3A2-28E7-B358-A0A4-005C0B3F08B3}"/>
              </a:ext>
            </a:extLst>
          </p:cNvPr>
          <p:cNvGrpSpPr/>
          <p:nvPr/>
        </p:nvGrpSpPr>
        <p:grpSpPr>
          <a:xfrm>
            <a:off x="1552858" y="2457469"/>
            <a:ext cx="9283373" cy="914400"/>
            <a:chOff x="2057400" y="1872974"/>
            <a:chExt cx="9283373" cy="914400"/>
          </a:xfrm>
        </p:grpSpPr>
        <p:sp>
          <p:nvSpPr>
            <p:cNvPr id="17" name="Oval 16">
              <a:extLst>
                <a:ext uri="{FF2B5EF4-FFF2-40B4-BE49-F238E27FC236}">
                  <a16:creationId xmlns:a16="http://schemas.microsoft.com/office/drawing/2014/main" id="{8F479C68-A83B-D04A-1F8A-A981A4810B5E}"/>
                </a:ext>
              </a:extLst>
            </p:cNvPr>
            <p:cNvSpPr/>
            <p:nvPr/>
          </p:nvSpPr>
          <p:spPr>
            <a:xfrm>
              <a:off x="2057400" y="1872974"/>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A8A851B-7084-44B3-637B-E0A50ADE9AB3}"/>
                </a:ext>
              </a:extLst>
            </p:cNvPr>
            <p:cNvSpPr txBox="1"/>
            <p:nvPr/>
          </p:nvSpPr>
          <p:spPr>
            <a:xfrm>
              <a:off x="3796973" y="1934544"/>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delete</a:t>
              </a:r>
            </a:p>
          </p:txBody>
        </p:sp>
      </p:grpSp>
      <p:grpSp>
        <p:nvGrpSpPr>
          <p:cNvPr id="22" name="Group 21">
            <a:extLst>
              <a:ext uri="{FF2B5EF4-FFF2-40B4-BE49-F238E27FC236}">
                <a16:creationId xmlns:a16="http://schemas.microsoft.com/office/drawing/2014/main" id="{753A913C-505D-4064-35DD-66C7FAB0425E}"/>
              </a:ext>
            </a:extLst>
          </p:cNvPr>
          <p:cNvGrpSpPr/>
          <p:nvPr/>
        </p:nvGrpSpPr>
        <p:grpSpPr>
          <a:xfrm>
            <a:off x="9507539" y="2415968"/>
            <a:ext cx="9286785" cy="914400"/>
            <a:chOff x="2053988" y="3296993"/>
            <a:chExt cx="9286785" cy="914400"/>
          </a:xfrm>
        </p:grpSpPr>
        <p:sp>
          <p:nvSpPr>
            <p:cNvPr id="19" name="Oval 18">
              <a:extLst>
                <a:ext uri="{FF2B5EF4-FFF2-40B4-BE49-F238E27FC236}">
                  <a16:creationId xmlns:a16="http://schemas.microsoft.com/office/drawing/2014/main" id="{4B59B0B6-3B6D-FE0F-ECAE-1262440E0FB9}"/>
                </a:ext>
              </a:extLst>
            </p:cNvPr>
            <p:cNvSpPr/>
            <p:nvPr/>
          </p:nvSpPr>
          <p:spPr>
            <a:xfrm>
              <a:off x="2053988" y="3296993"/>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A0D5148-5E64-6D78-87EF-3C18CE2D8E0A}"/>
                </a:ext>
              </a:extLst>
            </p:cNvPr>
            <p:cNvSpPr txBox="1"/>
            <p:nvPr/>
          </p:nvSpPr>
          <p:spPr>
            <a:xfrm>
              <a:off x="3796973" y="3401843"/>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backspace</a:t>
              </a:r>
            </a:p>
          </p:txBody>
        </p:sp>
      </p:grpSp>
    </p:spTree>
    <p:extLst>
      <p:ext uri="{BB962C8B-B14F-4D97-AF65-F5344CB8AC3E}">
        <p14:creationId xmlns:p14="http://schemas.microsoft.com/office/powerpoint/2010/main" val="3022932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339868" y="266700"/>
            <a:ext cx="17643332" cy="9829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pic>
        <p:nvPicPr>
          <p:cNvPr id="57" name="Picture 9">
            <a:extLst>
              <a:ext uri="{FF2B5EF4-FFF2-40B4-BE49-F238E27FC236}">
                <a16:creationId xmlns:a16="http://schemas.microsoft.com/office/drawing/2014/main" id="{06BB7A9B-E764-3D8B-5F8A-81F0A0C47E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9867" y="5308048"/>
            <a:ext cx="4070401" cy="4118449"/>
          </a:xfrm>
          <a:prstGeom prst="rect">
            <a:avLst/>
          </a:prstGeom>
        </p:spPr>
      </p:pic>
      <p:sp>
        <p:nvSpPr>
          <p:cNvPr id="58" name="TextBox 57">
            <a:extLst>
              <a:ext uri="{FF2B5EF4-FFF2-40B4-BE49-F238E27FC236}">
                <a16:creationId xmlns:a16="http://schemas.microsoft.com/office/drawing/2014/main" id="{7C5855A9-D6C7-1CE0-549C-AF34C4CE7F74}"/>
              </a:ext>
            </a:extLst>
          </p:cNvPr>
          <p:cNvSpPr txBox="1"/>
          <p:nvPr/>
        </p:nvSpPr>
        <p:spPr>
          <a:xfrm>
            <a:off x="3661645" y="434581"/>
            <a:ext cx="10058400" cy="784830"/>
          </a:xfrm>
          <a:prstGeom prst="rect">
            <a:avLst/>
          </a:prstGeom>
          <a:noFill/>
        </p:spPr>
        <p:txBody>
          <a:bodyPr wrap="square" rtlCol="0">
            <a:spAutoFit/>
          </a:bodyPr>
          <a:lstStyle/>
          <a:p>
            <a:pPr algn="ctr"/>
            <a:r>
              <a:rPr lang="en-US" sz="4500" b="1" dirty="0">
                <a:solidFill>
                  <a:srgbClr val="0000FF"/>
                </a:solidFill>
                <a:latin typeface="Arial" panose="020B0604020202020204" pitchFamily="34" charset="0"/>
                <a:cs typeface="Arial" panose="020B0604020202020204" pitchFamily="34" charset="0"/>
              </a:rPr>
              <a:t>TRẢ LỜI CÂU HỎI </a:t>
            </a:r>
          </a:p>
        </p:txBody>
      </p:sp>
      <p:sp>
        <p:nvSpPr>
          <p:cNvPr id="63" name="Speech Bubble: Rectangle with Corners Rounded 62">
            <a:extLst>
              <a:ext uri="{FF2B5EF4-FFF2-40B4-BE49-F238E27FC236}">
                <a16:creationId xmlns:a16="http://schemas.microsoft.com/office/drawing/2014/main" id="{1C808DE8-921F-4E2F-217C-972A551A4894}"/>
              </a:ext>
            </a:extLst>
          </p:cNvPr>
          <p:cNvSpPr/>
          <p:nvPr/>
        </p:nvSpPr>
        <p:spPr>
          <a:xfrm>
            <a:off x="5215034" y="7300020"/>
            <a:ext cx="11963400" cy="2664141"/>
          </a:xfrm>
          <a:prstGeom prst="wedgeRoundRectCallout">
            <a:avLst>
              <a:gd name="adj1" fmla="val -60589"/>
              <a:gd name="adj2" fmla="val -4335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Em </a:t>
            </a:r>
            <a:r>
              <a:rPr lang="en-US" sz="4000" b="1" dirty="0" err="1">
                <a:solidFill>
                  <a:srgbClr val="FF0000"/>
                </a:solidFill>
                <a:latin typeface="Arial" panose="020B0604020202020204" pitchFamily="34" charset="0"/>
                <a:cs typeface="Arial" panose="020B0604020202020204" pitchFamily="34" charset="0"/>
              </a:rPr>
              <a:t>hãy</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chỉ</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ra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sự</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khác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nhau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giữa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hai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cách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xóa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của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phím</a:t>
            </a:r>
            <a:r>
              <a:rPr lang="en-US" sz="4000" b="1" dirty="0">
                <a:solidFill>
                  <a:srgbClr val="FF0000"/>
                </a:solidFill>
                <a:latin typeface="Arial" panose="020B0604020202020204" pitchFamily="34" charset="0"/>
                <a:cs typeface="Arial" panose="020B0604020202020204" pitchFamily="34" charset="0"/>
              </a:rPr>
              <a:t> delete </a:t>
            </a:r>
            <a:r>
              <a:rPr lang="en-US" sz="4000" b="1" dirty="0" err="1">
                <a:solidFill>
                  <a:srgbClr val="FF0000"/>
                </a:solidFill>
                <a:latin typeface="Arial" panose="020B0604020202020204" pitchFamily="34" charset="0"/>
                <a:cs typeface="Arial" panose="020B0604020202020204" pitchFamily="34" charset="0"/>
              </a:rPr>
              <a:t>và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phím</a:t>
            </a:r>
            <a:r>
              <a:rPr lang="en-US" sz="4000" b="1" dirty="0">
                <a:solidFill>
                  <a:srgbClr val="FF0000"/>
                </a:solidFill>
                <a:latin typeface="Arial" panose="020B0604020202020204" pitchFamily="34" charset="0"/>
                <a:cs typeface="Arial" panose="020B0604020202020204" pitchFamily="34" charset="0"/>
              </a:rPr>
              <a:t> backspace?  </a:t>
            </a:r>
          </a:p>
        </p:txBody>
      </p:sp>
      <p:pic>
        <p:nvPicPr>
          <p:cNvPr id="3" name="Picture 2"/>
          <p:cNvPicPr>
            <a:picLocks noChangeAspect="1"/>
          </p:cNvPicPr>
          <p:nvPr/>
        </p:nvPicPr>
        <p:blipFill>
          <a:blip r:embed="rId10"/>
          <a:stretch>
            <a:fillRect/>
          </a:stretch>
        </p:blipFill>
        <p:spPr>
          <a:xfrm>
            <a:off x="3749921" y="1204203"/>
            <a:ext cx="11817534" cy="6095817"/>
          </a:xfrm>
          <a:prstGeom prst="rect">
            <a:avLst/>
          </a:prstGeom>
        </p:spPr>
      </p:pic>
    </p:spTree>
    <p:extLst>
      <p:ext uri="{BB962C8B-B14F-4D97-AF65-F5344CB8AC3E}">
        <p14:creationId xmlns:p14="http://schemas.microsoft.com/office/powerpoint/2010/main" val="28533619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780545"/>
            <a:ext cx="6201841" cy="3634936"/>
            <a:chOff x="257625" y="60349"/>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7625" y="60349"/>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10" name="Rectangle 9">
            <a:hlinkClick r:id="rId4" action="ppaction://hlinkpres?slideindex=1&amp;slidetitle="/>
            <a:extLst>
              <a:ext uri="{FF2B5EF4-FFF2-40B4-BE49-F238E27FC236}">
                <a16:creationId xmlns:a16="http://schemas.microsoft.com/office/drawing/2014/main" id="{AC3E5294-36FE-6055-7811-D07A2D5B8C49}"/>
              </a:ext>
            </a:extLst>
          </p:cNvPr>
          <p:cNvSpPr/>
          <p:nvPr/>
        </p:nvSpPr>
        <p:spPr>
          <a:xfrm>
            <a:off x="1454703" y="2995853"/>
            <a:ext cx="4145999" cy="1034579"/>
          </a:xfrm>
          <a:prstGeom prst="rect">
            <a:avLst/>
          </a:prstGeom>
        </p:spPr>
        <p:txBody>
          <a:bodyPr wrap="square">
            <a:spAutoFit/>
          </a:bodyPr>
          <a:lstStyle/>
          <a:p>
            <a:pPr defTabSz="496931">
              <a:lnSpc>
                <a:spcPct val="150000"/>
              </a:lnSpc>
            </a:pPr>
            <a:r>
              <a:rPr lang="vi-VN" altLang="vi-VN" sz="4637" b="1" dirty="0">
                <a:solidFill>
                  <a:srgbClr val="00B0F0"/>
                </a:solidFill>
                <a:latin typeface="Times New Roman" panose="02020603050405020304" pitchFamily="18" charset="0"/>
                <a:cs typeface="Times New Roman" panose="02020603050405020304" pitchFamily="18" charset="0"/>
              </a:rPr>
              <a:t>KHỞI ĐỘNG</a:t>
            </a:r>
            <a:endParaRPr lang="en-US" altLang="vi-VN" sz="4637" b="1" dirty="0">
              <a:solidFill>
                <a:srgbClr val="00B0F0"/>
              </a:solidFill>
              <a:latin typeface="Times New Roman" panose="02020603050405020304" pitchFamily="18"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657600" y="174062"/>
            <a:ext cx="117043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5400" b="1" dirty="0" err="1">
                <a:latin typeface="Times New Roman" panose="02020603050405020304" pitchFamily="18" charset="0"/>
                <a:cs typeface="Times New Roman" panose="02020603050405020304" pitchFamily="18" charset="0"/>
              </a:rPr>
              <a:t>Thứ</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tư</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ngày</a:t>
            </a:r>
            <a:r>
              <a:rPr lang="en-US" altLang="en-US" sz="5400" b="1" dirty="0">
                <a:latin typeface="Times New Roman" panose="02020603050405020304" pitchFamily="18" charset="0"/>
                <a:cs typeface="Times New Roman" panose="02020603050405020304" pitchFamily="18" charset="0"/>
              </a:rPr>
              <a:t> 24 </a:t>
            </a:r>
            <a:r>
              <a:rPr lang="en-US" altLang="en-US" sz="5400" b="1" dirty="0" err="1">
                <a:latin typeface="Times New Roman" panose="02020603050405020304" pitchFamily="18" charset="0"/>
                <a:cs typeface="Times New Roman" panose="02020603050405020304" pitchFamily="18" charset="0"/>
              </a:rPr>
              <a:t>tháng</a:t>
            </a:r>
            <a:r>
              <a:rPr lang="en-US" altLang="en-US" sz="5400" b="1" dirty="0">
                <a:latin typeface="Times New Roman" panose="02020603050405020304" pitchFamily="18" charset="0"/>
                <a:cs typeface="Times New Roman" panose="02020603050405020304" pitchFamily="18" charset="0"/>
              </a:rPr>
              <a:t> 1 </a:t>
            </a:r>
            <a:r>
              <a:rPr lang="en-US" altLang="en-US" sz="5400" b="1" dirty="0" err="1">
                <a:latin typeface="Times New Roman" panose="02020603050405020304" pitchFamily="18" charset="0"/>
                <a:cs typeface="Times New Roman" panose="02020603050405020304" pitchFamily="18" charset="0"/>
              </a:rPr>
              <a:t>năm</a:t>
            </a:r>
            <a:r>
              <a:rPr lang="en-US" altLang="en-US" sz="5400" b="1" dirty="0">
                <a:latin typeface="Times New Roman" panose="02020603050405020304" pitchFamily="18" charset="0"/>
                <a:cs typeface="Times New Roman" panose="02020603050405020304" pitchFamily="18" charset="0"/>
              </a:rPr>
              <a:t> 2024</a:t>
            </a:r>
          </a:p>
        </p:txBody>
      </p:sp>
      <p:sp>
        <p:nvSpPr>
          <p:cNvPr id="9" name="Rectangle: Top Corners Rounded 20"/>
          <p:cNvSpPr/>
          <p:nvPr/>
        </p:nvSpPr>
        <p:spPr>
          <a:xfrm>
            <a:off x="7931531" y="2784716"/>
            <a:ext cx="4844020" cy="154369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819886" y="2784715"/>
            <a:ext cx="5001350" cy="1311449"/>
          </a:xfrm>
          <a:prstGeom prst="rect">
            <a:avLst/>
          </a:prstGeom>
        </p:spPr>
        <p:txBody>
          <a:bodyPr wrap="square">
            <a:spAutoFit/>
          </a:bodyPr>
          <a:lstStyle/>
          <a:p>
            <a:pPr algn="ctr" defTabSz="496931">
              <a:lnSpc>
                <a:spcPct val="150000"/>
              </a:lnSpc>
            </a:pPr>
            <a:r>
              <a:rPr lang="en-US" sz="6000" b="1" dirty="0">
                <a:solidFill>
                  <a:srgbClr val="FFFF00"/>
                </a:solidFill>
                <a:latin typeface="Times New Roman" panose="02020603050405020304" pitchFamily="18" charset="0"/>
                <a:cs typeface="Times New Roman" panose="02020603050405020304" pitchFamily="18" charset="0"/>
              </a:rPr>
              <a:t>TRÒ CHƠI </a:t>
            </a:r>
            <a:endParaRPr lang="vi-VN" sz="6000" b="1" dirty="0">
              <a:solidFill>
                <a:srgbClr val="FFFF00"/>
              </a:solidFill>
              <a:latin typeface="Times New Roman" panose="02020603050405020304" pitchFamily="18" charset="0"/>
              <a:cs typeface="Times New Roman" panose="02020603050405020304" pitchFamily="18" charset="0"/>
            </a:endParaRPr>
          </a:p>
        </p:txBody>
      </p:sp>
      <p:pic>
        <p:nvPicPr>
          <p:cNvPr id="12"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267228">
            <a:off x="12306400" y="2743362"/>
            <a:ext cx="1785167" cy="1529888"/>
          </a:xfrm>
          <a:prstGeom prst="rect">
            <a:avLst/>
          </a:prstGeom>
        </p:spPr>
      </p:pic>
      <p:pic>
        <p:nvPicPr>
          <p:cNvPr id="13"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267228">
            <a:off x="6633784" y="2718219"/>
            <a:ext cx="1803845" cy="1545895"/>
          </a:xfrm>
          <a:prstGeom prst="rect">
            <a:avLst/>
          </a:prstGeom>
        </p:spPr>
      </p:pic>
      <p:sp>
        <p:nvSpPr>
          <p:cNvPr id="14" name="Rectangle 13">
            <a:hlinkClick r:id="rId8" action="ppaction://hlinkfile"/>
          </p:cNvPr>
          <p:cNvSpPr/>
          <p:nvPr/>
        </p:nvSpPr>
        <p:spPr>
          <a:xfrm>
            <a:off x="5835833" y="4902532"/>
            <a:ext cx="9035413" cy="1025916"/>
          </a:xfrm>
          <a:prstGeom prst="rect">
            <a:avLst/>
          </a:prstGeom>
          <a:solidFill>
            <a:srgbClr val="FF0000"/>
          </a:solidFill>
          <a:ln>
            <a:noFill/>
          </a:ln>
        </p:spPr>
        <p:txBody>
          <a:bodyPr wrap="square" lIns="132518" tIns="66259" rIns="132518" bIns="66259">
            <a:spAutoFit/>
          </a:bodyPr>
          <a:lstStyle/>
          <a:p>
            <a:pPr algn="ctr"/>
            <a:r>
              <a:rPr lang="en-US" sz="5797" b="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VÒNG QUAY MAY MẮN</a:t>
            </a:r>
          </a:p>
        </p:txBody>
      </p:sp>
      <p:grpSp>
        <p:nvGrpSpPr>
          <p:cNvPr id="7" name="Group 6"/>
          <p:cNvGrpSpPr/>
          <p:nvPr/>
        </p:nvGrpSpPr>
        <p:grpSpPr>
          <a:xfrm>
            <a:off x="2171701" y="7131279"/>
            <a:ext cx="2281701" cy="2111430"/>
            <a:chOff x="1447800" y="4800600"/>
            <a:chExt cx="1521134" cy="1456923"/>
          </a:xfrm>
        </p:grpSpPr>
        <p:grpSp>
          <p:nvGrpSpPr>
            <p:cNvPr id="3" name="Group 2"/>
            <p:cNvGrpSpPr/>
            <p:nvPr/>
          </p:nvGrpSpPr>
          <p:grpSpPr>
            <a:xfrm>
              <a:off x="1447800" y="4800600"/>
              <a:ext cx="1521134" cy="1456923"/>
              <a:chOff x="633265" y="4800600"/>
              <a:chExt cx="1521134" cy="1456923"/>
            </a:xfrm>
          </p:grpSpPr>
          <p:sp>
            <p:nvSpPr>
              <p:cNvPr id="2" name="Oval 1"/>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5" name="Oval 14"/>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6" name="Oval 15"/>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7" name="Oval 16"/>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8" name="Oval 17"/>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9" name="Oval 18"/>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 name="TextBox 3">
              <a:hlinkClick r:id="rId9" action="ppaction://hlinksldjump"/>
            </p:cNvPr>
            <p:cNvSpPr txBox="1"/>
            <p:nvPr/>
          </p:nvSpPr>
          <p:spPr>
            <a:xfrm>
              <a:off x="1828800" y="5210578"/>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hlinkClick r:id="rId10" action="ppaction://hlinksldjump"/>
                </a:rPr>
                <a:t>01</a:t>
              </a:r>
              <a:endParaRPr lang="en-US" sz="6376" dirty="0">
                <a:solidFill>
                  <a:srgbClr val="7030A0"/>
                </a:solidFill>
                <a:latin typeface="Roboto Black" pitchFamily="2" charset="0"/>
                <a:ea typeface="Roboto Black" pitchFamily="2" charset="0"/>
              </a:endParaRPr>
            </a:p>
          </p:txBody>
        </p:sp>
      </p:grpSp>
      <p:grpSp>
        <p:nvGrpSpPr>
          <p:cNvPr id="20" name="Group 19"/>
          <p:cNvGrpSpPr/>
          <p:nvPr/>
        </p:nvGrpSpPr>
        <p:grpSpPr>
          <a:xfrm>
            <a:off x="6062200" y="7122723"/>
            <a:ext cx="2281701" cy="2111429"/>
            <a:chOff x="4041466" y="4794698"/>
            <a:chExt cx="1521134" cy="1456923"/>
          </a:xfrm>
        </p:grpSpPr>
        <p:grpSp>
          <p:nvGrpSpPr>
            <p:cNvPr id="21" name="Group 20"/>
            <p:cNvGrpSpPr/>
            <p:nvPr/>
          </p:nvGrpSpPr>
          <p:grpSpPr>
            <a:xfrm>
              <a:off x="4041466" y="4794698"/>
              <a:ext cx="1521134" cy="1456923"/>
              <a:chOff x="633265" y="4800600"/>
              <a:chExt cx="1521134" cy="1456923"/>
            </a:xfrm>
          </p:grpSpPr>
          <p:sp>
            <p:nvSpPr>
              <p:cNvPr id="22" name="Oval 21"/>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3" name="Oval 22"/>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5" name="Oval 24"/>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6" name="Oval 25"/>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7" name="Oval 26"/>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8" name="Oval 27"/>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3" name="TextBox 42">
              <a:hlinkClick r:id="rId11" action="ppaction://hlinksldjump"/>
            </p:cNvPr>
            <p:cNvSpPr txBox="1"/>
            <p:nvPr/>
          </p:nvSpPr>
          <p:spPr>
            <a:xfrm>
              <a:off x="4419600" y="5174159"/>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hlinkClick r:id="rId12" action="ppaction://hlinksldjump"/>
                </a:rPr>
                <a:t>02</a:t>
              </a:r>
              <a:endParaRPr lang="en-US" sz="6376" dirty="0">
                <a:solidFill>
                  <a:srgbClr val="7030A0"/>
                </a:solidFill>
                <a:latin typeface="Roboto Black" pitchFamily="2" charset="0"/>
                <a:ea typeface="Roboto Black" pitchFamily="2" charset="0"/>
              </a:endParaRPr>
            </a:p>
          </p:txBody>
        </p:sp>
      </p:grpSp>
      <p:grpSp>
        <p:nvGrpSpPr>
          <p:cNvPr id="48" name="Group 47"/>
          <p:cNvGrpSpPr/>
          <p:nvPr/>
        </p:nvGrpSpPr>
        <p:grpSpPr>
          <a:xfrm>
            <a:off x="9719801" y="7131277"/>
            <a:ext cx="2281701" cy="2111429"/>
            <a:chOff x="6479866" y="4800600"/>
            <a:chExt cx="1521134" cy="1456923"/>
          </a:xfrm>
        </p:grpSpPr>
        <p:grpSp>
          <p:nvGrpSpPr>
            <p:cNvPr id="29" name="Group 28"/>
            <p:cNvGrpSpPr/>
            <p:nvPr/>
          </p:nvGrpSpPr>
          <p:grpSpPr>
            <a:xfrm>
              <a:off x="6479866" y="4800600"/>
              <a:ext cx="1521134" cy="1456923"/>
              <a:chOff x="633265" y="4800600"/>
              <a:chExt cx="1521134" cy="1456923"/>
            </a:xfrm>
          </p:grpSpPr>
          <p:sp>
            <p:nvSpPr>
              <p:cNvPr id="30" name="Oval 29"/>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1" name="Oval 30"/>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2" name="Oval 31"/>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3" name="Oval 32"/>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4" name="Oval 33"/>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5" name="Oval 34"/>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4" name="TextBox 43">
              <a:hlinkClick r:id="rId11" action="ppaction://hlinksldjump"/>
            </p:cNvPr>
            <p:cNvSpPr txBox="1"/>
            <p:nvPr/>
          </p:nvSpPr>
          <p:spPr>
            <a:xfrm>
              <a:off x="6858000" y="5181600"/>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rPr>
                <a:t>03</a:t>
              </a:r>
            </a:p>
          </p:txBody>
        </p:sp>
      </p:grpSp>
      <p:grpSp>
        <p:nvGrpSpPr>
          <p:cNvPr id="49" name="Group 48"/>
          <p:cNvGrpSpPr/>
          <p:nvPr/>
        </p:nvGrpSpPr>
        <p:grpSpPr>
          <a:xfrm>
            <a:off x="13491700" y="7131277"/>
            <a:ext cx="2281701" cy="2111429"/>
            <a:chOff x="8994466" y="4800600"/>
            <a:chExt cx="1521134" cy="1456923"/>
          </a:xfrm>
        </p:grpSpPr>
        <p:grpSp>
          <p:nvGrpSpPr>
            <p:cNvPr id="36" name="Group 35"/>
            <p:cNvGrpSpPr/>
            <p:nvPr/>
          </p:nvGrpSpPr>
          <p:grpSpPr>
            <a:xfrm>
              <a:off x="8994466" y="4800600"/>
              <a:ext cx="1521134" cy="1456923"/>
              <a:chOff x="633265" y="4800600"/>
              <a:chExt cx="1521134" cy="1456923"/>
            </a:xfrm>
          </p:grpSpPr>
          <p:sp>
            <p:nvSpPr>
              <p:cNvPr id="37" name="Oval 36"/>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8" name="Oval 37"/>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9" name="Oval 38"/>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0" name="Oval 39"/>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1" name="Oval 40"/>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2" name="Oval 41"/>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7" name="TextBox 46">
              <a:hlinkClick r:id="rId12" action="ppaction://hlinksldjump"/>
            </p:cNvPr>
            <p:cNvSpPr txBox="1"/>
            <p:nvPr/>
          </p:nvSpPr>
          <p:spPr>
            <a:xfrm>
              <a:off x="9347765" y="5152695"/>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rPr>
                <a:t>04</a:t>
              </a:r>
            </a:p>
          </p:txBody>
        </p:sp>
      </p:grpSp>
    </p:spTree>
    <p:extLst>
      <p:ext uri="{BB962C8B-B14F-4D97-AF65-F5344CB8AC3E}">
        <p14:creationId xmlns:p14="http://schemas.microsoft.com/office/powerpoint/2010/main" val="119416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par>
                                <p:cTn id="43" presetID="16" presetClass="entr" presetSubtype="21"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20"/>
                                        </p:tgtEl>
                                        <p:attrNameLst>
                                          <p:attrName>ppt_x</p:attrName>
                                        </p:attrNameLst>
                                      </p:cBhvr>
                                      <p:tavLst>
                                        <p:tav tm="0">
                                          <p:val>
                                            <p:strVal val="ppt_x"/>
                                          </p:val>
                                        </p:tav>
                                        <p:tav tm="100000">
                                          <p:val>
                                            <p:strVal val="ppt_x"/>
                                          </p:val>
                                        </p:tav>
                                      </p:tavLst>
                                    </p:anim>
                                    <p:anim calcmode="lin" valueType="num">
                                      <p:cBhvr additive="base">
                                        <p:cTn id="57" dur="500"/>
                                        <p:tgtEl>
                                          <p:spTgt spid="20"/>
                                        </p:tgtEl>
                                        <p:attrNameLst>
                                          <p:attrName>ppt_y</p:attrName>
                                        </p:attrNameLst>
                                      </p:cBhvr>
                                      <p:tavLst>
                                        <p:tav tm="0">
                                          <p:val>
                                            <p:strVal val="ppt_y"/>
                                          </p:val>
                                        </p:tav>
                                        <p:tav tm="100000">
                                          <p:val>
                                            <p:strVal val="1+ppt_h/2"/>
                                          </p:val>
                                        </p:tav>
                                      </p:tavLst>
                                    </p:anim>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9" restart="whenNotActive" fill="hold" evtFilter="cancelBubble" nodeType="interactiveSeq">
                <p:stCondLst>
                  <p:cond evt="onClick" delay="0">
                    <p:tgtEl>
                      <p:spTgt spid="48"/>
                    </p:tgtEl>
                  </p:cond>
                </p:stCondLst>
                <p:endSync evt="end" delay="0">
                  <p:rtn val="all"/>
                </p:endSync>
                <p:childTnLst>
                  <p:par>
                    <p:cTn id="60" fill="hold">
                      <p:stCondLst>
                        <p:cond delay="0"/>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20" presetClass="exit" presetSubtype="0" fill="hold" nodeType="clickEffect">
                                  <p:stCondLst>
                                    <p:cond delay="0"/>
                                  </p:stCondLst>
                                  <p:childTnLst>
                                    <p:animEffect transition="out" filter="wedge">
                                      <p:cBhvr>
                                        <p:cTn id="69" dur="2000"/>
                                        <p:tgtEl>
                                          <p:spTgt spid="49"/>
                                        </p:tgtEl>
                                      </p:cBhvr>
                                    </p:animEffect>
                                    <p:set>
                                      <p:cBhvr>
                                        <p:cTn id="70" dur="1" fill="hold">
                                          <p:stCondLst>
                                            <p:cond delay="1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10" grpId="0"/>
      <p:bldP spid="9" grpId="0" animBg="1"/>
      <p:bldP spid="11"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600541" y="190500"/>
            <a:ext cx="17145000" cy="9829799"/>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7060837" y="-763672"/>
            <a:ext cx="3138227" cy="143787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135862" y="9715500"/>
            <a:ext cx="3370640" cy="168532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61635" y="841913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887082" y="-942748"/>
            <a:ext cx="2947752" cy="1350606"/>
          </a:xfrm>
          <a:prstGeom prst="rect">
            <a:avLst/>
          </a:prstGeom>
        </p:spPr>
      </p:pic>
      <p:sp>
        <p:nvSpPr>
          <p:cNvPr id="55" name="TextBox 54">
            <a:extLst>
              <a:ext uri="{FF2B5EF4-FFF2-40B4-BE49-F238E27FC236}">
                <a16:creationId xmlns:a16="http://schemas.microsoft.com/office/drawing/2014/main" id="{E7977868-6E31-5FCE-0CEC-6199809F6CE1}"/>
              </a:ext>
            </a:extLst>
          </p:cNvPr>
          <p:cNvSpPr txBox="1"/>
          <p:nvPr/>
        </p:nvSpPr>
        <p:spPr>
          <a:xfrm>
            <a:off x="1669966" y="310334"/>
            <a:ext cx="16197556" cy="2123658"/>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400" dirty="0" err="1">
                <a:latin typeface="Arial" panose="020B0604020202020204" pitchFamily="34" charset="0"/>
                <a:cs typeface="Arial" panose="020B0604020202020204" pitchFamily="34" charset="0"/>
              </a:rPr>
              <a:t>Phím</a:t>
            </a:r>
            <a:r>
              <a:rPr lang="en-US" sz="4400" dirty="0">
                <a:latin typeface="Arial" panose="020B0604020202020204" pitchFamily="34" charset="0"/>
                <a:cs typeface="Arial" panose="020B0604020202020204" pitchFamily="34" charset="0"/>
              </a:rPr>
              <a:t> </a:t>
            </a:r>
            <a:r>
              <a:rPr lang="en-US" sz="4400" b="1" dirty="0">
                <a:solidFill>
                  <a:srgbClr val="0000FF"/>
                </a:solidFill>
                <a:latin typeface="Arial" panose="020B0604020202020204" pitchFamily="34" charset="0"/>
                <a:cs typeface="Arial" panose="020B0604020202020204" pitchFamily="34" charset="0"/>
              </a:rPr>
              <a:t>Delete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xóa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bên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trỏ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
            </a:pPr>
            <a:r>
              <a:rPr lang="en-US" sz="4400" dirty="0" err="1">
                <a:latin typeface="Arial" panose="020B0604020202020204" pitchFamily="34" charset="0"/>
                <a:cs typeface="Arial" panose="020B0604020202020204" pitchFamily="34" charset="0"/>
              </a:rPr>
              <a:t>Phím</a:t>
            </a:r>
            <a:r>
              <a:rPr lang="en-US" sz="4400" dirty="0">
                <a:latin typeface="Arial" panose="020B0604020202020204" pitchFamily="34" charset="0"/>
                <a:cs typeface="Arial" panose="020B0604020202020204" pitchFamily="34" charset="0"/>
              </a:rPr>
              <a:t> </a:t>
            </a:r>
            <a:r>
              <a:rPr lang="en-US" sz="4400" b="1" dirty="0">
                <a:solidFill>
                  <a:srgbClr val="FF0000"/>
                </a:solidFill>
                <a:latin typeface="Arial" panose="020B0604020202020204" pitchFamily="34" charset="0"/>
                <a:cs typeface="Arial" panose="020B0604020202020204" pitchFamily="34" charset="0"/>
              </a:rPr>
              <a:t>Backspace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xóa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bên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trái</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trỏ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11"/>
          <a:stretch>
            <a:fillRect/>
          </a:stretch>
        </p:blipFill>
        <p:spPr>
          <a:xfrm>
            <a:off x="769277" y="2595140"/>
            <a:ext cx="16306800" cy="7264010"/>
          </a:xfrm>
          <a:prstGeom prst="rect">
            <a:avLst/>
          </a:prstGeom>
        </p:spPr>
      </p:pic>
    </p:spTree>
    <p:extLst>
      <p:ext uri="{BB962C8B-B14F-4D97-AF65-F5344CB8AC3E}">
        <p14:creationId xmlns:p14="http://schemas.microsoft.com/office/powerpoint/2010/main" val="33509483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333634"/>
            <a:ext cx="17411701" cy="94869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Rectangle: Rounded Corners 2">
            <a:extLst>
              <a:ext uri="{FF2B5EF4-FFF2-40B4-BE49-F238E27FC236}">
                <a16:creationId xmlns:a16="http://schemas.microsoft.com/office/drawing/2014/main" id="{1A21E834-B39A-C921-2F02-D00D4B155A10}"/>
              </a:ext>
            </a:extLst>
          </p:cNvPr>
          <p:cNvSpPr/>
          <p:nvPr/>
        </p:nvSpPr>
        <p:spPr>
          <a:xfrm>
            <a:off x="2798956" y="339650"/>
            <a:ext cx="12801600"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latin typeface="Arial" panose="020B0604020202020204" pitchFamily="34" charset="0"/>
                <a:cs typeface="Arial" panose="020B0604020202020204" pitchFamily="34" charset="0"/>
              </a:rPr>
              <a:t>Cảnh</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ddepj</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quê</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em</a:t>
            </a:r>
            <a:r>
              <a:rPr lang="en-US" sz="6000" dirty="0">
                <a:solidFill>
                  <a:schemeClr val="tx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C2E6D48-BC29-F927-0A24-0248BB4A8197}"/>
              </a:ext>
            </a:extLst>
          </p:cNvPr>
          <p:cNvSpPr txBox="1"/>
          <p:nvPr/>
        </p:nvSpPr>
        <p:spPr>
          <a:xfrm>
            <a:off x="892340" y="1992151"/>
            <a:ext cx="16840201" cy="769441"/>
          </a:xfrm>
          <a:prstGeom prst="rect">
            <a:avLst/>
          </a:prstGeom>
          <a:noFill/>
        </p:spPr>
        <p:txBody>
          <a:bodyPr wrap="square" rtlCol="0">
            <a:spAutoFit/>
          </a:bodyPr>
          <a:lstStyle/>
          <a:p>
            <a:pPr algn="ctr"/>
            <a:r>
              <a:rPr lang="en-US" sz="4400" b="1" i="1" dirty="0" err="1">
                <a:latin typeface="Arial" panose="020B0604020202020204" pitchFamily="34" charset="0"/>
                <a:cs typeface="Arial" panose="020B0604020202020204" pitchFamily="34" charset="0"/>
              </a:rPr>
              <a:t>Em</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hãy</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nêu</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cách</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xóa</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phần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văn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bản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bị</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lỗi</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trong</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câu</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phía</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trên</a:t>
            </a:r>
            <a:r>
              <a:rPr lang="en-US" sz="4400" b="1" i="1" dirty="0">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2C5EE2CB-5483-225A-D382-A4D376F9FAE4}"/>
              </a:ext>
            </a:extLst>
          </p:cNvPr>
          <p:cNvGrpSpPr/>
          <p:nvPr/>
        </p:nvGrpSpPr>
        <p:grpSpPr>
          <a:xfrm>
            <a:off x="-24750" y="4223952"/>
            <a:ext cx="9593431" cy="1178913"/>
            <a:chOff x="1775886" y="4717270"/>
            <a:chExt cx="9593431" cy="1178913"/>
          </a:xfrm>
        </p:grpSpPr>
        <p:sp>
          <p:nvSpPr>
            <p:cNvPr id="8" name="Oval 7">
              <a:extLst>
                <a:ext uri="{FF2B5EF4-FFF2-40B4-BE49-F238E27FC236}">
                  <a16:creationId xmlns:a16="http://schemas.microsoft.com/office/drawing/2014/main" id="{3F0E2E19-F1A0-B4CA-EE97-7BB37C1526BD}"/>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EC2545A-E009-FEB1-C1C7-44FCDD8D5DAC}"/>
                </a:ext>
              </a:extLst>
            </p:cNvPr>
            <p:cNvSpPr txBox="1"/>
            <p:nvPr/>
          </p:nvSpPr>
          <p:spPr>
            <a:xfrm>
              <a:off x="3063517" y="4902837"/>
              <a:ext cx="8305800" cy="769441"/>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Chọn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xóa</a:t>
              </a:r>
              <a:r>
                <a:rPr lang="en-US" sz="4000" b="1" dirty="0">
                  <a:latin typeface="Arial" panose="020B0604020202020204" pitchFamily="34" charset="0"/>
                  <a:cs typeface="Arial" panose="020B0604020202020204" pitchFamily="34" charset="0"/>
                </a:rPr>
                <a:t> </a:t>
              </a:r>
            </a:p>
          </p:txBody>
        </p:sp>
      </p:grpSp>
      <p:grpSp>
        <p:nvGrpSpPr>
          <p:cNvPr id="12" name="Group 11">
            <a:extLst>
              <a:ext uri="{FF2B5EF4-FFF2-40B4-BE49-F238E27FC236}">
                <a16:creationId xmlns:a16="http://schemas.microsoft.com/office/drawing/2014/main" id="{B3E90858-B4E8-9721-38DF-AD80A19B3148}"/>
              </a:ext>
            </a:extLst>
          </p:cNvPr>
          <p:cNvGrpSpPr/>
          <p:nvPr/>
        </p:nvGrpSpPr>
        <p:grpSpPr>
          <a:xfrm>
            <a:off x="230307" y="6786925"/>
            <a:ext cx="10528226" cy="1178913"/>
            <a:chOff x="2216056" y="6898715"/>
            <a:chExt cx="10528226" cy="1178913"/>
          </a:xfrm>
        </p:grpSpPr>
        <p:sp>
          <p:nvSpPr>
            <p:cNvPr id="14" name="Oval 13">
              <a:extLst>
                <a:ext uri="{FF2B5EF4-FFF2-40B4-BE49-F238E27FC236}">
                  <a16:creationId xmlns:a16="http://schemas.microsoft.com/office/drawing/2014/main" id="{7ACA783E-A9AA-4F33-7DB7-10D57F47859E}"/>
                </a:ext>
              </a:extLst>
            </p:cNvPr>
            <p:cNvSpPr/>
            <p:nvPr/>
          </p:nvSpPr>
          <p:spPr>
            <a:xfrm>
              <a:off x="2216056" y="6898715"/>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0621863-10BE-FC2D-F4BB-CE484F73B6D4}"/>
                </a:ext>
              </a:extLst>
            </p:cNvPr>
            <p:cNvSpPr txBox="1"/>
            <p:nvPr/>
          </p:nvSpPr>
          <p:spPr>
            <a:xfrm>
              <a:off x="3394969" y="7202110"/>
              <a:ext cx="9349313"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Nhấn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phím</a:t>
              </a:r>
              <a:r>
                <a:rPr lang="en-US" sz="4400" b="1" dirty="0">
                  <a:latin typeface="Arial" panose="020B0604020202020204" pitchFamily="34" charset="0"/>
                  <a:cs typeface="Arial" panose="020B0604020202020204" pitchFamily="34" charset="0"/>
                </a:rPr>
                <a:t> delete </a:t>
              </a:r>
              <a:r>
                <a:rPr lang="en-US" sz="4400" b="1" dirty="0" err="1">
                  <a:latin typeface="Arial" panose="020B0604020202020204" pitchFamily="34" charset="0"/>
                  <a:cs typeface="Arial" panose="020B0604020202020204" pitchFamily="34" charset="0"/>
                </a:rPr>
                <a:t>hoặc</a:t>
              </a:r>
              <a:r>
                <a:rPr lang="en-US" sz="4400" b="1" dirty="0">
                  <a:latin typeface="Arial" panose="020B0604020202020204" pitchFamily="34" charset="0"/>
                  <a:cs typeface="Arial" panose="020B0604020202020204" pitchFamily="34" charset="0"/>
                </a:rPr>
                <a:t> backspace </a:t>
              </a:r>
            </a:p>
          </p:txBody>
        </p:sp>
      </p:grpSp>
      <p:sp>
        <p:nvSpPr>
          <p:cNvPr id="16" name="TextBox 15">
            <a:extLst>
              <a:ext uri="{FF2B5EF4-FFF2-40B4-BE49-F238E27FC236}">
                <a16:creationId xmlns:a16="http://schemas.microsoft.com/office/drawing/2014/main" id="{601E8F78-8B4A-1359-6D22-0E1BDA9A5B39}"/>
              </a:ext>
            </a:extLst>
          </p:cNvPr>
          <p:cNvSpPr txBox="1"/>
          <p:nvPr/>
        </p:nvSpPr>
        <p:spPr>
          <a:xfrm>
            <a:off x="571499" y="3304252"/>
            <a:ext cx="5154846" cy="707886"/>
          </a:xfrm>
          <a:prstGeom prst="rect">
            <a:avLst/>
          </a:prstGeom>
          <a:noFill/>
        </p:spPr>
        <p:txBody>
          <a:bodyPr wrap="square" rtlCol="0">
            <a:spAutoFit/>
          </a:bodyPr>
          <a:lstStyle/>
          <a:p>
            <a:r>
              <a:rPr lang="en-US" sz="4000" b="1" u="sng" dirty="0" err="1">
                <a:solidFill>
                  <a:srgbClr val="0000FF"/>
                </a:solidFill>
                <a:latin typeface="Arial" panose="020B0604020202020204" pitchFamily="34" charset="0"/>
                <a:cs typeface="Arial" panose="020B0604020202020204" pitchFamily="34" charset="0"/>
              </a:rPr>
              <a:t>Cách</a:t>
            </a:r>
            <a:r>
              <a:rPr lang="en-US" sz="4000" b="1" u="sng" dirty="0">
                <a:solidFill>
                  <a:srgbClr val="0000FF"/>
                </a:solidFill>
                <a:latin typeface="Arial" panose="020B0604020202020204" pitchFamily="34" charset="0"/>
                <a:cs typeface="Arial" panose="020B0604020202020204" pitchFamily="34" charset="0"/>
              </a:rPr>
              <a:t> </a:t>
            </a:r>
            <a:r>
              <a:rPr lang="en-US" sz="4000" b="1" u="sng" dirty="0" err="1">
                <a:solidFill>
                  <a:srgbClr val="0000FF"/>
                </a:solidFill>
                <a:latin typeface="Arial" panose="020B0604020202020204" pitchFamily="34" charset="0"/>
                <a:cs typeface="Arial" panose="020B0604020202020204" pitchFamily="34" charset="0"/>
              </a:rPr>
              <a:t>thực</a:t>
            </a:r>
            <a:r>
              <a:rPr lang="en-US" sz="4000" b="1" u="sng" dirty="0">
                <a:solidFill>
                  <a:srgbClr val="0000FF"/>
                </a:solidFill>
                <a:latin typeface="Arial" panose="020B0604020202020204" pitchFamily="34" charset="0"/>
                <a:cs typeface="Arial" panose="020B0604020202020204" pitchFamily="34" charset="0"/>
              </a:rPr>
              <a:t> </a:t>
            </a:r>
            <a:r>
              <a:rPr lang="en-US" sz="4000" b="1" u="sng" dirty="0" err="1">
                <a:solidFill>
                  <a:srgbClr val="0000FF"/>
                </a:solidFill>
                <a:latin typeface="Arial" panose="020B0604020202020204" pitchFamily="34" charset="0"/>
                <a:cs typeface="Arial" panose="020B0604020202020204" pitchFamily="34" charset="0"/>
              </a:rPr>
              <a:t>hiện</a:t>
            </a:r>
            <a:r>
              <a:rPr lang="en-US" sz="4000" b="1" u="sng" dirty="0">
                <a:solidFill>
                  <a:srgbClr val="0000FF"/>
                </a:solidFill>
                <a:latin typeface="Arial" panose="020B0604020202020204" pitchFamily="34" charset="0"/>
                <a:cs typeface="Arial" panose="020B0604020202020204" pitchFamily="34" charset="0"/>
              </a:rPr>
              <a:t>: </a:t>
            </a:r>
          </a:p>
        </p:txBody>
      </p:sp>
      <p:pic>
        <p:nvPicPr>
          <p:cNvPr id="20" name="Picture 19">
            <a:extLst>
              <a:ext uri="{FF2B5EF4-FFF2-40B4-BE49-F238E27FC236}">
                <a16:creationId xmlns:a16="http://schemas.microsoft.com/office/drawing/2014/main" id="{75BC6F8A-7238-9DCD-A25B-D70B6225C9DA}"/>
              </a:ext>
            </a:extLst>
          </p:cNvPr>
          <p:cNvPicPr>
            <a:picLocks noChangeAspect="1"/>
          </p:cNvPicPr>
          <p:nvPr/>
        </p:nvPicPr>
        <p:blipFill rotWithShape="1">
          <a:blip r:embed="rId6"/>
          <a:srcRect l="1" t="25866" r="61397" b="25713"/>
          <a:stretch/>
        </p:blipFill>
        <p:spPr>
          <a:xfrm>
            <a:off x="3962400" y="5188312"/>
            <a:ext cx="6191158" cy="1942068"/>
          </a:xfrm>
          <a:prstGeom prst="rect">
            <a:avLst/>
          </a:prstGeom>
        </p:spPr>
      </p:pic>
      <p:pic>
        <p:nvPicPr>
          <p:cNvPr id="21" name="Picture 20">
            <a:extLst>
              <a:ext uri="{FF2B5EF4-FFF2-40B4-BE49-F238E27FC236}">
                <a16:creationId xmlns:a16="http://schemas.microsoft.com/office/drawing/2014/main" id="{373A919B-DC1C-AE84-5D67-A9EBF30236A5}"/>
              </a:ext>
            </a:extLst>
          </p:cNvPr>
          <p:cNvPicPr>
            <a:picLocks noChangeAspect="1"/>
          </p:cNvPicPr>
          <p:nvPr/>
        </p:nvPicPr>
        <p:blipFill rotWithShape="1">
          <a:blip r:embed="rId6"/>
          <a:srcRect l="67649" t="25867" r="7638" b="20685"/>
          <a:stretch/>
        </p:blipFill>
        <p:spPr>
          <a:xfrm>
            <a:off x="3962400" y="7995854"/>
            <a:ext cx="7315200" cy="1511834"/>
          </a:xfrm>
          <a:prstGeom prst="rect">
            <a:avLst/>
          </a:prstGeom>
        </p:spPr>
      </p:pic>
    </p:spTree>
    <p:extLst>
      <p:ext uri="{BB962C8B-B14F-4D97-AF65-F5344CB8AC3E}">
        <p14:creationId xmlns:p14="http://schemas.microsoft.com/office/powerpoint/2010/main" val="29451230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933421" y="3265637"/>
            <a:ext cx="12619788" cy="3046988"/>
          </a:xfrm>
          <a:prstGeom prst="rect">
            <a:avLst/>
          </a:prstGeom>
        </p:spPr>
        <p:txBody>
          <a:bodyPr wrap="square" lIns="0" tIns="0" rIns="0" bIns="0" rtlCol="0" anchor="t">
            <a:spAutoFit/>
          </a:bodyPr>
          <a:lstStyle/>
          <a:p>
            <a:pPr algn="just">
              <a:lnSpc>
                <a:spcPct val="150000"/>
              </a:lnSpc>
            </a:pPr>
            <a:r>
              <a:rPr lang="vi-VN" sz="4400" b="1" dirty="0">
                <a:solidFill>
                  <a:srgbClr val="000000"/>
                </a:solidFill>
              </a:rPr>
              <a:t>Em có thể xóa từng kí tự hoặc một phần văn bản bằng cách sử dụng phím Delete hoặc phím Backspace.</a:t>
            </a:r>
            <a:endParaRPr lang="en-US" sz="4400" b="1" dirty="0">
              <a:solidFill>
                <a:srgbClr val="000000"/>
              </a:solidFill>
            </a:endParaRP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891810" y="1789688"/>
            <a:ext cx="4153690" cy="190314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44194" y="2741261"/>
            <a:ext cx="3683801" cy="168785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5"/>
          <a:srcRect/>
          <a:stretch>
            <a:fillRect/>
          </a:stretch>
        </p:blipFill>
        <p:spPr>
          <a:xfrm>
            <a:off x="-1068299" y="6607192"/>
            <a:ext cx="3558546" cy="3750773"/>
          </a:xfrm>
          <a:prstGeom prst="rect">
            <a:avLst/>
          </a:prstGeom>
        </p:spPr>
      </p:pic>
    </p:spTree>
    <p:extLst>
      <p:ext uri="{BB962C8B-B14F-4D97-AF65-F5344CB8AC3E}">
        <p14:creationId xmlns:p14="http://schemas.microsoft.com/office/powerpoint/2010/main" val="2040424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17" name="TextBox 16">
            <a:extLst>
              <a:ext uri="{FF2B5EF4-FFF2-40B4-BE49-F238E27FC236}">
                <a16:creationId xmlns:a16="http://schemas.microsoft.com/office/drawing/2014/main" id="{461EB1F6-BB87-0874-CC08-73226F9EA373}"/>
              </a:ext>
            </a:extLst>
          </p:cNvPr>
          <p:cNvSpPr txBox="1"/>
          <p:nvPr/>
        </p:nvSpPr>
        <p:spPr>
          <a:xfrm>
            <a:off x="3581400" y="1026828"/>
            <a:ext cx="102870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20" name="TextBox 19">
            <a:extLst>
              <a:ext uri="{FF2B5EF4-FFF2-40B4-BE49-F238E27FC236}">
                <a16:creationId xmlns:a16="http://schemas.microsoft.com/office/drawing/2014/main" id="{7AF50BC7-113E-F5C2-5177-329E9C66E695}"/>
              </a:ext>
            </a:extLst>
          </p:cNvPr>
          <p:cNvSpPr txBox="1"/>
          <p:nvPr/>
        </p:nvSpPr>
        <p:spPr>
          <a:xfrm>
            <a:off x="1605989" y="2188478"/>
            <a:ext cx="15140513" cy="707886"/>
          </a:xfrm>
          <a:prstGeom prst="rect">
            <a:avLst/>
          </a:prstGeom>
          <a:noFill/>
        </p:spPr>
        <p:txBody>
          <a:bodyPr wrap="square">
            <a:spAutoFit/>
          </a:bodyPr>
          <a:lstStyle/>
          <a:p>
            <a:pPr algn="ctr"/>
            <a:r>
              <a:rPr lang="en-US" sz="4000" b="1" i="1" dirty="0" err="1">
                <a:latin typeface="Arial" panose="020B0604020202020204" pitchFamily="34" charset="0"/>
                <a:cs typeface="Arial" panose="020B0604020202020204" pitchFamily="34" charset="0"/>
              </a:rPr>
              <a:t>Phát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biểu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nào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sau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đây</a:t>
            </a:r>
            <a:r>
              <a:rPr lang="en-US" sz="4000" b="1" i="1" dirty="0">
                <a:latin typeface="Arial" panose="020B0604020202020204" pitchFamily="34" charset="0"/>
                <a:cs typeface="Arial" panose="020B0604020202020204" pitchFamily="34" charset="0"/>
              </a:rPr>
              <a:t> </a:t>
            </a:r>
            <a:r>
              <a:rPr lang="en-US" sz="4000" b="1" i="1" dirty="0" err="1">
                <a:solidFill>
                  <a:srgbClr val="FF0000"/>
                </a:solidFill>
                <a:latin typeface="Arial" panose="020B0604020202020204" pitchFamily="34" charset="0"/>
                <a:cs typeface="Arial" panose="020B0604020202020204" pitchFamily="34" charset="0"/>
              </a:rPr>
              <a:t>không</a:t>
            </a:r>
            <a:r>
              <a:rPr lang="en-US" sz="4000" b="1" i="1" dirty="0">
                <a:solidFill>
                  <a:srgbClr val="FF0000"/>
                </a:solidFill>
                <a:latin typeface="Arial" panose="020B0604020202020204" pitchFamily="34" charset="0"/>
                <a:cs typeface="Arial" panose="020B0604020202020204" pitchFamily="34" charset="0"/>
              </a:rPr>
              <a:t> </a:t>
            </a:r>
            <a:r>
              <a:rPr lang="en-US" sz="4000" b="1" i="1" dirty="0" err="1">
                <a:solidFill>
                  <a:srgbClr val="FF0000"/>
                </a:solidFill>
                <a:latin typeface="Arial" panose="020B0604020202020204" pitchFamily="34" charset="0"/>
                <a:cs typeface="Arial" panose="020B0604020202020204" pitchFamily="34" charset="0"/>
              </a:rPr>
              <a:t>đúng</a:t>
            </a:r>
            <a:r>
              <a:rPr lang="en-US" sz="4000" b="1" i="1" dirty="0">
                <a:solidFill>
                  <a:srgbClr val="FF0000"/>
                </a:solidFill>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về</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thao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tác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xóa</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văn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bản</a:t>
            </a:r>
            <a:r>
              <a:rPr lang="en-US" sz="4000" b="1" i="1" dirty="0">
                <a:latin typeface="Arial" panose="020B0604020202020204" pitchFamily="34" charset="0"/>
                <a:cs typeface="Arial" panose="020B0604020202020204" pitchFamily="34" charset="0"/>
              </a:rPr>
              <a:t>?</a:t>
            </a:r>
          </a:p>
        </p:txBody>
      </p:sp>
      <p:sp>
        <p:nvSpPr>
          <p:cNvPr id="26" name="Rectangle: Rounded Corners 25">
            <a:extLst>
              <a:ext uri="{FF2B5EF4-FFF2-40B4-BE49-F238E27FC236}">
                <a16:creationId xmlns:a16="http://schemas.microsoft.com/office/drawing/2014/main" id="{FD4A17FD-3210-E138-D071-D6777D62FD66}"/>
              </a:ext>
            </a:extLst>
          </p:cNvPr>
          <p:cNvSpPr/>
          <p:nvPr/>
        </p:nvSpPr>
        <p:spPr>
          <a:xfrm>
            <a:off x="1368639" y="3432795"/>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rPr>
              <a:t>A. Chọn phần văn bản rồi nhấn phím</a:t>
            </a:r>
            <a:r>
              <a:rPr lang="en-US" sz="3600" dirty="0">
                <a:solidFill>
                  <a:schemeClr val="tx1"/>
                </a:solidFill>
              </a:rPr>
              <a:t> </a:t>
            </a:r>
            <a:r>
              <a:rPr lang="vi-VN" sz="3600" dirty="0">
                <a:solidFill>
                  <a:schemeClr val="tx1"/>
                </a:solidFill>
              </a:rPr>
              <a:t>   </a:t>
            </a:r>
            <a:r>
              <a:rPr lang="en-US" sz="3600" dirty="0">
                <a:solidFill>
                  <a:schemeClr val="tx1"/>
                </a:solidFill>
              </a:rPr>
              <a:t>     </a:t>
            </a:r>
            <a:r>
              <a:rPr lang="vi-VN" sz="3600" dirty="0">
                <a:solidFill>
                  <a:schemeClr val="tx1"/>
                </a:solidFill>
              </a:rPr>
              <a:t>sẽ xóa phần văn bản được chọn.</a:t>
            </a:r>
            <a:endParaRPr lang="en-US" sz="3600" dirty="0">
              <a:solidFill>
                <a:schemeClr val="tx1"/>
              </a:solidFill>
            </a:endParaRPr>
          </a:p>
        </p:txBody>
      </p:sp>
      <p:grpSp>
        <p:nvGrpSpPr>
          <p:cNvPr id="43" name="Group 42">
            <a:extLst>
              <a:ext uri="{FF2B5EF4-FFF2-40B4-BE49-F238E27FC236}">
                <a16:creationId xmlns:a16="http://schemas.microsoft.com/office/drawing/2014/main" id="{83682092-6342-9872-5D6F-7C5A0AB6A8A6}"/>
              </a:ext>
            </a:extLst>
          </p:cNvPr>
          <p:cNvGrpSpPr/>
          <p:nvPr/>
        </p:nvGrpSpPr>
        <p:grpSpPr>
          <a:xfrm>
            <a:off x="9059050" y="3638139"/>
            <a:ext cx="727526" cy="725240"/>
            <a:chOff x="9059050" y="3638139"/>
            <a:chExt cx="727526" cy="725240"/>
          </a:xfrm>
        </p:grpSpPr>
        <p:sp>
          <p:nvSpPr>
            <p:cNvPr id="24" name="Rectangle: Rounded Corners 23">
              <a:extLst>
                <a:ext uri="{FF2B5EF4-FFF2-40B4-BE49-F238E27FC236}">
                  <a16:creationId xmlns:a16="http://schemas.microsoft.com/office/drawing/2014/main" id="{465082B1-32D2-6F3B-CDCC-F08271DFD2ED}"/>
                </a:ext>
              </a:extLst>
            </p:cNvPr>
            <p:cNvSpPr/>
            <p:nvPr/>
          </p:nvSpPr>
          <p:spPr>
            <a:xfrm>
              <a:off x="9059050" y="3638139"/>
              <a:ext cx="727526" cy="725240"/>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D091A70-762B-0B07-9407-579E4097CBD5}"/>
                </a:ext>
              </a:extLst>
            </p:cNvPr>
            <p:cNvCxnSpPr>
              <a:cxnSpLocks/>
            </p:cNvCxnSpPr>
            <p:nvPr/>
          </p:nvCxnSpPr>
          <p:spPr>
            <a:xfrm>
              <a:off x="9439128" y="3751229"/>
              <a:ext cx="0" cy="508269"/>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D7606766-001E-8416-BB69-F1F0FFC127E6}"/>
              </a:ext>
            </a:extLst>
          </p:cNvPr>
          <p:cNvSpPr/>
          <p:nvPr/>
        </p:nvSpPr>
        <p:spPr>
          <a:xfrm>
            <a:off x="1336393" y="4841674"/>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Nhấn phím </a:t>
            </a:r>
            <a:r>
              <a:rPr lang="vi-VN" sz="3600" b="1">
                <a:solidFill>
                  <a:schemeClr val="tx1"/>
                </a:solidFill>
              </a:rPr>
              <a:t>Delete</a:t>
            </a:r>
            <a:r>
              <a:rPr lang="vi-VN" sz="3600">
                <a:solidFill>
                  <a:schemeClr val="tx1"/>
                </a:solidFill>
              </a:rPr>
              <a:t> sẽ xóa kí tự bên phải cho con trỏ soạn thảo.</a:t>
            </a:r>
            <a:endParaRPr lang="en-US" sz="3600">
              <a:solidFill>
                <a:schemeClr val="tx1"/>
              </a:solidFill>
            </a:endParaRPr>
          </a:p>
        </p:txBody>
      </p:sp>
      <p:sp>
        <p:nvSpPr>
          <p:cNvPr id="34" name="Rectangle: Rounded Corners 33">
            <a:extLst>
              <a:ext uri="{FF2B5EF4-FFF2-40B4-BE49-F238E27FC236}">
                <a16:creationId xmlns:a16="http://schemas.microsoft.com/office/drawing/2014/main" id="{E2C60DAC-7B4E-3C0E-0FD4-DE669E92F681}"/>
              </a:ext>
            </a:extLst>
          </p:cNvPr>
          <p:cNvSpPr/>
          <p:nvPr/>
        </p:nvSpPr>
        <p:spPr>
          <a:xfrm>
            <a:off x="1332981" y="6162082"/>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Nhấn phím </a:t>
            </a:r>
            <a:r>
              <a:rPr lang="vi-VN" sz="3600" b="1">
                <a:solidFill>
                  <a:schemeClr val="tx1"/>
                </a:solidFill>
              </a:rPr>
              <a:t>Backspace</a:t>
            </a:r>
            <a:r>
              <a:rPr lang="vi-VN" sz="3600">
                <a:solidFill>
                  <a:schemeClr val="tx1"/>
                </a:solidFill>
              </a:rPr>
              <a:t> sẽ xóa kí tự bên trái con trỏ soạn thảo.</a:t>
            </a:r>
            <a:endParaRPr lang="en-US" sz="3600">
              <a:solidFill>
                <a:schemeClr val="tx1"/>
              </a:solidFill>
            </a:endParaRPr>
          </a:p>
        </p:txBody>
      </p:sp>
      <p:sp>
        <p:nvSpPr>
          <p:cNvPr id="39" name="Rectangle: Rounded Corners 38">
            <a:extLst>
              <a:ext uri="{FF2B5EF4-FFF2-40B4-BE49-F238E27FC236}">
                <a16:creationId xmlns:a16="http://schemas.microsoft.com/office/drawing/2014/main" id="{61B6F56C-843D-7C31-C3DD-9C1FF6F8427F}"/>
              </a:ext>
            </a:extLst>
          </p:cNvPr>
          <p:cNvSpPr/>
          <p:nvPr/>
        </p:nvSpPr>
        <p:spPr>
          <a:xfrm>
            <a:off x="1300735" y="7570960"/>
            <a:ext cx="15615211" cy="1526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Chọn phần văn bản rồi nhấn phím </a:t>
            </a:r>
            <a:r>
              <a:rPr lang="vi-VN" sz="3600" b="1">
                <a:solidFill>
                  <a:schemeClr val="tx1"/>
                </a:solidFill>
              </a:rPr>
              <a:t>Delete</a:t>
            </a:r>
            <a:r>
              <a:rPr lang="vi-VN" sz="3600">
                <a:solidFill>
                  <a:schemeClr val="tx1"/>
                </a:solidFill>
              </a:rPr>
              <a:t> hoặc </a:t>
            </a:r>
            <a:r>
              <a:rPr lang="vi-VN" sz="3600" b="1">
                <a:solidFill>
                  <a:schemeClr val="tx1"/>
                </a:solidFill>
              </a:rPr>
              <a:t>Backspace</a:t>
            </a:r>
            <a:r>
              <a:rPr lang="vi-VN" sz="3600">
                <a:solidFill>
                  <a:schemeClr val="tx1"/>
                </a:solidFill>
              </a:rPr>
              <a:t> để xóa phần văn bản được chọn.</a:t>
            </a:r>
            <a:endParaRPr lang="en-US" sz="3600">
              <a:solidFill>
                <a:schemeClr val="tx1"/>
              </a:solidFill>
            </a:endParaRPr>
          </a:p>
        </p:txBody>
      </p:sp>
    </p:spTree>
    <p:extLst>
      <p:ext uri="{BB962C8B-B14F-4D97-AF65-F5344CB8AC3E}">
        <p14:creationId xmlns:p14="http://schemas.microsoft.com/office/powerpoint/2010/main" val="7182215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1" presetClass="emph" presetSubtype="2" fill="hold" nodeType="withEffect">
                                  <p:stCondLst>
                                    <p:cond delay="0"/>
                                  </p:stCondLst>
                                  <p:childTnLst>
                                    <p:animClr clrSpc="rgb" dir="cw">
                                      <p:cBhvr>
                                        <p:cTn id="34" dur="750" fill="hold"/>
                                        <p:tgtEl>
                                          <p:spTgt spid="26"/>
                                        </p:tgtEl>
                                        <p:attrNameLst>
                                          <p:attrName>fillcolor</p:attrName>
                                        </p:attrNameLst>
                                      </p:cBhvr>
                                      <p:to>
                                        <a:srgbClr val="92D050"/>
                                      </p:to>
                                    </p:animClr>
                                    <p:set>
                                      <p:cBhvr>
                                        <p:cTn id="35" dur="750" fill="hold"/>
                                        <p:tgtEl>
                                          <p:spTgt spid="26"/>
                                        </p:tgtEl>
                                        <p:attrNameLst>
                                          <p:attrName>fill.type</p:attrName>
                                        </p:attrNameLst>
                                      </p:cBhvr>
                                      <p:to>
                                        <p:strVal val="solid"/>
                                      </p:to>
                                    </p:set>
                                    <p:set>
                                      <p:cBhvr>
                                        <p:cTn id="36"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animBg="1"/>
      <p:bldP spid="26" grpId="1" animBg="1"/>
      <p:bldP spid="29" grpId="0" animBg="1"/>
      <p:bldP spid="34"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285749" y="236134"/>
            <a:ext cx="17716499" cy="9814731"/>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5" name="TextBox 4">
            <a:extLst>
              <a:ext uri="{FF2B5EF4-FFF2-40B4-BE49-F238E27FC236}">
                <a16:creationId xmlns:a16="http://schemas.microsoft.com/office/drawing/2014/main" id="{27DE2956-64E3-AE9D-0880-CAC9B40AA909}"/>
              </a:ext>
            </a:extLst>
          </p:cNvPr>
          <p:cNvSpPr txBox="1"/>
          <p:nvPr/>
        </p:nvSpPr>
        <p:spPr>
          <a:xfrm>
            <a:off x="1361175" y="1777297"/>
            <a:ext cx="16355324" cy="1938992"/>
          </a:xfrm>
          <a:prstGeom prst="rect">
            <a:avLst/>
          </a:prstGeom>
          <a:noFill/>
        </p:spPr>
        <p:txBody>
          <a:bodyPr wrap="square">
            <a:spAutoFit/>
          </a:bodyPr>
          <a:lstStyle/>
          <a:p>
            <a:pPr>
              <a:lnSpc>
                <a:spcPct val="150000"/>
              </a:lnSpc>
            </a:pPr>
            <a:r>
              <a:rPr lang="vi-VN" sz="4000" b="1" i="1" dirty="0"/>
              <a:t>Bài tập 2. Em hãy khởi động phần mềm soạn thảo văn bản và soạn thảo khổ thơ sau đây. </a:t>
            </a:r>
            <a:endParaRPr lang="en-US" sz="4000" b="1" i="1" dirty="0"/>
          </a:p>
        </p:txBody>
      </p:sp>
      <p:sp>
        <p:nvSpPr>
          <p:cNvPr id="8" name="TextBox 7">
            <a:extLst>
              <a:ext uri="{FF2B5EF4-FFF2-40B4-BE49-F238E27FC236}">
                <a16:creationId xmlns:a16="http://schemas.microsoft.com/office/drawing/2014/main" id="{D4B7419C-B0C5-E8BB-76CB-E2F764F0C204}"/>
              </a:ext>
            </a:extLst>
          </p:cNvPr>
          <p:cNvSpPr txBox="1"/>
          <p:nvPr/>
        </p:nvSpPr>
        <p:spPr>
          <a:xfrm>
            <a:off x="4838699" y="671950"/>
            <a:ext cx="8610600" cy="1015663"/>
          </a:xfrm>
          <a:prstGeom prst="rect">
            <a:avLst/>
          </a:prstGeom>
          <a:noFill/>
        </p:spPr>
        <p:txBody>
          <a:bodyPr wrap="square" rtlCol="0">
            <a:spAutoFit/>
          </a:bodyPr>
          <a:lstStyle/>
          <a:p>
            <a:pPr algn="ctr"/>
            <a:r>
              <a:rPr lang="en-US" sz="6000" b="1" dirty="0">
                <a:solidFill>
                  <a:schemeClr val="accent5">
                    <a:lumMod val="75000"/>
                  </a:schemeClr>
                </a:solidFill>
                <a:latin typeface="Arial" panose="020B0604020202020204" pitchFamily="34" charset="0"/>
                <a:cs typeface="Arial" panose="020B0604020202020204" pitchFamily="34" charset="0"/>
              </a:rPr>
              <a:t>LUYỆN TẬP </a:t>
            </a:r>
          </a:p>
        </p:txBody>
      </p:sp>
      <p:pic>
        <p:nvPicPr>
          <p:cNvPr id="2050" name="Picture 2" descr="Tập đọc Trăng ơi từ đâu đến (trang 107) - Tiếng Việt 4 tập 2">
            <a:extLst>
              <a:ext uri="{FF2B5EF4-FFF2-40B4-BE49-F238E27FC236}">
                <a16:creationId xmlns:a16="http://schemas.microsoft.com/office/drawing/2014/main" id="{B508E8B6-0675-E38A-37E5-0D06A5BCDA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5400" y="4562709"/>
            <a:ext cx="7831102" cy="4105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798871FC-2641-471F-AC2C-42DB5A6D5CC2}"/>
              </a:ext>
            </a:extLst>
          </p:cNvPr>
          <p:cNvSpPr txBox="1"/>
          <p:nvPr/>
        </p:nvSpPr>
        <p:spPr>
          <a:xfrm>
            <a:off x="1299027" y="4064546"/>
            <a:ext cx="6019799" cy="5518242"/>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0" marR="0" algn="just">
              <a:lnSpc>
                <a:spcPct val="150000"/>
              </a:lnSpc>
              <a:spcBef>
                <a:spcPts val="0"/>
              </a:spcBef>
              <a:spcAft>
                <a:spcPts val="0"/>
              </a:spcAft>
            </a:pPr>
            <a:r>
              <a:rPr lang="en-US" sz="4000" dirty="0" err="1">
                <a:effectLst/>
                <a:latin typeface="Arial" panose="020B0604020202020204" pitchFamily="34" charset="0"/>
                <a:ea typeface="Calibri" panose="020F0502020204030204" pitchFamily="34" charset="0"/>
                <a:cs typeface="Arial" panose="020B0604020202020204" pitchFamily="34" charset="0"/>
              </a:rPr>
              <a:t>Trăng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đâu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Trần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0"/>
              </a:spcAft>
            </a:pPr>
            <a:r>
              <a:rPr lang="en-US" sz="4000" dirty="0" err="1">
                <a:effectLst/>
                <a:latin typeface="Arial" panose="020B0604020202020204" pitchFamily="34" charset="0"/>
                <a:ea typeface="Calibri" panose="020F0502020204030204" pitchFamily="34" charset="0"/>
                <a:cs typeface="Arial" panose="020B0604020202020204" pitchFamily="34" charset="0"/>
              </a:rPr>
              <a:t>Trăng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đâu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Hay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rừng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dirty="0" err="1">
                <a:effectLst/>
                <a:latin typeface="Arial" panose="020B0604020202020204" pitchFamily="34" charset="0"/>
                <a:ea typeface="Calibri" panose="020F0502020204030204" pitchFamily="34" charset="0"/>
                <a:cs typeface="Arial" panose="020B0604020202020204" pitchFamily="34" charset="0"/>
              </a:rPr>
              <a:t>Trăng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hồng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dirty="0" err="1">
                <a:effectLst/>
                <a:latin typeface="Arial" panose="020B0604020202020204" pitchFamily="34" charset="0"/>
                <a:ea typeface="Calibri" panose="020F0502020204030204" pitchFamily="34" charset="0"/>
                <a:cs typeface="Arial" panose="020B0604020202020204" pitchFamily="34" charset="0"/>
              </a:rPr>
              <a:t>Lửng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trước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nhà</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9411431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285749" y="236134"/>
            <a:ext cx="17716499" cy="9814731"/>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5" name="TextBox 4">
            <a:extLst>
              <a:ext uri="{FF2B5EF4-FFF2-40B4-BE49-F238E27FC236}">
                <a16:creationId xmlns:a16="http://schemas.microsoft.com/office/drawing/2014/main" id="{27DE2956-64E3-AE9D-0880-CAC9B40AA909}"/>
              </a:ext>
            </a:extLst>
          </p:cNvPr>
          <p:cNvSpPr txBox="1"/>
          <p:nvPr/>
        </p:nvSpPr>
        <p:spPr>
          <a:xfrm>
            <a:off x="1361175" y="1777297"/>
            <a:ext cx="16355324" cy="2123658"/>
          </a:xfrm>
          <a:prstGeom prst="rect">
            <a:avLst/>
          </a:prstGeom>
          <a:noFill/>
        </p:spPr>
        <p:txBody>
          <a:bodyPr wrap="square">
            <a:spAutoFit/>
          </a:bodyPr>
          <a:lstStyle/>
          <a:p>
            <a:pPr>
              <a:lnSpc>
                <a:spcPct val="150000"/>
              </a:lnSpc>
            </a:pPr>
            <a:r>
              <a:rPr lang="vi-VN" sz="4400" b="1" i="1" dirty="0" smtClean="0">
                <a:latin typeface="Arial (Body)"/>
              </a:rPr>
              <a:t>Em </a:t>
            </a:r>
            <a:r>
              <a:rPr lang="vi-VN" sz="4400" b="1" i="1" dirty="0">
                <a:latin typeface="Arial (Body)"/>
              </a:rPr>
              <a:t>hãy khởi động phần mềm soạn thảo văn bản và </a:t>
            </a:r>
            <a:r>
              <a:rPr lang="en-US" sz="4400" b="1" i="1" dirty="0" err="1" smtClean="0">
                <a:latin typeface="Arial (Body)"/>
              </a:rPr>
              <a:t>gõ</a:t>
            </a:r>
            <a:r>
              <a:rPr lang="en-US" sz="4400" b="1" i="1" dirty="0" smtClean="0">
                <a:latin typeface="Arial (Body)"/>
              </a:rPr>
              <a:t> </a:t>
            </a:r>
            <a:r>
              <a:rPr lang="en-US" sz="4400" b="1" i="1" dirty="0" err="1" smtClean="0">
                <a:latin typeface="Arial (Body)"/>
              </a:rPr>
              <a:t>đoạn</a:t>
            </a:r>
            <a:r>
              <a:rPr lang="en-US" sz="4400" b="1" i="1" dirty="0" smtClean="0">
                <a:latin typeface="Arial (Body)"/>
              </a:rPr>
              <a:t> </a:t>
            </a:r>
            <a:r>
              <a:rPr lang="en-US" sz="4400" b="1" i="1" dirty="0" err="1" smtClean="0">
                <a:latin typeface="Arial (Body)"/>
              </a:rPr>
              <a:t>văn</a:t>
            </a:r>
            <a:r>
              <a:rPr lang="en-US" sz="4400" b="1" i="1" dirty="0" smtClean="0">
                <a:latin typeface="Arial (Body)"/>
              </a:rPr>
              <a:t> </a:t>
            </a:r>
            <a:r>
              <a:rPr lang="en-US" sz="4400" b="1" i="1" dirty="0" err="1" smtClean="0">
                <a:latin typeface="Arial (Body)"/>
              </a:rPr>
              <a:t>bản</a:t>
            </a:r>
            <a:r>
              <a:rPr lang="en-US" sz="4400" b="1" i="1" dirty="0" smtClean="0">
                <a:latin typeface="Arial (Body)"/>
              </a:rPr>
              <a:t> </a:t>
            </a:r>
            <a:r>
              <a:rPr lang="en-US" sz="4400" b="1" i="1" dirty="0" err="1" smtClean="0">
                <a:latin typeface="Arial (Body)"/>
              </a:rPr>
              <a:t>sau</a:t>
            </a:r>
            <a:r>
              <a:rPr lang="vi-VN" sz="4400" b="1" i="1" dirty="0" smtClean="0">
                <a:latin typeface="Arial (Body)"/>
              </a:rPr>
              <a:t>. </a:t>
            </a:r>
            <a:endParaRPr lang="en-US" sz="4400" b="1" i="1" dirty="0">
              <a:latin typeface="Arial (Body)"/>
            </a:endParaRPr>
          </a:p>
        </p:txBody>
      </p:sp>
      <p:sp>
        <p:nvSpPr>
          <p:cNvPr id="8" name="TextBox 7">
            <a:extLst>
              <a:ext uri="{FF2B5EF4-FFF2-40B4-BE49-F238E27FC236}">
                <a16:creationId xmlns:a16="http://schemas.microsoft.com/office/drawing/2014/main" id="{D4B7419C-B0C5-E8BB-76CB-E2F764F0C204}"/>
              </a:ext>
            </a:extLst>
          </p:cNvPr>
          <p:cNvSpPr txBox="1"/>
          <p:nvPr/>
        </p:nvSpPr>
        <p:spPr>
          <a:xfrm>
            <a:off x="4838699" y="671950"/>
            <a:ext cx="8610600" cy="1015663"/>
          </a:xfrm>
          <a:prstGeom prst="rect">
            <a:avLst/>
          </a:prstGeom>
          <a:noFill/>
        </p:spPr>
        <p:txBody>
          <a:bodyPr wrap="square" rtlCol="0">
            <a:spAutoFit/>
          </a:bodyPr>
          <a:lstStyle/>
          <a:p>
            <a:pPr algn="ctr"/>
            <a:r>
              <a:rPr lang="en-US" sz="6000" b="1" dirty="0">
                <a:solidFill>
                  <a:schemeClr val="accent5">
                    <a:lumMod val="75000"/>
                  </a:schemeClr>
                </a:solidFill>
                <a:latin typeface="Arial" panose="020B0604020202020204" pitchFamily="34" charset="0"/>
                <a:cs typeface="Arial" panose="020B0604020202020204" pitchFamily="34" charset="0"/>
              </a:rPr>
              <a:t>LUYỆN TẬP </a:t>
            </a:r>
          </a:p>
        </p:txBody>
      </p:sp>
      <p:sp>
        <p:nvSpPr>
          <p:cNvPr id="10" name="TextBox 9">
            <a:extLst>
              <a:ext uri="{FF2B5EF4-FFF2-40B4-BE49-F238E27FC236}">
                <a16:creationId xmlns:a16="http://schemas.microsoft.com/office/drawing/2014/main" id="{798871FC-2641-471F-AC2C-42DB5A6D5CC2}"/>
              </a:ext>
            </a:extLst>
          </p:cNvPr>
          <p:cNvSpPr txBox="1"/>
          <p:nvPr/>
        </p:nvSpPr>
        <p:spPr>
          <a:xfrm>
            <a:off x="838201" y="4643219"/>
            <a:ext cx="15940200" cy="3139321"/>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0" marR="0" algn="just">
              <a:lnSpc>
                <a:spcPct val="150000"/>
              </a:lnSpc>
              <a:spcBef>
                <a:spcPts val="0"/>
              </a:spcBef>
              <a:spcAft>
                <a:spcPts val="0"/>
              </a:spcAft>
            </a:pPr>
            <a:r>
              <a:rPr lang="en-US" sz="44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xa</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nhìn</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lại</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cây</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gạo</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sừng</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sững</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như</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một</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tháp</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đèn</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khổng</a:t>
            </a:r>
            <a:r>
              <a:rPr lang="en-US" sz="4400" dirty="0" smtClean="0">
                <a:effectLst/>
                <a:latin typeface="Arial" panose="020B0604020202020204" pitchFamily="34" charset="0"/>
                <a:ea typeface="Calibri" panose="020F0502020204030204" pitchFamily="34" charset="0"/>
                <a:cs typeface="Arial" panose="020B0604020202020204" pitchFamily="34" charset="0"/>
              </a:rPr>
              <a:t> </a:t>
            </a:r>
            <a:r>
              <a:rPr lang="en-US" sz="4400" dirty="0" err="1" smtClean="0">
                <a:effectLst/>
                <a:latin typeface="Arial" panose="020B0604020202020204" pitchFamily="34" charset="0"/>
                <a:ea typeface="Calibri" panose="020F0502020204030204" pitchFamily="34" charset="0"/>
                <a:cs typeface="Arial" panose="020B0604020202020204" pitchFamily="34" charset="0"/>
              </a:rPr>
              <a:t>lồ</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Hàng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ngàn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bông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hoa</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là</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hàng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ngàn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ngọn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lửa</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hồng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tươi</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Hàng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ngàn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búp</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nõn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là</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hàng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ngàn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ánh</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nền</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trong</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xanh</a:t>
            </a:r>
            <a:r>
              <a:rPr lang="en-US" sz="4400" dirty="0" smtClean="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84755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433386" y="6980056"/>
            <a:ext cx="9414765" cy="3495231"/>
          </a:xfrm>
          <a:prstGeom prst="rect">
            <a:avLst/>
          </a:prstGeom>
        </p:spPr>
      </p:pic>
      <p:sp>
        <p:nvSpPr>
          <p:cNvPr id="5" name="TextBox 5"/>
          <p:cNvSpPr txBox="1"/>
          <p:nvPr/>
        </p:nvSpPr>
        <p:spPr>
          <a:xfrm>
            <a:off x="2527641" y="796163"/>
            <a:ext cx="13232719" cy="1377428"/>
          </a:xfrm>
          <a:prstGeom prst="rect">
            <a:avLst/>
          </a:prstGeom>
        </p:spPr>
        <p:txBody>
          <a:bodyPr lIns="0" tIns="0" rIns="0" bIns="0" rtlCol="0" anchor="t">
            <a:spAutoFit/>
          </a:bodyPr>
          <a:lstStyle/>
          <a:p>
            <a:pPr algn="ctr">
              <a:lnSpc>
                <a:spcPts val="12496"/>
              </a:lnSpc>
            </a:pPr>
            <a:r>
              <a:rPr lang="en-US" sz="6000" b="1">
                <a:solidFill>
                  <a:srgbClr val="000000"/>
                </a:solidFill>
                <a:latin typeface="Arial" panose="020B0604020202020204" pitchFamily="34" charset="0"/>
                <a:cs typeface="Arial" panose="020B0604020202020204" pitchFamily="34" charset="0"/>
              </a:rPr>
              <a:t>HƯỚNG DẪN VỀ NHÀ </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905000" y="1222018"/>
            <a:ext cx="4153690" cy="190314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164350" y="936002"/>
            <a:ext cx="3683801" cy="1687851"/>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009602" y="38264"/>
            <a:ext cx="2819856" cy="1292007"/>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084320" y="7281098"/>
            <a:ext cx="7592243" cy="3245684"/>
          </a:xfrm>
          <a:prstGeom prst="rect">
            <a:avLst/>
          </a:prstGeom>
        </p:spPr>
      </p:pic>
      <p:grpSp>
        <p:nvGrpSpPr>
          <p:cNvPr id="19" name="Group 18">
            <a:extLst>
              <a:ext uri="{FF2B5EF4-FFF2-40B4-BE49-F238E27FC236}">
                <a16:creationId xmlns:a16="http://schemas.microsoft.com/office/drawing/2014/main" id="{A71706CB-0BED-D123-8C93-6DF0220C4433}"/>
              </a:ext>
            </a:extLst>
          </p:cNvPr>
          <p:cNvGrpSpPr/>
          <p:nvPr/>
        </p:nvGrpSpPr>
        <p:grpSpPr>
          <a:xfrm>
            <a:off x="762000" y="2882391"/>
            <a:ext cx="7982911" cy="5668850"/>
            <a:chOff x="762000" y="2882391"/>
            <a:chExt cx="7982911" cy="5668850"/>
          </a:xfrm>
        </p:grpSpPr>
        <p:pic>
          <p:nvPicPr>
            <p:cNvPr id="4"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62000" y="2882391"/>
              <a:ext cx="7982911" cy="5668850"/>
            </a:xfrm>
            <a:prstGeom prst="rect">
              <a:avLst/>
            </a:prstGeom>
          </p:spPr>
        </p:pic>
        <p:sp>
          <p:nvSpPr>
            <p:cNvPr id="16" name="TextBox 15">
              <a:extLst>
                <a:ext uri="{FF2B5EF4-FFF2-40B4-BE49-F238E27FC236}">
                  <a16:creationId xmlns:a16="http://schemas.microsoft.com/office/drawing/2014/main" id="{B31945C6-D98A-A249-24AD-6DD424A32D0A}"/>
                </a:ext>
              </a:extLst>
            </p:cNvPr>
            <p:cNvSpPr txBox="1"/>
            <p:nvPr/>
          </p:nvSpPr>
          <p:spPr>
            <a:xfrm>
              <a:off x="1302135" y="4631651"/>
              <a:ext cx="690264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nay</a:t>
              </a:r>
              <a:endParaRPr lang="en-US" sz="4000" dirty="0">
                <a:latin typeface="Arial" panose="020B0604020202020204" pitchFamily="34" charset="0"/>
                <a:cs typeface="Arial" panose="020B0604020202020204" pitchFamily="34" charset="0"/>
              </a:endParaRPr>
            </a:p>
          </p:txBody>
        </p:sp>
      </p:grpSp>
      <p:pic>
        <p:nvPicPr>
          <p:cNvPr id="15" name="Picture 4">
            <a:extLst>
              <a:ext uri="{FF2B5EF4-FFF2-40B4-BE49-F238E27FC236}">
                <a16:creationId xmlns:a16="http://schemas.microsoft.com/office/drawing/2014/main" id="{58AC4598-E10E-DBDD-BA9C-25B47BC927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678918" y="2882391"/>
            <a:ext cx="7982911" cy="5668850"/>
          </a:xfrm>
          <a:prstGeom prst="rect">
            <a:avLst/>
          </a:prstGeom>
        </p:spPr>
      </p:pic>
      <p:pic>
        <p:nvPicPr>
          <p:cNvPr id="20" name="Picture 14"/>
          <p:cNvPicPr>
            <a:picLocks noChangeAspect="1"/>
          </p:cNvPicPr>
          <p:nvPr/>
        </p:nvPicPr>
        <p:blipFill>
          <a:blip r:embed="rId13"/>
          <a:srcRect/>
          <a:stretch>
            <a:fillRect/>
          </a:stretch>
        </p:blipFill>
        <p:spPr>
          <a:xfrm>
            <a:off x="-1030905" y="6968339"/>
            <a:ext cx="3558546" cy="3750773"/>
          </a:xfrm>
          <a:prstGeom prst="rect">
            <a:avLst/>
          </a:prstGeom>
        </p:spPr>
      </p:pic>
    </p:spTree>
    <p:extLst>
      <p:ext uri="{BB962C8B-B14F-4D97-AF65-F5344CB8AC3E}">
        <p14:creationId xmlns:p14="http://schemas.microsoft.com/office/powerpoint/2010/main" val="1210828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CẢM ƠN CÁC EM ĐÃ CHÚ Ý </a:t>
            </a:r>
          </a:p>
          <a:p>
            <a:pPr algn="ctr">
              <a:lnSpc>
                <a:spcPct val="150000"/>
              </a:lnSpc>
            </a:pPr>
            <a:r>
              <a:rPr lang="en-US" sz="7200" b="1">
                <a:solidFill>
                  <a:srgbClr val="000000"/>
                </a:solidFill>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17289104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676400" y="38133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Các nút lệnh của hiệu ứng chuyển trang nằm trên dải lệnh nào?</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676399" y="759162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Transitions</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76400" y="464473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Design.</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15199" y="462218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Animation.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820169" y="759162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Home.</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224650" y="835127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553351" y="5127871"/>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007287" y="802111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10400" y="5074227"/>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335667032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Lệnh nào sau đây dùng để lưu bài trình chiếu?</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426455"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Save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Print.</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782086" y="509396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Open.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New.</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65745" y="5545859"/>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935200" y="5523528"/>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425055968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Để có từ khiêm tốn, em sẽ gõ như thế nào theo kiểu gõ Telex?</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51660"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smtClean="0">
                <a:solidFill>
                  <a:prstClr val="black"/>
                </a:solidFill>
                <a:latin typeface="Arial" panose="020B0604020202020204" pitchFamily="34" charset="0"/>
                <a:cs typeface="Arial" panose="020B0604020202020204" pitchFamily="34" charset="0"/>
              </a:rPr>
              <a:t>C. </a:t>
            </a:r>
            <a:r>
              <a:rPr lang="en-US" sz="4800" noProof="1">
                <a:solidFill>
                  <a:prstClr val="black"/>
                </a:solidFill>
                <a:latin typeface="Arial" panose="020B0604020202020204" pitchFamily="34" charset="0"/>
                <a:cs typeface="Arial" panose="020B0604020202020204" pitchFamily="34" charset="0"/>
              </a:rPr>
              <a:t>khieem toons</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Khieem tonr.</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406134" y="513516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smtClean="0">
                <a:solidFill>
                  <a:prstClr val="black"/>
                </a:solidFill>
                <a:latin typeface="Arial" panose="020B0604020202020204" pitchFamily="34" charset="0"/>
                <a:cs typeface="Arial" panose="020B0604020202020204" pitchFamily="34" charset="0"/>
              </a:rPr>
              <a:t>A. </a:t>
            </a:r>
            <a:r>
              <a:rPr lang="en-US" sz="4800" noProof="1">
                <a:solidFill>
                  <a:prstClr val="black"/>
                </a:solidFill>
                <a:latin typeface="Arial" panose="020B0604020202020204" pitchFamily="34" charset="0"/>
                <a:cs typeface="Arial" panose="020B0604020202020204" pitchFamily="34" charset="0"/>
              </a:rPr>
              <a:t>Khiem tons.</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Khieem tons.</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478000" y="5642816"/>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443699" y="550119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156576437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51660"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New Slide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New.</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407869" y="52446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New folder.</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Picture.</a:t>
            </a:r>
            <a:endParaRPr lang="vi-VN" sz="4800" noProof="1">
              <a:solidFill>
                <a:prstClr val="black"/>
              </a:solidFill>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478000" y="5642816"/>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443699" y="550119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
        <p:nvSpPr>
          <p:cNvPr id="14" name="TextBox 13">
            <a:extLst>
              <a:ext uri="{FF2B5EF4-FFF2-40B4-BE49-F238E27FC236}">
                <a16:creationId xmlns:a16="http://schemas.microsoft.com/office/drawing/2014/main" id="{686C937A-5B01-1129-FE09-492B7BAD84D3}"/>
              </a:ext>
            </a:extLst>
          </p:cNvPr>
          <p:cNvSpPr txBox="1"/>
          <p:nvPr/>
        </p:nvSpPr>
        <p:spPr>
          <a:xfrm>
            <a:off x="2514600" y="1356136"/>
            <a:ext cx="13715999" cy="2308324"/>
          </a:xfrm>
          <a:prstGeom prst="rect">
            <a:avLst/>
          </a:prstGeom>
          <a:noFill/>
        </p:spPr>
        <p:txBody>
          <a:bodyPr wrap="square">
            <a:spAutoFit/>
          </a:bodyP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Trong phần mềm trình chiếu, muốn thêm một </a:t>
            </a:r>
            <a:r>
              <a:rPr lang="en-US" sz="4800" noProof="1" smtClean="0">
                <a:solidFill>
                  <a:prstClr val="black"/>
                </a:solidFill>
                <a:latin typeface="Arial" panose="020B0604020202020204" pitchFamily="34" charset="0"/>
                <a:cs typeface="Arial" panose="020B0604020202020204" pitchFamily="34" charset="0"/>
              </a:rPr>
              <a:t>silde mới  </a:t>
            </a:r>
            <a:r>
              <a:rPr lang="en-US" sz="4800" noProof="1">
                <a:solidFill>
                  <a:prstClr val="black"/>
                </a:solidFill>
                <a:latin typeface="Arial" panose="020B0604020202020204" pitchFamily="34" charset="0"/>
                <a:cs typeface="Arial" panose="020B0604020202020204" pitchFamily="34" charset="0"/>
              </a:rPr>
              <a:t>em nháy chuột vào nút lệnh:</a:t>
            </a:r>
            <a:endParaRPr lang="vi-VN" sz="4800" noProof="1">
              <a:solidFill>
                <a:prstClr val="black"/>
              </a:solidFill>
              <a:latin typeface="Arial" panose="020B0604020202020204" pitchFamily="34" charset="0"/>
              <a:cs typeface="Arial" panose="020B0604020202020204" pitchFamily="34" charset="0"/>
            </a:endParaRPr>
          </a:p>
        </p:txBody>
      </p:sp>
      <p:pic>
        <p:nvPicPr>
          <p:cNvPr id="15"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57178701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679">
            <a:off x="518591" y="728094"/>
            <a:ext cx="17081330" cy="7702127"/>
          </a:xfrm>
          <a:prstGeom prst="rect">
            <a:avLst/>
          </a:prstGeom>
        </p:spPr>
      </p:pic>
      <p:sp>
        <p:nvSpPr>
          <p:cNvPr id="4" name="TextBox 4"/>
          <p:cNvSpPr txBox="1"/>
          <p:nvPr/>
        </p:nvSpPr>
        <p:spPr>
          <a:xfrm>
            <a:off x="-363610" y="1113359"/>
            <a:ext cx="18333397" cy="5905719"/>
          </a:xfrm>
          <a:prstGeom prst="rect">
            <a:avLst/>
          </a:prstGeom>
        </p:spPr>
        <p:txBody>
          <a:bodyPr wrap="square" lIns="0" tIns="0" rIns="0" bIns="0" rtlCol="0" anchor="t">
            <a:spAutoFit/>
          </a:bodyPr>
          <a:lstStyle/>
          <a:p>
            <a:pPr algn="ctr">
              <a:lnSpc>
                <a:spcPct val="150000"/>
              </a:lnSpc>
            </a:pPr>
            <a:r>
              <a:rPr lang="en-US" sz="6600" b="1" dirty="0">
                <a:solidFill>
                  <a:srgbClr val="000000"/>
                </a:solidFill>
                <a:latin typeface="Arial" panose="020B0604020202020204" pitchFamily="34" charset="0"/>
                <a:cs typeface="Arial" panose="020B0604020202020204" pitchFamily="34" charset="0"/>
              </a:rPr>
              <a:t>BÀI 10: </a:t>
            </a:r>
          </a:p>
          <a:p>
            <a:pPr algn="ctr">
              <a:lnSpc>
                <a:spcPct val="150000"/>
              </a:lnSpc>
            </a:pPr>
            <a:r>
              <a:rPr lang="en-US" sz="6600" b="1" dirty="0">
                <a:solidFill>
                  <a:srgbClr val="000000"/>
                </a:solidFill>
                <a:latin typeface="Arial" panose="020B0604020202020204" pitchFamily="34" charset="0"/>
                <a:cs typeface="Arial" panose="020B0604020202020204" pitchFamily="34" charset="0"/>
              </a:rPr>
              <a:t>PHẦN MỀM SOẠN THẢO VĂN </a:t>
            </a:r>
            <a:r>
              <a:rPr lang="en-US" sz="6600" b="1" dirty="0" smtClean="0">
                <a:solidFill>
                  <a:srgbClr val="000000"/>
                </a:solidFill>
                <a:latin typeface="Arial" panose="020B0604020202020204" pitchFamily="34" charset="0"/>
                <a:cs typeface="Arial" panose="020B0604020202020204" pitchFamily="34" charset="0"/>
              </a:rPr>
              <a:t>BẢN</a:t>
            </a:r>
          </a:p>
          <a:p>
            <a:pPr algn="ctr">
              <a:lnSpc>
                <a:spcPct val="150000"/>
              </a:lnSpc>
            </a:pPr>
            <a:r>
              <a:rPr lang="en-US" sz="6600" b="1" dirty="0" smtClean="0">
                <a:solidFill>
                  <a:srgbClr val="000000"/>
                </a:solidFill>
                <a:latin typeface="Arial" panose="020B0604020202020204" pitchFamily="34" charset="0"/>
                <a:cs typeface="Arial" panose="020B0604020202020204" pitchFamily="34" charset="0"/>
              </a:rPr>
              <a:t>(</a:t>
            </a:r>
            <a:r>
              <a:rPr lang="en-US" sz="6600" b="1" dirty="0" err="1" smtClean="0">
                <a:solidFill>
                  <a:srgbClr val="000000"/>
                </a:solidFill>
                <a:latin typeface="Arial" panose="020B0604020202020204" pitchFamily="34" charset="0"/>
                <a:cs typeface="Arial" panose="020B0604020202020204" pitchFamily="34" charset="0"/>
              </a:rPr>
              <a:t>Tiết</a:t>
            </a:r>
            <a:r>
              <a:rPr lang="en-US" sz="6600" b="1" dirty="0" smtClean="0">
                <a:solidFill>
                  <a:srgbClr val="000000"/>
                </a:solidFill>
                <a:latin typeface="Arial" panose="020B0604020202020204" pitchFamily="34" charset="0"/>
                <a:cs typeface="Arial" panose="020B0604020202020204" pitchFamily="34" charset="0"/>
              </a:rPr>
              <a:t> 1)</a:t>
            </a:r>
          </a:p>
          <a:p>
            <a:pPr algn="ctr">
              <a:lnSpc>
                <a:spcPct val="150000"/>
              </a:lnSpc>
            </a:pPr>
            <a:r>
              <a:rPr lang="en-US" sz="6600" b="1" dirty="0" smtClean="0">
                <a:solidFill>
                  <a:srgbClr val="000000"/>
                </a:solidFill>
                <a:latin typeface="Arial" panose="020B0604020202020204" pitchFamily="34" charset="0"/>
                <a:cs typeface="Arial" panose="020B0604020202020204" pitchFamily="34" charset="0"/>
              </a:rPr>
              <a:t>SGK </a:t>
            </a:r>
            <a:r>
              <a:rPr lang="en-US" sz="6600" b="1" dirty="0" err="1" smtClean="0">
                <a:solidFill>
                  <a:srgbClr val="000000"/>
                </a:solidFill>
                <a:latin typeface="Arial" panose="020B0604020202020204" pitchFamily="34" charset="0"/>
                <a:cs typeface="Arial" panose="020B0604020202020204" pitchFamily="34" charset="0"/>
              </a:rPr>
              <a:t>trang</a:t>
            </a:r>
            <a:r>
              <a:rPr lang="en-US" sz="6600" b="1" dirty="0" smtClean="0">
                <a:solidFill>
                  <a:srgbClr val="000000"/>
                </a:solidFill>
                <a:latin typeface="Arial" panose="020B0604020202020204" pitchFamily="34" charset="0"/>
                <a:cs typeface="Arial" panose="020B0604020202020204" pitchFamily="34" charset="0"/>
              </a:rPr>
              <a:t> 43</a:t>
            </a:r>
            <a:endParaRPr lang="en-US" sz="66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358444" y="6853594"/>
            <a:ext cx="9660223" cy="358635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8"/>
          <a:srcRect/>
          <a:stretch>
            <a:fillRect/>
          </a:stretch>
        </p:blipFill>
        <p:spPr>
          <a:xfrm>
            <a:off x="697240" y="6111330"/>
            <a:ext cx="3167551" cy="3338657"/>
          </a:xfrm>
          <a:prstGeom prst="rect">
            <a:avLst/>
          </a:prstGeom>
        </p:spPr>
      </p:pic>
      <p:pic>
        <p:nvPicPr>
          <p:cNvPr id="14" name="Picture 14"/>
          <p:cNvPicPr>
            <a:picLocks noChangeAspect="1"/>
          </p:cNvPicPr>
          <p:nvPr/>
        </p:nvPicPr>
        <p:blipFill>
          <a:blip r:embed="rId9"/>
          <a:srcRect/>
          <a:stretch>
            <a:fillRect/>
          </a:stretch>
        </p:blipFill>
        <p:spPr>
          <a:xfrm>
            <a:off x="14039683" y="6111330"/>
            <a:ext cx="3167551" cy="333865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368162" y="432530"/>
            <a:ext cx="17145000" cy="9421939"/>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1491695" y="975533"/>
            <a:ext cx="11430000" cy="784830"/>
          </a:xfrm>
          <a:prstGeom prst="rect">
            <a:avLst/>
          </a:prstGeom>
          <a:noFill/>
        </p:spPr>
        <p:txBody>
          <a:bodyPr wrap="square" rtlCol="0">
            <a:spAutoFit/>
          </a:bodyPr>
          <a:lstStyle/>
          <a:p>
            <a:pPr marL="914400" indent="-914400">
              <a:buAutoNum type="arabicPeriod"/>
            </a:pPr>
            <a:r>
              <a:rPr lang="en-US" sz="4400" b="1" dirty="0" smtClean="0">
                <a:solidFill>
                  <a:srgbClr val="FF0000"/>
                </a:solidFill>
                <a:latin typeface="Arial" panose="020B0604020202020204" pitchFamily="34" charset="0"/>
                <a:cs typeface="Arial" panose="020B0604020202020204" pitchFamily="34" charset="0"/>
              </a:rPr>
              <a:t>SOẠN THẢO VĂN BẢN</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335774" y="4045038"/>
            <a:ext cx="15846697" cy="330947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400" dirty="0">
              <a:solidFill>
                <a:schemeClr val="tx1"/>
              </a:solidFill>
            </a:endParaRPr>
          </a:p>
        </p:txBody>
      </p:sp>
      <p:sp>
        <p:nvSpPr>
          <p:cNvPr id="16" name="Rectangle 15">
            <a:extLst>
              <a:ext uri="{FF2B5EF4-FFF2-40B4-BE49-F238E27FC236}">
                <a16:creationId xmlns:a16="http://schemas.microsoft.com/office/drawing/2014/main" id="{D3E6D59A-3CE3-99DF-3279-267A0CB2B661}"/>
              </a:ext>
            </a:extLst>
          </p:cNvPr>
          <p:cNvSpPr/>
          <p:nvPr/>
        </p:nvSpPr>
        <p:spPr>
          <a:xfrm>
            <a:off x="5366093" y="2414192"/>
            <a:ext cx="11816379" cy="1107996"/>
          </a:xfrm>
          <a:prstGeom prst="rect">
            <a:avLst/>
          </a:prstGeom>
        </p:spPr>
        <p:txBody>
          <a:bodyPr wrap="square">
            <a:spAutoFit/>
          </a:bodyPr>
          <a:lstStyle/>
          <a:p>
            <a:pPr defTabSz="342900">
              <a:lnSpc>
                <a:spcPct val="150000"/>
              </a:lnSpc>
            </a:pPr>
            <a:r>
              <a:rPr lang="en-US" sz="4400" b="1" dirty="0" err="1">
                <a:latin typeface="Times New Roman" pitchFamily="18" charset="0"/>
                <a:cs typeface="Times New Roman" panose="02020603050405020304" pitchFamily="18" charset="0"/>
              </a:rPr>
              <a:t>Sử</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dụng</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phần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mềm</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soạn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thảo</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văn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bản</a:t>
            </a:r>
            <a:endParaRPr lang="vi-VN" sz="4400" b="1" dirty="0">
              <a:latin typeface="Times New Roman"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DEFB614-3886-F3E9-C20B-F483D1F99A0C}"/>
              </a:ext>
            </a:extLst>
          </p:cNvPr>
          <p:cNvGrpSpPr/>
          <p:nvPr/>
        </p:nvGrpSpPr>
        <p:grpSpPr>
          <a:xfrm>
            <a:off x="1207366" y="2292657"/>
            <a:ext cx="4126631" cy="2309215"/>
            <a:chOff x="488633" y="900102"/>
            <a:chExt cx="2932623" cy="1634255"/>
          </a:xfrm>
        </p:grpSpPr>
        <p:grpSp>
          <p:nvGrpSpPr>
            <p:cNvPr id="21" name="Group 20">
              <a:extLst>
                <a:ext uri="{FF2B5EF4-FFF2-40B4-BE49-F238E27FC236}">
                  <a16:creationId xmlns:a16="http://schemas.microsoft.com/office/drawing/2014/main" id="{A81B4485-DAF2-BBCF-AFB1-BD2FAF364BE2}"/>
                </a:ext>
              </a:extLst>
            </p:cNvPr>
            <p:cNvGrpSpPr/>
            <p:nvPr/>
          </p:nvGrpSpPr>
          <p:grpSpPr>
            <a:xfrm>
              <a:off x="488633" y="1031402"/>
              <a:ext cx="2298341" cy="1502955"/>
              <a:chOff x="5872396" y="1340541"/>
              <a:chExt cx="2298341" cy="1502955"/>
            </a:xfrm>
          </p:grpSpPr>
          <p:sp>
            <p:nvSpPr>
              <p:cNvPr id="27" name="Rectangle: Top Corners Rounded 21">
                <a:extLst>
                  <a:ext uri="{FF2B5EF4-FFF2-40B4-BE49-F238E27FC236}">
                    <a16:creationId xmlns:a16="http://schemas.microsoft.com/office/drawing/2014/main" id="{7C629AE3-04A7-E4DD-BF09-82639749870A}"/>
                  </a:ext>
                </a:extLst>
              </p:cNvPr>
              <p:cNvSpPr/>
              <p:nvPr/>
            </p:nvSpPr>
            <p:spPr>
              <a:xfrm>
                <a:off x="5872396" y="1340541"/>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itchFamily="18" charset="0"/>
                </a:endParaRPr>
              </a:p>
            </p:txBody>
          </p:sp>
          <p:sp>
            <p:nvSpPr>
              <p:cNvPr id="28" name="Rectangle 27">
                <a:extLst>
                  <a:ext uri="{FF2B5EF4-FFF2-40B4-BE49-F238E27FC236}">
                    <a16:creationId xmlns:a16="http://schemas.microsoft.com/office/drawing/2014/main" id="{FFDE99DC-3CE4-A342-017D-585F376BABF4}"/>
                  </a:ext>
                </a:extLst>
              </p:cNvPr>
              <p:cNvSpPr/>
              <p:nvPr/>
            </p:nvSpPr>
            <p:spPr>
              <a:xfrm>
                <a:off x="5900832" y="1362321"/>
                <a:ext cx="2135017" cy="1481175"/>
              </a:xfrm>
              <a:prstGeom prst="rect">
                <a:avLst/>
              </a:prstGeom>
            </p:spPr>
            <p:txBody>
              <a:bodyPr wrap="square">
                <a:spAutoFit/>
              </a:bodyPr>
              <a:lstStyle/>
              <a:p>
                <a:pPr algn="ctr" defTabSz="342900">
                  <a:lnSpc>
                    <a:spcPct val="150000"/>
                  </a:lnSpc>
                </a:pPr>
                <a:r>
                  <a:rPr lang="en-US" sz="3200" b="1" dirty="0">
                    <a:latin typeface="Times New Roman" pitchFamily="18" charset="0"/>
                    <a:cs typeface="Times New Roman" panose="02020603050405020304" pitchFamily="18" charset="0"/>
                  </a:rPr>
                  <a:t>HOẠT ĐỘNG </a:t>
                </a:r>
                <a:endParaRPr lang="vi-VN" sz="3200" b="1" dirty="0">
                  <a:latin typeface="Times New Roman"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49670280-6E5E-9689-743C-9A59D8FDD46D}"/>
                </a:ext>
              </a:extLst>
            </p:cNvPr>
            <p:cNvGrpSpPr/>
            <p:nvPr/>
          </p:nvGrpSpPr>
          <p:grpSpPr>
            <a:xfrm rot="20419193">
              <a:off x="2468303" y="900102"/>
              <a:ext cx="952953" cy="880803"/>
              <a:chOff x="8974078" y="279854"/>
              <a:chExt cx="3397172" cy="3224225"/>
            </a:xfrm>
          </p:grpSpPr>
          <p:pic>
            <p:nvPicPr>
              <p:cNvPr id="25" name="Picture 5">
                <a:extLst>
                  <a:ext uri="{FF2B5EF4-FFF2-40B4-BE49-F238E27FC236}">
                    <a16:creationId xmlns:a16="http://schemas.microsoft.com/office/drawing/2014/main" id="{9219243E-2D8C-EC96-30C7-52B79C1D74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974078" y="279854"/>
                <a:ext cx="3397172" cy="3224225"/>
              </a:xfrm>
              <a:prstGeom prst="rect">
                <a:avLst/>
              </a:prstGeom>
            </p:spPr>
          </p:pic>
          <p:pic>
            <p:nvPicPr>
              <p:cNvPr id="26" name="Picture 6">
                <a:extLst>
                  <a:ext uri="{FF2B5EF4-FFF2-40B4-BE49-F238E27FC236}">
                    <a16:creationId xmlns:a16="http://schemas.microsoft.com/office/drawing/2014/main" id="{25F33D23-820E-ED49-1757-C39BE9CD9B3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202151" y="542910"/>
                <a:ext cx="2916628" cy="2768146"/>
              </a:xfrm>
              <a:prstGeom prst="rect">
                <a:avLst/>
              </a:prstGeom>
            </p:spPr>
          </p:pic>
        </p:grpSp>
        <p:sp>
          <p:nvSpPr>
            <p:cNvPr id="24" name="Rectangle 23">
              <a:extLst>
                <a:ext uri="{FF2B5EF4-FFF2-40B4-BE49-F238E27FC236}">
                  <a16:creationId xmlns:a16="http://schemas.microsoft.com/office/drawing/2014/main" id="{5742A953-E45C-D05B-BED2-5B1C3A2F0757}"/>
                </a:ext>
              </a:extLst>
            </p:cNvPr>
            <p:cNvSpPr/>
            <p:nvPr/>
          </p:nvSpPr>
          <p:spPr>
            <a:xfrm>
              <a:off x="2672037" y="992722"/>
              <a:ext cx="545483" cy="718795"/>
            </a:xfrm>
            <a:prstGeom prst="rect">
              <a:avLst/>
            </a:prstGeom>
          </p:spPr>
          <p:txBody>
            <a:bodyPr wrap="square">
              <a:spAutoFit/>
            </a:bodyPr>
            <a:lstStyle/>
            <a:p>
              <a:pPr algn="ctr" defTabSz="342900">
                <a:lnSpc>
                  <a:spcPct val="150000"/>
                </a:lnSpc>
              </a:pPr>
              <a:r>
                <a:rPr lang="en-US" sz="4000" b="1" dirty="0" smtClean="0">
                  <a:latin typeface="Times New Roman" pitchFamily="18" charset="0"/>
                  <a:cs typeface="Times New Roman" panose="02020603050405020304" pitchFamily="18" charset="0"/>
                </a:rPr>
                <a:t>1</a:t>
              </a:r>
              <a:endParaRPr lang="vi-VN" sz="4000" b="1" dirty="0">
                <a:latin typeface="Times New Roman"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E07F1E9A-CFB4-5CDE-59DA-847CECA02D78}"/>
              </a:ext>
            </a:extLst>
          </p:cNvPr>
          <p:cNvSpPr txBox="1"/>
          <p:nvPr/>
        </p:nvSpPr>
        <p:spPr>
          <a:xfrm>
            <a:off x="1491695" y="4329731"/>
            <a:ext cx="15048384" cy="808619"/>
          </a:xfrm>
          <a:prstGeom prst="rect">
            <a:avLst/>
          </a:prstGeom>
          <a:noFill/>
        </p:spPr>
        <p:txBody>
          <a:bodyPr wrap="square">
            <a:spAutoFit/>
          </a:bodyPr>
          <a:lstStyle/>
          <a:p>
            <a:pPr marL="457200" indent="-457200" algn="just">
              <a:lnSpc>
                <a:spcPct val="115000"/>
              </a:lnSpc>
              <a:spcAft>
                <a:spcPts val="1000"/>
              </a:spcAft>
              <a:buFont typeface="Wingdings" panose="05000000000000000000" pitchFamily="2" charset="2"/>
              <a:buChar char="Ø"/>
            </a:pPr>
            <a:r>
              <a:rPr lang="en-US" sz="4400" b="1" dirty="0" err="1">
                <a:solidFill>
                  <a:srgbClr val="0000CC"/>
                </a:solidFill>
                <a:latin typeface="Times New Roman" panose="02020603050405020304" pitchFamily="18" charset="0"/>
                <a:ea typeface="Calibri" panose="020F0502020204030204" pitchFamily="34" charset="0"/>
              </a:rPr>
              <a:t>Em</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đã</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soạn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thảo</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trên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máy</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tính</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khi</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thực</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hiện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công</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việc</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gì</a:t>
            </a:r>
            <a:r>
              <a:rPr lang="en-US" sz="4400" b="1" dirty="0">
                <a:solidFill>
                  <a:srgbClr val="0000CC"/>
                </a:solidFill>
                <a:latin typeface="Times New Roman" panose="02020603050405020304" pitchFamily="18" charset="0"/>
                <a:ea typeface="Calibri" panose="020F0502020204030204" pitchFamily="34" charset="0"/>
              </a:rPr>
              <a:t>?</a:t>
            </a:r>
            <a:endParaRPr lang="en-US" sz="4400" b="1" dirty="0">
              <a:solidFill>
                <a:srgbClr val="0000CC"/>
              </a:solidFill>
              <a:effectLst/>
              <a:latin typeface="Times New Roman" panose="02020603050405020304" pitchFamily="18" charset="0"/>
              <a:ea typeface="Calibri" panose="020F0502020204030204" pitchFamily="34" charset="0"/>
            </a:endParaRPr>
          </a:p>
        </p:txBody>
      </p:sp>
      <p:sp>
        <p:nvSpPr>
          <p:cNvPr id="30" name="TextBox 29">
            <a:extLst>
              <a:ext uri="{FF2B5EF4-FFF2-40B4-BE49-F238E27FC236}">
                <a16:creationId xmlns:a16="http://schemas.microsoft.com/office/drawing/2014/main" id="{5337287A-E232-7956-C9D8-735008D5D5B0}"/>
              </a:ext>
            </a:extLst>
          </p:cNvPr>
          <p:cNvSpPr txBox="1"/>
          <p:nvPr/>
        </p:nvSpPr>
        <p:spPr>
          <a:xfrm>
            <a:off x="1335774" y="5897952"/>
            <a:ext cx="12843914" cy="871008"/>
          </a:xfrm>
          <a:prstGeom prst="rect">
            <a:avLst/>
          </a:prstGeom>
          <a:noFill/>
        </p:spPr>
        <p:txBody>
          <a:bodyPr wrap="square">
            <a:spAutoFit/>
          </a:bodyPr>
          <a:lstStyle/>
          <a:p>
            <a:pPr marL="457200" indent="-457200" algn="just">
              <a:lnSpc>
                <a:spcPct val="115000"/>
              </a:lnSpc>
              <a:spcAft>
                <a:spcPts val="1000"/>
              </a:spcAft>
              <a:buFont typeface="Wingdings" panose="05000000000000000000" pitchFamily="2" charset="2"/>
              <a:buChar char="Ø"/>
            </a:pP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dùng</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mềm</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nào</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bản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 name="Picture 30" descr="A picture containing toy, vector graphics, doll&#10;&#10;Description automatically generated">
            <a:extLst>
              <a:ext uri="{FF2B5EF4-FFF2-40B4-BE49-F238E27FC236}">
                <a16:creationId xmlns:a16="http://schemas.microsoft.com/office/drawing/2014/main" id="{A72FB473-C8B6-24E7-EB99-A1692DD0BD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503514" y="6964976"/>
            <a:ext cx="3236673" cy="3236673"/>
          </a:xfrm>
          <a:prstGeom prst="rect">
            <a:avLst/>
          </a:prstGeom>
        </p:spPr>
      </p:pic>
    </p:spTree>
    <p:extLst>
      <p:ext uri="{BB962C8B-B14F-4D97-AF65-F5344CB8AC3E}">
        <p14:creationId xmlns:p14="http://schemas.microsoft.com/office/powerpoint/2010/main" val="31863114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402881" y="7997774"/>
            <a:ext cx="3647916" cy="2911700"/>
          </a:xfrm>
          <a:prstGeom prst="rect">
            <a:avLst/>
          </a:prstGeom>
        </p:spPr>
      </p:pic>
      <p:grpSp>
        <p:nvGrpSpPr>
          <p:cNvPr id="11" name="Group 10">
            <a:extLst>
              <a:ext uri="{FF2B5EF4-FFF2-40B4-BE49-F238E27FC236}">
                <a16:creationId xmlns:a16="http://schemas.microsoft.com/office/drawing/2014/main" id="{BCBF4788-64F3-CE3A-04EF-735C0873273C}"/>
              </a:ext>
            </a:extLst>
          </p:cNvPr>
          <p:cNvGrpSpPr/>
          <p:nvPr/>
        </p:nvGrpSpPr>
        <p:grpSpPr>
          <a:xfrm>
            <a:off x="1126858" y="2123937"/>
            <a:ext cx="16034282" cy="5672441"/>
            <a:chOff x="1064732" y="2361927"/>
            <a:chExt cx="16034282" cy="5672441"/>
          </a:xfrm>
        </p:grpSpPr>
        <p:sp>
          <p:nvSpPr>
            <p:cNvPr id="4" name="Rectangle: Rounded Corners 3">
              <a:extLst>
                <a:ext uri="{FF2B5EF4-FFF2-40B4-BE49-F238E27FC236}">
                  <a16:creationId xmlns:a16="http://schemas.microsoft.com/office/drawing/2014/main" id="{7EA24FBA-EB37-17FC-D2E5-24278AB0F1AC}"/>
                </a:ext>
              </a:extLst>
            </p:cNvPr>
            <p:cNvSpPr/>
            <p:nvPr/>
          </p:nvSpPr>
          <p:spPr>
            <a:xfrm>
              <a:off x="1064732"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chemeClr val="tx1"/>
                  </a:solidFill>
                  <a:latin typeface="Arial" panose="020B0604020202020204" pitchFamily="34" charset="0"/>
                  <a:cs typeface="Arial" panose="020B0604020202020204" pitchFamily="34" charset="0"/>
                </a:rPr>
                <a:t>Gõ</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văn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bản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khi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luyện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gõ</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bàn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phím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với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luyện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gõ</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phím</a:t>
              </a:r>
              <a:r>
                <a:rPr lang="en-US" sz="4000" dirty="0">
                  <a:solidFill>
                    <a:schemeClr val="tx1"/>
                  </a:solidFill>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D38BF8A4-B96E-3B82-3169-8A76B6E4F20D}"/>
                </a:ext>
              </a:extLst>
            </p:cNvPr>
            <p:cNvSpPr/>
            <p:nvPr/>
          </p:nvSpPr>
          <p:spPr>
            <a:xfrm>
              <a:off x="6633121"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Gõ văn bản như đoạn thơ, đoạn văn... trong phần mềm </a:t>
              </a:r>
              <a:r>
                <a:rPr lang="vi-VN" sz="4000" dirty="0" err="1">
                  <a:solidFill>
                    <a:schemeClr val="tx1"/>
                  </a:solidFill>
                  <a:latin typeface="Arial" panose="020B0604020202020204" pitchFamily="34" charset="0"/>
                  <a:cs typeface="Arial" panose="020B0604020202020204" pitchFamily="34" charset="0"/>
                </a:rPr>
                <a:t>Notepad</a:t>
              </a:r>
              <a:r>
                <a:rPr lang="vi-VN" sz="4000" dirty="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0D6F42C-2A43-1D4F-148E-DA6BE19AB05E}"/>
                </a:ext>
              </a:extLst>
            </p:cNvPr>
            <p:cNvSpPr/>
            <p:nvPr/>
          </p:nvSpPr>
          <p:spPr>
            <a:xfrm>
              <a:off x="12198098" y="3018648"/>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chemeClr val="tx1"/>
                  </a:solidFill>
                  <a:latin typeface="Arial" panose="020B0604020202020204" pitchFamily="34" charset="0"/>
                  <a:cs typeface="Arial" panose="020B0604020202020204" pitchFamily="34" charset="0"/>
                </a:rPr>
                <a:t>Gõ</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văn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bản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trong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trình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chiếu</a:t>
              </a:r>
              <a:r>
                <a:rPr lang="en-US" sz="4000" dirty="0">
                  <a:solidFill>
                    <a:schemeClr val="tx1"/>
                  </a:solidFill>
                  <a:latin typeface="Arial" panose="020B0604020202020204" pitchFamily="34" charset="0"/>
                  <a:cs typeface="Arial" panose="020B0604020202020204" pitchFamily="34" charset="0"/>
                </a:rPr>
                <a:t>.</a:t>
              </a:r>
            </a:p>
          </p:txBody>
        </p:sp>
        <p:pic>
          <p:nvPicPr>
            <p:cNvPr id="3074" name="Picture 2" descr="Flower ">
              <a:extLst>
                <a:ext uri="{FF2B5EF4-FFF2-40B4-BE49-F238E27FC236}">
                  <a16:creationId xmlns:a16="http://schemas.microsoft.com/office/drawing/2014/main" id="{083F8424-D83F-4F3E-F424-27B9D9BE1B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7987"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wer ">
              <a:extLst>
                <a:ext uri="{FF2B5EF4-FFF2-40B4-BE49-F238E27FC236}">
                  <a16:creationId xmlns:a16="http://schemas.microsoft.com/office/drawing/2014/main" id="{FF0F8DA4-D392-7A71-1C1B-3A644C6273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2273" y="236192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
              <a:extLst>
                <a:ext uri="{FF2B5EF4-FFF2-40B4-BE49-F238E27FC236}">
                  <a16:creationId xmlns:a16="http://schemas.microsoft.com/office/drawing/2014/main" id="{08690DEE-831A-BA1C-F559-36A0194024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08953"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777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861</Words>
  <Application>Microsoft Office PowerPoint</Application>
  <PresentationFormat>Custom</PresentationFormat>
  <Paragraphs>106</Paragraphs>
  <Slides>27</Slides>
  <Notes>2</Notes>
  <HiddenSlides>0</HiddenSlides>
  <MMClips>13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Wingdings</vt:lpstr>
      <vt:lpstr>Roboto Black</vt:lpstr>
      <vt:lpstr>Times New Roman</vt:lpstr>
      <vt:lpstr>Calibri</vt:lpstr>
      <vt:lpstr>Arial (Body)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dc:creator>Hellen</dc:creator>
  <cp:lastModifiedBy>Admin</cp:lastModifiedBy>
  <cp:revision>30</cp:revision>
  <dcterms:created xsi:type="dcterms:W3CDTF">2006-08-16T00:00:00Z</dcterms:created>
  <dcterms:modified xsi:type="dcterms:W3CDTF">2024-01-23T15:57:25Z</dcterms:modified>
  <dc:identifier>DAFepxHb8H0</dc:identifier>
</cp:coreProperties>
</file>