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6" r:id="rId1"/>
    <p:sldMasterId id="2147483738" r:id="rId2"/>
    <p:sldMasterId id="2147483750" r:id="rId3"/>
    <p:sldMasterId id="2147483762" r:id="rId4"/>
    <p:sldMasterId id="2147483820" r:id="rId5"/>
  </p:sldMasterIdLst>
  <p:notesMasterIdLst>
    <p:notesMasterId r:id="rId17"/>
  </p:notesMasterIdLst>
  <p:sldIdLst>
    <p:sldId id="4391" r:id="rId6"/>
    <p:sldId id="4363" r:id="rId7"/>
    <p:sldId id="4392" r:id="rId8"/>
    <p:sldId id="4384" r:id="rId9"/>
    <p:sldId id="4394" r:id="rId10"/>
    <p:sldId id="4396" r:id="rId11"/>
    <p:sldId id="4395" r:id="rId12"/>
    <p:sldId id="4389" r:id="rId13"/>
    <p:sldId id="4390" r:id="rId14"/>
    <p:sldId id="4358" r:id="rId15"/>
    <p:sldId id="4359" r:id="rId16"/>
  </p:sldIdLst>
  <p:sldSz cx="12192000" cy="6858000"/>
  <p:notesSz cx="6858000" cy="9144000"/>
  <p:embeddedFontLst>
    <p:embeddedFont>
      <p:font typeface="Pangolin" panose="020B0604020202020204" charset="0"/>
      <p:regular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Roboto Black" panose="02000000000000000000" pitchFamily="2" charset="0"/>
      <p:regular r:id="rId23"/>
      <p:bold r:id="rId24"/>
      <p:boldItalic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  <p:embeddedFont>
      <p:font typeface="Wingdings 3" panose="05040102010807070707" pitchFamily="18" charset="2"/>
      <p:regular r:id="rId30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DE6"/>
    <a:srgbClr val="CB6CE6"/>
    <a:srgbClr val="BDD7EE"/>
    <a:srgbClr val="98DA5E"/>
    <a:srgbClr val="A5B2D3"/>
    <a:srgbClr val="C7E66D"/>
    <a:srgbClr val="CEECDC"/>
    <a:srgbClr val="DFCEBC"/>
    <a:srgbClr val="95624C"/>
    <a:srgbClr val="B94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0" autoAdjust="0"/>
    <p:restoredTop sz="83192" autoAdjust="0"/>
  </p:normalViewPr>
  <p:slideViewPr>
    <p:cSldViewPr snapToGrid="0">
      <p:cViewPr varScale="1">
        <p:scale>
          <a:sx n="56" d="100"/>
          <a:sy n="56" d="100"/>
        </p:scale>
        <p:origin x="1108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86C9A-2569-46F8-987B-630E79973BE1}" type="datetimeFigureOut">
              <a:rPr lang="vi-VN" smtClean="0"/>
              <a:t>03/04/2024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B516E-07DC-497B-9789-361D47A843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306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834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HS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chí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dán</a:t>
            </a:r>
            <a:r>
              <a:rPr lang="en-US" dirty="0"/>
              <a:t>.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tặng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dán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,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, </a:t>
            </a:r>
            <a:r>
              <a:rPr lang="en-US" dirty="0" err="1"/>
              <a:t>đẹp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074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Trong quá trình dạy học, GV thường xuyên khuyến khích HS bằng các câu khen khi HS trả lời đúng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564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11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405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GV </a:t>
            </a:r>
            <a:r>
              <a:rPr lang="en-US"/>
              <a:t>gợi</a:t>
            </a:r>
            <a:r>
              <a:rPr lang="en-US" baseline="0"/>
              <a:t> ý cho HS cách thực hiện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746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err="1"/>
              <a:t>sản</a:t>
            </a:r>
            <a:r>
              <a:rPr lang="en-US" baseline="0"/>
              <a:t> phẩm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037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295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hướng dẫn HS hoàn thiện phiếu học tập số 1, cho HS các nhóm lên trình bày phiếu học tập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242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</a:t>
            </a:r>
            <a:r>
              <a:rPr lang="en-US" baseline="0"/>
              <a:t> lựa chọn vật liệu dùng làm sản phẩm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249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Các nhóm chia sẻ, bình chọn bài trình chiếu hay, ấn tượng, qua đó rút ra bài học cho nhóm mình, về nhà sửa lại bài</a:t>
            </a:r>
            <a:endParaRPr lang="vi-VN" baseline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356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552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19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865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690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318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315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102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235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847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637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56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323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130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797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39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8234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409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038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559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789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429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08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222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236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292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3096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3531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8229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7363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752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7979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8444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341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5927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3312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319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758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8565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22426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591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46770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2641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5230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41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3268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FB80-28E5-5547-4888-8B48DB1C1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7DD6A2-1CF0-EC73-883F-FE898CB6A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8DE05-E704-A224-F87D-DD419C63F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5CC7D-117B-CD70-772A-0625EDB71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53374-E846-400F-646A-BC370FF3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4002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F58E1-7065-76ED-1F8A-9C8F67C50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A1FB5-5EBA-9517-BC64-5FA70A700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D282C-960B-B64D-C8E4-72C4D2DF4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87963-F265-1EDF-1A31-9212A251A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0BA1A-4848-070E-EDCC-D24F9636D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9864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BE7C4-0552-D4F6-12BE-355D74DDA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63A14-046F-0C9E-BF2C-A00B56535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D2CD2-5035-4C26-FDAF-9AA18BE3B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6FCE2-5078-D26A-0418-E59DB863F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BB463-9F86-2E55-831E-E482FEB0B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6675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F2C95-4813-EFAB-0FFA-DAB8F500C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BE1D6-6F84-87D0-FBB4-808490745B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A28622-F50A-1FD0-9817-E2D894A82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ACECF-3B7E-3C19-5141-6849BA6E6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3849B-E116-6B9D-C6FB-99455FA99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43729-945E-18F3-6FE0-E1F3B6DB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8879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285EF-2CA0-B425-757C-4C6414451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590DC-358F-7EEC-A93F-F1A87F02F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F788BB-CF5C-0791-D706-51C901603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CFF898-F230-0593-1D61-04D7C9805A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89D122-7586-0236-14C1-CF100A60B2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5EDBA0-11DD-18E1-750A-BCD163397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226AB-96EA-AA33-54F3-06003CFE1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C06BF4-4293-D5A3-E251-A0C89C4B4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3784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586F7-199B-4F99-299F-D8F0CD852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AED04B-17FA-B4EA-152B-9B9F89EA3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BFE86F-4880-9B3C-7A9C-BCE5116C3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D3DB60-35F0-AFA0-FF24-BD2FA5616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8588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B1CCA4-EDBC-E51C-79AA-4D961F640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660173-CBA7-10ED-68E5-DF843B48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E7AD1-DDE0-96FF-2C33-981E83BD2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9898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037B9-A2F1-DF12-BD04-9935C835D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1C271-0654-151B-7408-6C8184208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B0E0D4-6E59-E7D8-1744-A396297D7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17EA98-3697-5B1B-4B95-19EAFD646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59BF1-C4A3-4578-FC8A-74B51ED97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753A4-5411-D45E-C517-A033BD67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1990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2D86A-8B3B-1F6F-1FB6-8E7B7320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EB838B-7B5F-9513-5E82-326EF716EB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E1A0C-8121-06E7-9A4B-FCC639C9C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7A792-03BF-8583-8476-9E9AD2435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9D16A8-EBD7-3967-7E17-E32E566A9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38803-D743-F585-0FFC-0BB88DB55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5510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4C2FF-82BB-3752-CFEF-15E882F58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8FE67D-B57F-FD0A-5825-9D1F9C95B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14A66-6D7C-39FD-034E-6927156D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C2805-7923-92EF-CFC2-99FDE3CD3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F8574-6FA3-54F2-5082-181F3602F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69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6865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02CC8F-0823-CCD6-DE5E-0B42AABB3C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D8A823-8348-1607-4F75-5985F9D22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4C612-7F53-4B91-5117-D9C104752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6A10E-F75A-3F8B-C43F-370CC22DE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0B653-D910-22D0-CEEE-0B642CD6A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608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03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665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95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36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27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73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22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DCA524-9371-448E-55B1-40E721349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51814-9E77-32E9-1A0A-717C22D60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8F7A8-AD1F-64FF-10AA-B2B8EB352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F0AB1-43CB-D2AB-FF68-523DB392FA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95AF0-4C0E-73B2-9EA5-97BFF4EED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82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64"/>
            <a:ext cx="2246550" cy="15503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E60686-5E33-EAD6-74C6-629965622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64"/>
            <a:ext cx="12192000" cy="674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27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4929" y="624225"/>
            <a:ext cx="4656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ĐÁNH GIÁ SẢN PHẨM</a:t>
            </a:r>
            <a:endParaRPr kumimoji="0" lang="vi-VN" altLang="zh-CN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46550" cy="15503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1028BF-4394-59CC-577D-5A0DC1AF0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997" y="1401348"/>
            <a:ext cx="8469234" cy="52697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6879174" y="1470592"/>
            <a:ext cx="254572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Thực hiện đánh giá bằng hình dán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l="6827" t="7035" r="5654" b="3542"/>
          <a:stretch/>
        </p:blipFill>
        <p:spPr>
          <a:xfrm>
            <a:off x="6527030" y="3543859"/>
            <a:ext cx="868595" cy="868595"/>
          </a:xfrm>
          <a:prstGeom prst="ellipse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/>
          <a:srcRect l="9571" t="6413" r="10420" b="6660"/>
          <a:stretch/>
        </p:blipFill>
        <p:spPr>
          <a:xfrm>
            <a:off x="7727568" y="4527654"/>
            <a:ext cx="848933" cy="848933"/>
          </a:xfrm>
          <a:prstGeom prst="ellipse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/>
          <a:srcRect l="5642" t="6399" r="6278" b="6897"/>
          <a:stretch/>
        </p:blipFill>
        <p:spPr>
          <a:xfrm>
            <a:off x="8985498" y="5448834"/>
            <a:ext cx="878797" cy="878797"/>
          </a:xfrm>
          <a:prstGeom prst="ellipse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17351" y="3543859"/>
            <a:ext cx="37727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1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Có ít nhất 4 trang chiếu, có chữ hoa, chữ thường, có ảnh minh hoạ cho nội dung trình bày, có sử dụng công cụ gạch </a:t>
            </a:r>
            <a:r>
              <a:rPr lang="vi-VN" sz="16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đầu dòng</a:t>
            </a:r>
            <a:r>
              <a:rPr lang="en-US" sz="16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br>
              <a:rPr lang="vi-VN" sz="1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vi-VN" altLang="zh-CN" sz="16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6834" y="5641182"/>
            <a:ext cx="3486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1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Lưu được tệp sản phẩm vào đúng thư mục theo </a:t>
            </a:r>
            <a:r>
              <a:rPr lang="vi-VN" sz="16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yêu cầu</a:t>
            </a:r>
            <a:r>
              <a:rPr lang="en-US" sz="16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r>
              <a:rPr lang="vi-VN" sz="16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br>
              <a:rPr lang="vi-VN" sz="1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vi-VN" altLang="zh-CN" sz="16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1954" y="4617837"/>
            <a:ext cx="3616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1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Giới thiệu được một loại trang phục, một món ăn hoặc một lễ hội tiêu biểu ở </a:t>
            </a:r>
            <a:r>
              <a:rPr lang="vi-VN" sz="16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địa phương</a:t>
            </a:r>
            <a:r>
              <a:rPr lang="en-US" sz="16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kumimoji="0" lang="vi-VN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71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/>
        </p:nvSpPr>
        <p:spPr>
          <a:xfrm flipH="1" flipV="1">
            <a:off x="1449651" y="1416789"/>
            <a:ext cx="9201819" cy="4952839"/>
          </a:xfrm>
          <a:prstGeom prst="roundRect">
            <a:avLst/>
          </a:prstGeom>
          <a:noFill/>
          <a:ln w="28575">
            <a:solidFill>
              <a:srgbClr val="9562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25248E-A0D6-AD5A-5800-9A78FC7887FD}"/>
              </a:ext>
            </a:extLst>
          </p:cNvPr>
          <p:cNvSpPr txBox="1"/>
          <p:nvPr/>
        </p:nvSpPr>
        <p:spPr>
          <a:xfrm>
            <a:off x="3923212" y="3563689"/>
            <a:ext cx="585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TẠM BIỆT CÁC EM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2552" y="2700015"/>
            <a:ext cx="1588399" cy="2602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51" y="1451587"/>
            <a:ext cx="2246550" cy="155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1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-2.59259E-6 L 1.04167E-6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C7E66D"/>
            </a:gs>
            <a:gs pos="83000">
              <a:srgbClr val="98DA5E"/>
            </a:gs>
            <a:gs pos="100000">
              <a:srgbClr val="C7E66D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5455" y="1806388"/>
            <a:ext cx="11143784" cy="1077218"/>
          </a:xfrm>
          <a:prstGeom prst="rect">
            <a:avLst/>
          </a:prstGeom>
          <a:solidFill>
            <a:srgbClr val="F8EDE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TẠO BÀI TRÌNH CHIẾU GIỚI THIỆU LỊCH SỬ VĂN HOÁ TRUYỀN THỐNG CỦA ĐỊA PHƯƠNG EM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02" y="118862"/>
            <a:ext cx="2246550" cy="15503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70665A-E092-0BDB-E1D9-C40E67E0FD07}"/>
              </a:ext>
            </a:extLst>
          </p:cNvPr>
          <p:cNvSpPr txBox="1"/>
          <p:nvPr/>
        </p:nvSpPr>
        <p:spPr>
          <a:xfrm>
            <a:off x="2929890" y="309270"/>
            <a:ext cx="6332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52577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C7E66D"/>
            </a:gs>
            <a:gs pos="83000">
              <a:srgbClr val="98DA5E"/>
            </a:gs>
            <a:gs pos="100000">
              <a:srgbClr val="C7E66D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17045" y="894045"/>
            <a:ext cx="9144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02" y="118862"/>
            <a:ext cx="2246550" cy="15503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70665A-E092-0BDB-E1D9-C40E67E0FD07}"/>
              </a:ext>
            </a:extLst>
          </p:cNvPr>
          <p:cNvSpPr txBox="1"/>
          <p:nvPr/>
        </p:nvSpPr>
        <p:spPr>
          <a:xfrm>
            <a:off x="3758876" y="228001"/>
            <a:ext cx="6332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7A0D16-A25C-055C-AE7F-FB8C89F7DB5E}"/>
              </a:ext>
            </a:extLst>
          </p:cNvPr>
          <p:cNvSpPr txBox="1"/>
          <p:nvPr/>
        </p:nvSpPr>
        <p:spPr>
          <a:xfrm>
            <a:off x="146752" y="2262511"/>
            <a:ext cx="1204524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lịch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hoá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A8F8E2-6291-88B4-09AE-4966464A73FB}"/>
              </a:ext>
            </a:extLst>
          </p:cNvPr>
          <p:cNvSpPr txBox="1"/>
          <p:nvPr/>
        </p:nvSpPr>
        <p:spPr>
          <a:xfrm>
            <a:off x="651322" y="3706572"/>
            <a:ext cx="10275758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SzPts val="1300"/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ễ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645015-C0CC-282C-CA98-25F046B9D302}"/>
              </a:ext>
            </a:extLst>
          </p:cNvPr>
          <p:cNvSpPr txBox="1"/>
          <p:nvPr/>
        </p:nvSpPr>
        <p:spPr>
          <a:xfrm>
            <a:off x="651322" y="4809159"/>
            <a:ext cx="10275758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SzPts val="1300"/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07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086" t="3352" r="4965" b="6068"/>
          <a:stretch/>
        </p:blipFill>
        <p:spPr>
          <a:xfrm>
            <a:off x="568069" y="2060385"/>
            <a:ext cx="11284842" cy="40336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" y="-117663"/>
            <a:ext cx="1826757" cy="12606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66662" y="2598711"/>
            <a:ext cx="98033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lvl="0" algn="ctr">
              <a:defRPr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just"/>
            <a:r>
              <a:rPr lang="en-US" sz="5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72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7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7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7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7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7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7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7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7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7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7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7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7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7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7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7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7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7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5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9005D1-FB3E-C436-87A9-CADF3962E061}"/>
              </a:ext>
            </a:extLst>
          </p:cNvPr>
          <p:cNvSpPr txBox="1"/>
          <p:nvPr/>
        </p:nvSpPr>
        <p:spPr>
          <a:xfrm>
            <a:off x="1796133" y="604391"/>
            <a:ext cx="9144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573440-0C4A-FA44-3B95-FF5B59A48481}"/>
              </a:ext>
            </a:extLst>
          </p:cNvPr>
          <p:cNvSpPr txBox="1"/>
          <p:nvPr/>
        </p:nvSpPr>
        <p:spPr>
          <a:xfrm>
            <a:off x="3581400" y="42841"/>
            <a:ext cx="6332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35994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3296179" y="690624"/>
            <a:ext cx="547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TIÊU CHÍ SẢN PHẨM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3261" y="1696033"/>
            <a:ext cx="79478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 sz="2400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</a:t>
            </a:r>
            <a:r>
              <a:rPr lang="vi-VN" altLang="zh-C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  </a:t>
            </a:r>
            <a:r>
              <a:rPr lang="vi-VN" altLang="zh-CN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Có ít nhất 4 trang chiếu, cho chữ</a:t>
            </a:r>
            <a:r>
              <a:rPr lang="en-US" altLang="zh-CN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vi-VN" altLang="zh-CN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hoa, chữ thường, có ảnh minh hoạ cho nội dung trình bày, có sử dụng công cụ gạch đầu dòng</a:t>
            </a:r>
            <a:r>
              <a:rPr lang="en-US" altLang="zh-CN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.</a:t>
            </a:r>
            <a:endParaRPr lang="vi-VN" altLang="zh-CN" sz="28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1902" y="4979008"/>
            <a:ext cx="7813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 sz="2400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 </a:t>
            </a:r>
            <a:r>
              <a:rPr lang="vi-VN" altLang="zh-C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vi-VN" altLang="zh-CN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Lưu được tệp sản phẩm vào đúng thư mục theo yêu cầu</a:t>
            </a:r>
            <a:r>
              <a:rPr lang="en-US" altLang="zh-CN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.</a:t>
            </a:r>
            <a:endParaRPr lang="vi-VN" altLang="zh-CN" sz="28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" y="845"/>
            <a:ext cx="2125167" cy="14665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2344" y="3522186"/>
            <a:ext cx="79478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 sz="2400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 </a:t>
            </a:r>
            <a:r>
              <a:rPr lang="vi-VN" altLang="zh-CN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Giới thiệu được một món ăn hoặc một lễ hội tiêu biểu ở địa phương</a:t>
            </a:r>
            <a:r>
              <a:rPr lang="en-US" altLang="zh-CN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.</a:t>
            </a:r>
            <a:endParaRPr kumimoji="0" lang="vi-VN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48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7" grpId="0"/>
      <p:bldP spid="10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17045" y="894045"/>
            <a:ext cx="9144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02" y="118862"/>
            <a:ext cx="2246550" cy="13556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70665A-E092-0BDB-E1D9-C40E67E0FD07}"/>
              </a:ext>
            </a:extLst>
          </p:cNvPr>
          <p:cNvSpPr txBox="1"/>
          <p:nvPr/>
        </p:nvSpPr>
        <p:spPr>
          <a:xfrm>
            <a:off x="3758876" y="228001"/>
            <a:ext cx="6332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7A0D16-A25C-055C-AE7F-FB8C89F7DB5E}"/>
              </a:ext>
            </a:extLst>
          </p:cNvPr>
          <p:cNvSpPr txBox="1"/>
          <p:nvPr/>
        </p:nvSpPr>
        <p:spPr>
          <a:xfrm>
            <a:off x="242002" y="2177059"/>
            <a:ext cx="1194999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tưởng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lịch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hoá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61AC8D3D-6A84-E9A9-7103-93FF8439A59B}"/>
              </a:ext>
            </a:extLst>
          </p:cNvPr>
          <p:cNvSpPr/>
          <p:nvPr/>
        </p:nvSpPr>
        <p:spPr>
          <a:xfrm>
            <a:off x="3028031" y="3583184"/>
            <a:ext cx="6377940" cy="3200999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76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24936" y="825192"/>
            <a:ext cx="5636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Pangolin" panose="00000500000000000000" pitchFamily="2" charset="0"/>
                <a:ea typeface="Roboto" panose="02000000000000000000" pitchFamily="2" charset="0"/>
                <a:cs typeface="+mn-cs"/>
              </a:rPr>
              <a:t>PHIẾU HỌC TẬP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05"/>
            <a:ext cx="2246550" cy="13509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54642" y="2015969"/>
            <a:ext cx="96543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gì</a:t>
            </a:r>
            <a:endParaRPr lang="en-US" sz="24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…………………………………………………………………………………………………………………..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……………………………………………………………………………………………………………………</a:t>
            </a:r>
          </a:p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trang</a:t>
            </a:r>
            <a:endParaRPr lang="en-US" sz="24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……………………………………………………………………………………………………………………</a:t>
            </a:r>
          </a:p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………………………………………………………………………………………………………..…………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……………………………………………………………………………………………………………..……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35665" y="1669312"/>
            <a:ext cx="9973340" cy="487097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2995" y="5010640"/>
            <a:ext cx="89811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……………………………………………………………………………………………………………………………………………………................................................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4642" y="3428666"/>
            <a:ext cx="7306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48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167353" y="2386645"/>
            <a:ext cx="8727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altLang="zh-CN" sz="3200" b="1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" panose="02000000000000000000" pitchFamily="2" charset="0"/>
              </a:rPr>
              <a:t>TẠO BÀI TRÌNH CHIẾU GIỚI THIỆU LỊCH SỬ VĂN HOÁ TRUYỀN THỐNG CỦA </a:t>
            </a:r>
            <a:r>
              <a:rPr lang="vi-VN" altLang="zh-CN" sz="3200" b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" panose="02000000000000000000" pitchFamily="2" charset="0"/>
              </a:rPr>
              <a:t>ĐỊA PHƯƠNG</a:t>
            </a:r>
            <a:r>
              <a:rPr lang="en-US" altLang="zh-CN" sz="3200" b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20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THEO CÁCH CỦA NHÓM EM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" y="845"/>
            <a:ext cx="2246550" cy="155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0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" y="845"/>
            <a:ext cx="2246550" cy="15503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5724" y="2515239"/>
            <a:ext cx="980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3200" b="1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CHIA SẺ VỀ BÀI THUYẾT TRÌNH CỦA NHÓM MÀ EM ẤN TƯỢNG VÀ GIẢI THÍCH LÍ DO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26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5854</TotalTime>
  <Words>554</Words>
  <Application>Microsoft Office PowerPoint</Application>
  <PresentationFormat>Widescreen</PresentationFormat>
  <Paragraphs>54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Roboto</vt:lpstr>
      <vt:lpstr>Trebuchet MS</vt:lpstr>
      <vt:lpstr>Wingdings 3</vt:lpstr>
      <vt:lpstr>Arial</vt:lpstr>
      <vt:lpstr>Calibri Light</vt:lpstr>
      <vt:lpstr>Times New Roman</vt:lpstr>
      <vt:lpstr>Pangolin</vt:lpstr>
      <vt:lpstr>Calibri</vt:lpstr>
      <vt:lpstr>Roboto Black</vt:lpstr>
      <vt:lpstr>3_Office Theme</vt:lpstr>
      <vt:lpstr>2_Office Theme</vt:lpstr>
      <vt:lpstr>1_Office Theme</vt:lpstr>
      <vt:lpstr>Facet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324</cp:revision>
  <dcterms:created xsi:type="dcterms:W3CDTF">2023-04-01T23:44:56Z</dcterms:created>
  <dcterms:modified xsi:type="dcterms:W3CDTF">2024-04-03T00:26:22Z</dcterms:modified>
</cp:coreProperties>
</file>