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0A621D-6793-401E-A697-EC86F05E1AB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222320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A621D-6793-401E-A697-EC86F05E1AB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63667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A621D-6793-401E-A697-EC86F05E1AB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32139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A621D-6793-401E-A697-EC86F05E1AB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0765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A621D-6793-401E-A697-EC86F05E1AB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91879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A621D-6793-401E-A697-EC86F05E1AB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273317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0A621D-6793-401E-A697-EC86F05E1AB3}"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71248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0A621D-6793-401E-A697-EC86F05E1AB3}"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141379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A621D-6793-401E-A697-EC86F05E1AB3}"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12401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A621D-6793-401E-A697-EC86F05E1AB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37065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A621D-6793-401E-A697-EC86F05E1AB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AFBC4-4196-4965-B933-0A244F48D176}" type="slidenum">
              <a:rPr lang="en-US" smtClean="0"/>
              <a:t>‹#›</a:t>
            </a:fld>
            <a:endParaRPr lang="en-US"/>
          </a:p>
        </p:txBody>
      </p:sp>
    </p:spTree>
    <p:extLst>
      <p:ext uri="{BB962C8B-B14F-4D97-AF65-F5344CB8AC3E}">
        <p14:creationId xmlns:p14="http://schemas.microsoft.com/office/powerpoint/2010/main" val="6150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A621D-6793-401E-A697-EC86F05E1AB3}" type="datetimeFigureOut">
              <a:rPr lang="en-US" smtClean="0"/>
              <a:t>4/21/2024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FBC4-4196-4965-B933-0A244F48D176}" type="slidenum">
              <a:rPr lang="en-US" smtClean="0"/>
              <a:t>‹#›</a:t>
            </a:fld>
            <a:endParaRPr lang="en-US"/>
          </a:p>
        </p:txBody>
      </p:sp>
    </p:spTree>
    <p:extLst>
      <p:ext uri="{BB962C8B-B14F-4D97-AF65-F5344CB8AC3E}">
        <p14:creationId xmlns:p14="http://schemas.microsoft.com/office/powerpoint/2010/main" val="744126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200025" y="188913"/>
            <a:ext cx="849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3600" b="1" dirty="0" err="1">
                <a:latin typeface="Times New Roman" pitchFamily="18" charset="0"/>
                <a:cs typeface="Times New Roman" pitchFamily="18" charset="0"/>
              </a:rPr>
              <a:t>Thứ</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năm</a:t>
            </a:r>
            <a:r>
              <a:rPr lang="en-GB" sz="3600" b="1" dirty="0">
                <a:latin typeface="Times New Roman" pitchFamily="18" charset="0"/>
                <a:cs typeface="Times New Roman" pitchFamily="18" charset="0"/>
              </a:rPr>
              <a:t> </a:t>
            </a:r>
            <a:r>
              <a:rPr lang="en-GB" sz="3600" b="1" dirty="0" err="1">
                <a:latin typeface="Times New Roman" pitchFamily="18" charset="0"/>
                <a:cs typeface="Times New Roman" pitchFamily="18" charset="0"/>
              </a:rPr>
              <a:t>ngày</a:t>
            </a:r>
            <a:r>
              <a:rPr lang="en-GB" sz="3600" b="1" dirty="0">
                <a:latin typeface="Times New Roman" pitchFamily="18" charset="0"/>
                <a:cs typeface="Times New Roman" pitchFamily="18" charset="0"/>
              </a:rPr>
              <a:t> 02 </a:t>
            </a:r>
            <a:r>
              <a:rPr lang="en-GB" sz="3600" b="1" dirty="0" err="1">
                <a:latin typeface="Times New Roman" pitchFamily="18" charset="0"/>
                <a:cs typeface="Times New Roman" pitchFamily="18" charset="0"/>
              </a:rPr>
              <a:t>tháng</a:t>
            </a:r>
            <a:r>
              <a:rPr lang="en-GB" sz="3600" b="1" dirty="0">
                <a:latin typeface="Times New Roman" pitchFamily="18" charset="0"/>
                <a:cs typeface="Times New Roman" pitchFamily="18" charset="0"/>
              </a:rPr>
              <a:t> 03 </a:t>
            </a:r>
            <a:r>
              <a:rPr lang="en-GB" sz="3600" b="1" dirty="0" err="1">
                <a:latin typeface="Times New Roman" pitchFamily="18" charset="0"/>
                <a:cs typeface="Times New Roman" pitchFamily="18" charset="0"/>
              </a:rPr>
              <a:t>năm</a:t>
            </a:r>
            <a:r>
              <a:rPr lang="en-GB" sz="3600" b="1">
                <a:latin typeface="Times New Roman" pitchFamily="18" charset="0"/>
                <a:cs typeface="Times New Roman" pitchFamily="18" charset="0"/>
              </a:rPr>
              <a:t> </a:t>
            </a:r>
            <a:r>
              <a:rPr lang="en-GB" sz="3600" b="1" smtClean="0">
                <a:latin typeface="Times New Roman" pitchFamily="18" charset="0"/>
                <a:cs typeface="Times New Roman" pitchFamily="18" charset="0"/>
              </a:rPr>
              <a:t>2024</a:t>
            </a:r>
            <a:endParaRPr lang="en-GB" sz="3600" b="1">
              <a:latin typeface="Times New Roman" pitchFamily="18" charset="0"/>
              <a:cs typeface="Times New Roman" pitchFamily="18" charset="0"/>
            </a:endParaRPr>
          </a:p>
        </p:txBody>
      </p:sp>
      <p:sp>
        <p:nvSpPr>
          <p:cNvPr id="6" name="Rectangle 5"/>
          <p:cNvSpPr/>
          <p:nvPr/>
        </p:nvSpPr>
        <p:spPr>
          <a:xfrm>
            <a:off x="971600" y="1052736"/>
            <a:ext cx="6000682"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Môn</a:t>
            </a:r>
            <a:r>
              <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rPr>
              <a:t> : </a:t>
            </a: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mĩ</a:t>
            </a:r>
            <a:r>
              <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dirty="0" err="1">
                <a:ln w="0"/>
                <a:solidFill>
                  <a:srgbClr val="C00000"/>
                </a:solidFill>
                <a:effectLst>
                  <a:reflection blurRad="12700" stA="50000" endPos="50000" dist="5000" dir="5400000" sy="-100000" rotWithShape="0"/>
                </a:effectLst>
                <a:latin typeface="Times New Roman" pitchFamily="18" charset="0"/>
                <a:cs typeface="Times New Roman" pitchFamily="18" charset="0"/>
              </a:rPr>
              <a:t>thuật</a:t>
            </a:r>
            <a:endParaRPr lang="en-US" sz="5400" b="1" cap="all" dirty="0">
              <a:ln w="0"/>
              <a:solidFill>
                <a:srgbClr val="C0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7" name="Rectangle 6"/>
          <p:cNvSpPr/>
          <p:nvPr/>
        </p:nvSpPr>
        <p:spPr>
          <a:xfrm>
            <a:off x="201354" y="2040297"/>
            <a:ext cx="8289449" cy="64633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CHỦ ĐỀ 10: CUỘC SỐNG QUANH EM</a:t>
            </a:r>
          </a:p>
        </p:txBody>
      </p:sp>
      <p:grpSp>
        <p:nvGrpSpPr>
          <p:cNvPr id="5125" name="Group 7"/>
          <p:cNvGrpSpPr>
            <a:grpSpLocks/>
          </p:cNvGrpSpPr>
          <p:nvPr/>
        </p:nvGrpSpPr>
        <p:grpSpPr bwMode="auto">
          <a:xfrm>
            <a:off x="395288" y="2692400"/>
            <a:ext cx="4897437" cy="2854325"/>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1</a:t>
              </a:r>
            </a:p>
          </p:txBody>
        </p:sp>
      </p:grpSp>
    </p:spTree>
    <p:extLst>
      <p:ext uri="{BB962C8B-B14F-4D97-AF65-F5344CB8AC3E}">
        <p14:creationId xmlns:p14="http://schemas.microsoft.com/office/powerpoint/2010/main" val="1974473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7272" t="19090" r="10504" b="13786"/>
          <a:stretch>
            <a:fillRect/>
          </a:stretch>
        </p:blipFill>
        <p:spPr bwMode="auto">
          <a:xfrm>
            <a:off x="20638" y="33338"/>
            <a:ext cx="451961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727" t="16162" r="2274" b="16364"/>
          <a:stretch>
            <a:fillRect/>
          </a:stretch>
        </p:blipFill>
        <p:spPr bwMode="auto">
          <a:xfrm>
            <a:off x="4540250" y="6350"/>
            <a:ext cx="46577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l="8940" t="18990" r="3484" b="11111"/>
          <a:stretch>
            <a:fillRect/>
          </a:stretch>
        </p:blipFill>
        <p:spPr bwMode="auto">
          <a:xfrm>
            <a:off x="4540250" y="3651250"/>
            <a:ext cx="458311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3181" t="9090" r="2122" b="4646"/>
          <a:stretch>
            <a:fillRect/>
          </a:stretch>
        </p:blipFill>
        <p:spPr bwMode="auto">
          <a:xfrm>
            <a:off x="6350" y="3651250"/>
            <a:ext cx="46926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l="4242" t="6667" r="5457" b="10303"/>
          <a:stretch>
            <a:fillRect/>
          </a:stretch>
        </p:blipFill>
        <p:spPr bwMode="auto">
          <a:xfrm>
            <a:off x="23813" y="33338"/>
            <a:ext cx="9204325"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70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66675" y="1628775"/>
            <a:ext cx="89281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 Nhóm em chọn nội dung gì thực hiện </a:t>
            </a:r>
          </a:p>
          <a:p>
            <a:pPr algn="just" eaLnBrk="1" hangingPunct="1">
              <a:buFont typeface="Arial" charset="0"/>
              <a:buChar char="•"/>
            </a:pPr>
            <a:r>
              <a:rPr lang="en-GB" sz="3200" b="1">
                <a:solidFill>
                  <a:srgbClr val="0000CC"/>
                </a:solidFill>
                <a:latin typeface="Times New Roman" pitchFamily="18" charset="0"/>
                <a:cs typeface="Times New Roman" pitchFamily="18" charset="0"/>
              </a:rPr>
              <a:t>? Nhóm em chọn hình thức,chất liệu để thể hiện sản phẩm</a:t>
            </a:r>
          </a:p>
          <a:p>
            <a:pPr algn="just" eaLnBrk="1" hangingPunct="1">
              <a:buFont typeface="Arial" charset="0"/>
              <a:buChar char="•"/>
            </a:pPr>
            <a:r>
              <a:rPr lang="en-GB" sz="3200" b="1">
                <a:solidFill>
                  <a:srgbClr val="0000CC"/>
                </a:solidFill>
                <a:latin typeface="Times New Roman" pitchFamily="18" charset="0"/>
                <a:cs typeface="Times New Roman" pitchFamily="18" charset="0"/>
              </a:rPr>
              <a:t>?Nhóm em vẽ và sắp xếp các hình ảnh như thế nào?</a:t>
            </a:r>
          </a:p>
        </p:txBody>
      </p:sp>
    </p:spTree>
    <p:extLst>
      <p:ext uri="{BB962C8B-B14F-4D97-AF65-F5344CB8AC3E}">
        <p14:creationId xmlns:p14="http://schemas.microsoft.com/office/powerpoint/2010/main" val="43792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1979711" y="7818"/>
            <a:ext cx="5521843" cy="201622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Ghi</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nhớ</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
        <p:nvSpPr>
          <p:cNvPr id="5" name="TextBox 4"/>
          <p:cNvSpPr txBox="1"/>
          <p:nvPr/>
        </p:nvSpPr>
        <p:spPr>
          <a:xfrm>
            <a:off x="30163" y="1593850"/>
            <a:ext cx="10367962" cy="5694363"/>
          </a:xfrm>
          <a:prstGeom prst="rect">
            <a:avLst/>
          </a:prstGeom>
          <a:noFill/>
        </p:spPr>
        <p:txBody>
          <a:bodyPr>
            <a:spAutoFit/>
          </a:bodyPr>
          <a:lstStyle/>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thực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Kí</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họa</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dáng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người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quan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sát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hoặc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trí</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nhớ</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để</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tạo</a:t>
            </a:r>
            <a:r>
              <a:rPr lang="en-GB" sz="2800" b="1" dirty="0">
                <a:solidFill>
                  <a:srgbClr val="0000CC"/>
                </a:solidFill>
                <a:latin typeface="Times New Roman" pitchFamily="18" charset="0"/>
                <a:cs typeface="Times New Roman" pitchFamily="18" charset="0"/>
              </a:rPr>
              <a:t> </a:t>
            </a:r>
          </a:p>
          <a:p>
            <a:pPr algn="just">
              <a:defRPr/>
            </a:pPr>
            <a:r>
              <a:rPr lang="en-GB" sz="2800" b="1" dirty="0" err="1">
                <a:solidFill>
                  <a:srgbClr val="0000CC"/>
                </a:solidFill>
                <a:latin typeface="Times New Roman" pitchFamily="18" charset="0"/>
                <a:cs typeface="Times New Roman" pitchFamily="18" charset="0"/>
              </a:rPr>
              <a:t>dáng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hoạt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động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màu</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Cắt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rời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rakhỏi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tờ</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giấy</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Sắp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xếp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chính,phụ</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nội</a:t>
            </a:r>
            <a:r>
              <a:rPr lang="en-GB" sz="2800" b="1" dirty="0">
                <a:solidFill>
                  <a:srgbClr val="0000CC"/>
                </a:solidFill>
                <a:latin typeface="Times New Roman" pitchFamily="18" charset="0"/>
                <a:cs typeface="Times New Roman" pitchFamily="18" charset="0"/>
              </a:rPr>
              <a:t> dung </a:t>
            </a:r>
            <a:r>
              <a:rPr lang="en-GB" sz="2800" b="1" dirty="0" err="1">
                <a:solidFill>
                  <a:srgbClr val="0000CC"/>
                </a:solidFill>
                <a:latin typeface="Times New Roman" pitchFamily="18" charset="0"/>
                <a:cs typeface="Times New Roman" pitchFamily="18" charset="0"/>
              </a:rPr>
              <a:t>chủ</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đề</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của</a:t>
            </a: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nhóm</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thêm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hình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ảnh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tạo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không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gian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của</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tranh</a:t>
            </a:r>
            <a:r>
              <a:rPr lang="en-GB" sz="2800" b="1" dirty="0">
                <a:solidFill>
                  <a:srgbClr val="0000CC"/>
                </a:solidFill>
                <a:latin typeface="Times New Roman" pitchFamily="18" charset="0"/>
                <a:cs typeface="Times New Roman" pitchFamily="18" charset="0"/>
              </a:rPr>
              <a:t>.</a:t>
            </a:r>
          </a:p>
          <a:p>
            <a:pPr algn="just">
              <a:defRPr/>
            </a:pPr>
            <a:r>
              <a:rPr lang="en-GB" sz="2800" b="1" dirty="0" err="1">
                <a:solidFill>
                  <a:srgbClr val="0000CC"/>
                </a:solidFill>
                <a:latin typeface="Times New Roman" pitchFamily="18" charset="0"/>
                <a:cs typeface="Times New Roman" pitchFamily="18" charset="0"/>
              </a:rPr>
              <a:t>Vẽ</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thêm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chi </a:t>
            </a:r>
            <a:r>
              <a:rPr lang="en-GB" sz="2800" b="1" dirty="0" err="1">
                <a:solidFill>
                  <a:srgbClr val="0000CC"/>
                </a:solidFill>
                <a:latin typeface="Times New Roman" pitchFamily="18" charset="0"/>
                <a:cs typeface="Times New Roman" pitchFamily="18" charset="0"/>
              </a:rPr>
              <a:t>tiết,hoàn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chỉnh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đường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nét,màu</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sắc</a:t>
            </a:r>
            <a:r>
              <a:rPr lang="en-GB" sz="2800" b="1" dirty="0">
                <a:solidFill>
                  <a:srgbClr val="0000CC"/>
                </a:solidFill>
                <a:latin typeface="Times New Roman" pitchFamily="18" charset="0"/>
                <a:cs typeface="Times New Roman" pitchFamily="18" charset="0"/>
              </a:rPr>
              <a:t>.</a:t>
            </a:r>
          </a:p>
          <a:p>
            <a:pPr algn="just">
              <a:defRPr/>
            </a:pPr>
            <a:r>
              <a:rPr lang="en-GB" sz="2800" b="1" i="1" dirty="0" err="1">
                <a:solidFill>
                  <a:srgbClr val="0000CC"/>
                </a:solidFill>
                <a:latin typeface="Times New Roman" pitchFamily="18" charset="0"/>
                <a:cs typeface="Times New Roman" pitchFamily="18" charset="0"/>
              </a:rPr>
              <a:t>Có</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thể</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tạo</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sản</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phẩm</a:t>
            </a:r>
            <a:r>
              <a:rPr lang="en-GB" sz="2800" b="1" i="1" dirty="0">
                <a:solidFill>
                  <a:srgbClr val="0000CC"/>
                </a:solidFill>
                <a:latin typeface="Times New Roman" pitchFamily="18" charset="0"/>
                <a:cs typeface="Times New Roman" pitchFamily="18" charset="0"/>
              </a:rPr>
              <a:t> con </a:t>
            </a:r>
            <a:r>
              <a:rPr lang="en-GB" sz="2800" b="1" i="1" dirty="0" err="1">
                <a:solidFill>
                  <a:srgbClr val="0000CC"/>
                </a:solidFill>
                <a:latin typeface="Times New Roman" pitchFamily="18" charset="0"/>
                <a:cs typeface="Times New Roman" pitchFamily="18" charset="0"/>
              </a:rPr>
              <a:t>rối</a:t>
            </a:r>
            <a:r>
              <a:rPr lang="en-GB" sz="2800" b="1" i="1" dirty="0">
                <a:solidFill>
                  <a:srgbClr val="0000CC"/>
                </a:solidFill>
                <a:latin typeface="Times New Roman" pitchFamily="18" charset="0"/>
                <a:cs typeface="Times New Roman" pitchFamily="18" charset="0"/>
              </a:rPr>
              <a:t>/</a:t>
            </a:r>
            <a:r>
              <a:rPr lang="en-GB" sz="2800" b="1" i="1" dirty="0" err="1">
                <a:solidFill>
                  <a:srgbClr val="0000CC"/>
                </a:solidFill>
                <a:latin typeface="Times New Roman" pitchFamily="18" charset="0"/>
                <a:cs typeface="Times New Roman" pitchFamily="18" charset="0"/>
              </a:rPr>
              <a:t>mô</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hình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bằng</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cách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sử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dụng</a:t>
            </a:r>
            <a:endParaRPr lang="en-GB" sz="2800" b="1" i="1" dirty="0">
              <a:solidFill>
                <a:srgbClr val="0000CC"/>
              </a:solidFill>
              <a:latin typeface="Times New Roman" pitchFamily="18" charset="0"/>
              <a:cs typeface="Times New Roman" pitchFamily="18" charset="0"/>
            </a:endParaRPr>
          </a:p>
          <a:p>
            <a:pPr algn="just">
              <a:defRPr/>
            </a:pPr>
            <a:r>
              <a:rPr lang="en-GB" sz="2800" b="1" i="1" dirty="0" err="1">
                <a:solidFill>
                  <a:srgbClr val="0000CC"/>
                </a:solidFill>
                <a:latin typeface="Times New Roman" pitchFamily="18" charset="0"/>
                <a:cs typeface="Times New Roman" pitchFamily="18" charset="0"/>
              </a:rPr>
              <a:t>các</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dáng</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người</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từ</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kho</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hình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ảnh</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đã</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được</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kí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họa</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hoặc</a:t>
            </a:r>
            <a:r>
              <a:rPr lang="en-GB" sz="2800" b="1" i="1" dirty="0">
                <a:solidFill>
                  <a:srgbClr val="0000CC"/>
                </a:solidFill>
                <a:latin typeface="Times New Roman" pitchFamily="18" charset="0"/>
                <a:cs typeface="Times New Roman" pitchFamily="18" charset="0"/>
              </a:rPr>
              <a:t> </a:t>
            </a:r>
          </a:p>
          <a:p>
            <a:pPr algn="just">
              <a:defRPr/>
            </a:pPr>
            <a:r>
              <a:rPr lang="en-GB" sz="2800" b="1" i="1" dirty="0" err="1">
                <a:solidFill>
                  <a:srgbClr val="0000CC"/>
                </a:solidFill>
                <a:latin typeface="Times New Roman" pitchFamily="18" charset="0"/>
                <a:cs typeface="Times New Roman" pitchFamily="18" charset="0"/>
              </a:rPr>
              <a:t>vẽ</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theotrí</a:t>
            </a:r>
            <a:r>
              <a:rPr lang="en-GB" sz="2800" b="1" i="1" dirty="0">
                <a:solidFill>
                  <a:srgbClr val="0000CC"/>
                </a:solidFill>
                <a:latin typeface="Times New Roman" pitchFamily="18" charset="0"/>
                <a:cs typeface="Times New Roman" pitchFamily="18" charset="0"/>
              </a:rPr>
              <a:t> </a:t>
            </a:r>
            <a:r>
              <a:rPr lang="en-GB" sz="2800" b="1" i="1" dirty="0" err="1">
                <a:solidFill>
                  <a:srgbClr val="0000CC"/>
                </a:solidFill>
                <a:latin typeface="Times New Roman" pitchFamily="18" charset="0"/>
                <a:cs typeface="Times New Roman" pitchFamily="18" charset="0"/>
              </a:rPr>
              <a:t>nhớ</a:t>
            </a:r>
            <a:r>
              <a:rPr lang="en-GB" sz="2800" b="1" i="1" dirty="0">
                <a:solidFill>
                  <a:srgbClr val="0000CC"/>
                </a:solidFill>
                <a:latin typeface="Times New Roman" pitchFamily="18" charset="0"/>
                <a:cs typeface="Times New Roman" pitchFamily="18" charset="0"/>
              </a:rPr>
              <a:t>.</a:t>
            </a:r>
          </a:p>
          <a:p>
            <a:pPr algn="just">
              <a:defRPr/>
            </a:pP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3614871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GV: TÓM TẮT</a:t>
            </a:r>
          </a:p>
          <a:p>
            <a:pPr algn="ctr">
              <a:defRPr/>
            </a:pPr>
            <a:endParaRPr lang="en-GB" dirty="0"/>
          </a:p>
        </p:txBody>
      </p:sp>
    </p:spTree>
    <p:extLst>
      <p:ext uri="{BB962C8B-B14F-4D97-AF65-F5344CB8AC3E}">
        <p14:creationId xmlns:p14="http://schemas.microsoft.com/office/powerpoint/2010/main" val="365975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3" y="908050"/>
            <a:ext cx="10367962" cy="4402138"/>
          </a:xfrm>
          <a:prstGeom prst="rect">
            <a:avLst/>
          </a:prstGeom>
          <a:noFill/>
        </p:spPr>
        <p:txBody>
          <a:bodyPr>
            <a:spAutoFit/>
          </a:bodyPr>
          <a:lstStyle/>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thức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mĩ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với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chủ</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đề</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Cuộc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sống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quanh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em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tranh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chiều,xé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và</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hiện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bước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2800" b="1" dirty="0">
              <a:solidFill>
                <a:srgbClr val="0000CC"/>
              </a:solidFill>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Kí</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họa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quan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sát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hoặc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trí</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nhớ</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hoạt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có</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cách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vẽ,xé</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cắt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dán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nặn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Lựa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chọn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từ</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kho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sắp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xếp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thành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tập</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thể</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nội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dung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chủ</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đề</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của</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nhóm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đã</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nhất</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Tạo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thêm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hình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ảnh,chi</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tiết,hoàn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chỉnh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nét,màu</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sắc</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cho</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sản</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phẩm</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sinh</a:t>
            </a:r>
            <a:r>
              <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8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động</a:t>
            </a:r>
            <a:endParaRPr lang="en-GB" sz="28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13228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Quan</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sát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h10.3</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Tree>
    <p:extLst>
      <p:ext uri="{BB962C8B-B14F-4D97-AF65-F5344CB8AC3E}">
        <p14:creationId xmlns:p14="http://schemas.microsoft.com/office/powerpoint/2010/main" val="3209613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l="5859" t="9326" r="11514" b="13905"/>
          <a:stretch>
            <a:fillRect/>
          </a:stretch>
        </p:blipFill>
        <p:spPr bwMode="auto">
          <a:xfrm>
            <a:off x="-9525" y="23813"/>
            <a:ext cx="902017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561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l="14696" t="5858" r="14697" b="1817"/>
          <a:stretch>
            <a:fillRect/>
          </a:stretch>
        </p:blipFill>
        <p:spPr bwMode="auto">
          <a:xfrm>
            <a:off x="26988" y="0"/>
            <a:ext cx="911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70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l="9850" t="15959" r="2423" b="10303"/>
          <a:stretch>
            <a:fillRect/>
          </a:stretch>
        </p:blipFill>
        <p:spPr bwMode="auto">
          <a:xfrm>
            <a:off x="-11113" y="23813"/>
            <a:ext cx="915511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58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t="10101" r="1212" b="3838"/>
          <a:stretch>
            <a:fillRect/>
          </a:stretch>
        </p:blipFill>
        <p:spPr bwMode="auto">
          <a:xfrm>
            <a:off x="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226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1655763" y="1341438"/>
            <a:ext cx="6337300" cy="2159000"/>
            <a:chOff x="1655679" y="1340768"/>
            <a:chExt cx="6336704" cy="2160240"/>
          </a:xfrm>
        </p:grpSpPr>
        <p:sp>
          <p:nvSpPr>
            <p:cNvPr id="4" name="Cloud Callout 3"/>
            <p:cNvSpPr/>
            <p:nvPr/>
          </p:nvSpPr>
          <p:spPr>
            <a:xfrm>
              <a:off x="1655679" y="1340768"/>
              <a:ext cx="6336704" cy="2160240"/>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5" name="Rectangle 4"/>
            <p:cNvSpPr/>
            <p:nvPr/>
          </p:nvSpPr>
          <p:spPr>
            <a:xfrm>
              <a:off x="2195736" y="1844824"/>
              <a:ext cx="4948792"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1.TÌM HIỂU</a:t>
              </a:r>
            </a:p>
          </p:txBody>
        </p:sp>
      </p:grpSp>
    </p:spTree>
    <p:extLst>
      <p:ext uri="{BB962C8B-B14F-4D97-AF65-F5344CB8AC3E}">
        <p14:creationId xmlns:p14="http://schemas.microsoft.com/office/powerpoint/2010/main" val="197611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l="2122" t="8687" r="5302" b="5656"/>
          <a:stretch>
            <a:fillRect/>
          </a:stretch>
        </p:blipFill>
        <p:spPr bwMode="auto">
          <a:xfrm>
            <a:off x="0" y="20638"/>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2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1)">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7"/>
          <p:cNvGrpSpPr>
            <a:grpSpLocks/>
          </p:cNvGrpSpPr>
          <p:nvPr/>
        </p:nvGrpSpPr>
        <p:grpSpPr bwMode="auto">
          <a:xfrm>
            <a:off x="395288" y="3141663"/>
            <a:ext cx="4897437" cy="2852737"/>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2</a:t>
              </a:r>
            </a:p>
          </p:txBody>
        </p:sp>
      </p:grpSp>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1596216" y="1506850"/>
            <a:ext cx="6147838"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3.THỰC HÀNH</a:t>
            </a:r>
          </a:p>
        </p:txBody>
      </p:sp>
    </p:spTree>
    <p:extLst>
      <p:ext uri="{BB962C8B-B14F-4D97-AF65-F5344CB8AC3E}">
        <p14:creationId xmlns:p14="http://schemas.microsoft.com/office/powerpoint/2010/main" val="139163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0627" y="1916832"/>
            <a:ext cx="7448001" cy="156966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GIỚI THIỆU SẢN PHẨM </a:t>
            </a:r>
          </a:p>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HS CŨ</a:t>
            </a:r>
          </a:p>
        </p:txBody>
      </p:sp>
    </p:spTree>
    <p:extLst>
      <p:ext uri="{BB962C8B-B14F-4D97-AF65-F5344CB8AC3E}">
        <p14:creationId xmlns:p14="http://schemas.microsoft.com/office/powerpoint/2010/main" val="967309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44735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50056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3492500"/>
            <a:ext cx="44735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471863"/>
            <a:ext cx="4500562"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075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305300" y="0"/>
            <a:ext cx="4897438" cy="2852738"/>
            <a:chOff x="0" y="3789040"/>
            <a:chExt cx="4896544" cy="2852936"/>
          </a:xfrm>
        </p:grpSpPr>
        <p:sp>
          <p:nvSpPr>
            <p:cNvPr id="3" name="12-Point Star 2"/>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4" name="Rectangle 3"/>
            <p:cNvSpPr/>
            <p:nvPr/>
          </p:nvSpPr>
          <p:spPr>
            <a:xfrm>
              <a:off x="1405028" y="4905151"/>
              <a:ext cx="2088652" cy="584816"/>
            </a:xfrm>
            <a:prstGeom prst="rect">
              <a:avLst/>
            </a:prstGeom>
            <a:noFill/>
          </p:spPr>
          <p:txBody>
            <a:bodyPr wrap="none">
              <a:spAutoFit/>
            </a:bodyPr>
            <a:lstStyle/>
            <a:p>
              <a:pPr algn="ctr">
                <a:defRPr/>
              </a:pPr>
              <a:r>
                <a:rPr lang="en-US" sz="32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CÁ NHÂN</a:t>
              </a:r>
            </a:p>
          </p:txBody>
        </p:sp>
      </p:grpSp>
      <p:grpSp>
        <p:nvGrpSpPr>
          <p:cNvPr id="5" name="Group 7"/>
          <p:cNvGrpSpPr>
            <a:grpSpLocks/>
          </p:cNvGrpSpPr>
          <p:nvPr/>
        </p:nvGrpSpPr>
        <p:grpSpPr bwMode="auto">
          <a:xfrm>
            <a:off x="-107950" y="2852738"/>
            <a:ext cx="7559675" cy="3529012"/>
            <a:chOff x="0" y="3789040"/>
            <a:chExt cx="4896544" cy="2852936"/>
          </a:xfrm>
        </p:grpSpPr>
        <p:sp>
          <p:nvSpPr>
            <p:cNvPr id="6" name="12-Point Star 5"/>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7" name="Rectangle 6"/>
            <p:cNvSpPr/>
            <p:nvPr/>
          </p:nvSpPr>
          <p:spPr>
            <a:xfrm>
              <a:off x="1438626" y="4896787"/>
              <a:ext cx="2021457" cy="52257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THEO NHÓM</a:t>
              </a:r>
            </a:p>
          </p:txBody>
        </p:sp>
      </p:grpSp>
    </p:spTree>
    <p:extLst>
      <p:ext uri="{BB962C8B-B14F-4D97-AF65-F5344CB8AC3E}">
        <p14:creationId xmlns:p14="http://schemas.microsoft.com/office/powerpoint/2010/main" val="274269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7"/>
          <p:cNvGrpSpPr>
            <a:grpSpLocks/>
          </p:cNvGrpSpPr>
          <p:nvPr/>
        </p:nvGrpSpPr>
        <p:grpSpPr bwMode="auto">
          <a:xfrm>
            <a:off x="395288" y="3141663"/>
            <a:ext cx="4897437" cy="2852737"/>
            <a:chOff x="0" y="3789040"/>
            <a:chExt cx="4896544" cy="2852936"/>
          </a:xfrm>
        </p:grpSpPr>
        <p:sp>
          <p:nvSpPr>
            <p:cNvPr id="9" name="12-Point Star 8"/>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10" name="Rectangle 9"/>
            <p:cNvSpPr/>
            <p:nvPr/>
          </p:nvSpPr>
          <p:spPr>
            <a:xfrm>
              <a:off x="1475656" y="4753843"/>
              <a:ext cx="1947392" cy="769441"/>
            </a:xfrm>
            <a:prstGeom prst="rect">
              <a:avLst/>
            </a:prstGeom>
            <a:noFill/>
          </p:spPr>
          <p:txBody>
            <a:bodyPr wrap="none">
              <a:spAutoFit/>
            </a:bodyPr>
            <a:lstStyle/>
            <a:p>
              <a:pPr algn="ctr">
                <a:defRPr/>
              </a:pPr>
              <a:r>
                <a:rPr lang="en-US" sz="44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TIẾT 3</a:t>
              </a:r>
            </a:p>
          </p:txBody>
        </p:sp>
      </p:grpSp>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1671301" y="1774557"/>
            <a:ext cx="5997668"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4.TRƯNG BẦY SẢN PHẨM</a:t>
            </a:r>
          </a:p>
        </p:txBody>
      </p:sp>
    </p:spTree>
    <p:extLst>
      <p:ext uri="{BB962C8B-B14F-4D97-AF65-F5344CB8AC3E}">
        <p14:creationId xmlns:p14="http://schemas.microsoft.com/office/powerpoint/2010/main" val="3107419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468313" y="946150"/>
            <a:ext cx="7559675" cy="3529013"/>
            <a:chOff x="0" y="3789040"/>
            <a:chExt cx="4896544" cy="2852936"/>
          </a:xfrm>
        </p:grpSpPr>
        <p:sp>
          <p:nvSpPr>
            <p:cNvPr id="6" name="12-Point Star 5"/>
            <p:cNvSpPr/>
            <p:nvPr/>
          </p:nvSpPr>
          <p:spPr>
            <a:xfrm>
              <a:off x="0" y="3789040"/>
              <a:ext cx="4896544" cy="2852936"/>
            </a:xfrm>
            <a:prstGeom prst="star12">
              <a:avLst>
                <a:gd name="adj" fmla="val 19532"/>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
          <p:nvSpPr>
            <p:cNvPr id="7" name="Rectangle 6"/>
            <p:cNvSpPr/>
            <p:nvPr/>
          </p:nvSpPr>
          <p:spPr>
            <a:xfrm>
              <a:off x="1488456" y="4896787"/>
              <a:ext cx="1921796" cy="522571"/>
            </a:xfrm>
            <a:prstGeom prst="rect">
              <a:avLst/>
            </a:prstGeom>
            <a:noFill/>
          </p:spPr>
          <p:txBody>
            <a:bodyPr wrap="none">
              <a:spAutoFit/>
            </a:bodyPr>
            <a:lstStyle/>
            <a:p>
              <a:pPr algn="ctr">
                <a:defRPr/>
              </a:pPr>
              <a:r>
                <a:rPr lang="en-US" sz="3600" b="1" dirty="0">
                  <a:ln w="10541" cmpd="sng">
                    <a:solidFill>
                      <a:schemeClr val="accent1">
                        <a:shade val="88000"/>
                        <a:satMod val="110000"/>
                      </a:schemeClr>
                    </a:solidFill>
                    <a:prstDash val="solid"/>
                  </a:ln>
                  <a:solidFill>
                    <a:srgbClr val="0000CC"/>
                  </a:solidFill>
                  <a:latin typeface="Times New Roman" pitchFamily="18" charset="0"/>
                  <a:cs typeface="Times New Roman" pitchFamily="18" charset="0"/>
                </a:rPr>
                <a:t>THẢO LUẬN</a:t>
              </a:r>
            </a:p>
          </p:txBody>
        </p:sp>
      </p:grpSp>
    </p:spTree>
    <p:extLst>
      <p:ext uri="{BB962C8B-B14F-4D97-AF65-F5344CB8AC3E}">
        <p14:creationId xmlns:p14="http://schemas.microsoft.com/office/powerpoint/2010/main" val="2577724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4398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2800">
                <a:solidFill>
                  <a:srgbClr val="0000CC"/>
                </a:solidFill>
                <a:latin typeface="Times New Roman" pitchFamily="18" charset="0"/>
                <a:cs typeface="Times New Roman" pitchFamily="18" charset="0"/>
              </a:rPr>
              <a:t>Nhóm em thể hiện nội dung gì qua sản phẩm của mình?</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thể hiện hình ảnh màu sắc như thế nào?</a:t>
            </a:r>
          </a:p>
          <a:p>
            <a:pPr algn="just" eaLnBrk="1" hangingPunct="1">
              <a:buFont typeface="Arial" charset="0"/>
              <a:buChar char="•"/>
            </a:pPr>
            <a:r>
              <a:rPr lang="en-GB" sz="2800">
                <a:solidFill>
                  <a:srgbClr val="0000CC"/>
                </a:solidFill>
                <a:latin typeface="Times New Roman" pitchFamily="18" charset="0"/>
                <a:cs typeface="Times New Roman" pitchFamily="18" charset="0"/>
              </a:rPr>
              <a:t>Các nhân vật trong sản phẩm là ai,họ có môi quan hệ như thế nào?</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truyền tải thông điệp gì qua sản phẩm?</a:t>
            </a:r>
          </a:p>
          <a:p>
            <a:pPr algn="just" eaLnBrk="1" hangingPunct="1">
              <a:buFont typeface="Arial" charset="0"/>
              <a:buChar char="•"/>
            </a:pPr>
            <a:r>
              <a:rPr lang="en-GB" sz="2800">
                <a:solidFill>
                  <a:srgbClr val="0000CC"/>
                </a:solidFill>
                <a:latin typeface="Times New Roman" pitchFamily="18" charset="0"/>
                <a:cs typeface="Times New Roman" pitchFamily="18" charset="0"/>
              </a:rPr>
              <a:t>Nhóm em chọn hình thức nào để chia sẻ sản phẩm? </a:t>
            </a:r>
          </a:p>
        </p:txBody>
      </p:sp>
    </p:spTree>
    <p:extLst>
      <p:ext uri="{BB962C8B-B14F-4D97-AF65-F5344CB8AC3E}">
        <p14:creationId xmlns:p14="http://schemas.microsoft.com/office/powerpoint/2010/main" val="212667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1303338" y="981075"/>
            <a:ext cx="6732587" cy="2160588"/>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2" name="Rectangle 11"/>
          <p:cNvSpPr/>
          <p:nvPr/>
        </p:nvSpPr>
        <p:spPr>
          <a:xfrm>
            <a:off x="2360211" y="1774557"/>
            <a:ext cx="4619854"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TỔNG KẾT CHỦ ĐỀ</a:t>
            </a:r>
          </a:p>
        </p:txBody>
      </p:sp>
    </p:spTree>
    <p:extLst>
      <p:ext uri="{BB962C8B-B14F-4D97-AF65-F5344CB8AC3E}">
        <p14:creationId xmlns:p14="http://schemas.microsoft.com/office/powerpoint/2010/main" val="1195200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png_lotus___hoa_sen_xd___not_by_me_by_akimotonanami_sama-d76t6y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81681" y="481027"/>
            <a:ext cx="7665753" cy="1143000"/>
          </a:xfrm>
          <a:prstGeom prst="rect">
            <a:avLst/>
          </a:prstGeom>
          <a:noFill/>
        </p:spPr>
        <p:txBody>
          <a:bodyPr wrap="none">
            <a:prstTxWarp prst="textCanUp">
              <a:avLst/>
            </a:prstTxWarp>
            <a:spAutoFit/>
          </a:bodyPr>
          <a:lstStyle/>
          <a:p>
            <a:pPr algn="ctr">
              <a:defRPr/>
            </a:pPr>
            <a:r>
              <a:rPr lang="vi-VN" sz="3600" dirty="0">
                <a:ln w="18415" cmpd="sng">
                  <a:noFill/>
                  <a:prstDash val="solid"/>
                </a:ln>
                <a:solidFill>
                  <a:schemeClr val="accent2">
                    <a:lumMod val="75000"/>
                  </a:schemeClr>
                </a:solidFill>
                <a:effectLst>
                  <a:outerShdw blurRad="63500" dir="3600000" algn="tl" rotWithShape="0">
                    <a:srgbClr val="000000">
                      <a:alpha val="70000"/>
                    </a:srgbClr>
                  </a:outerShdw>
                </a:effectLst>
                <a:latin typeface="Times New Roman" pitchFamily="18" charset="0"/>
                <a:cs typeface="Times New Roman" pitchFamily="18" charset="0"/>
              </a:rPr>
              <a:t>BUỔI HỌC ĐẾN ĐÂY LÀ KẾT THÚC</a:t>
            </a:r>
          </a:p>
        </p:txBody>
      </p:sp>
      <p:sp>
        <p:nvSpPr>
          <p:cNvPr id="5" name="Rectangle 4"/>
          <p:cNvSpPr/>
          <p:nvPr/>
        </p:nvSpPr>
        <p:spPr>
          <a:xfrm>
            <a:off x="375708" y="1844824"/>
            <a:ext cx="8370834" cy="2231876"/>
          </a:xfrm>
          <a:prstGeom prst="rect">
            <a:avLst/>
          </a:prstGeom>
          <a:noFill/>
        </p:spPr>
        <p:txBody>
          <a:bodyPr wrap="none">
            <a:prstTxWarp prst="textStop">
              <a:avLst/>
            </a:prstTxWarp>
            <a:spAutoFit/>
          </a:bodyPr>
          <a:lstStyle/>
          <a:p>
            <a:pPr algn="ctr">
              <a:defRPr/>
            </a:pPr>
            <a:r>
              <a:rPr lang="vi-VN" sz="3200" dirty="0">
                <a:ln w="18415" cmpd="sng">
                  <a:solidFill>
                    <a:srgbClr val="FF0000"/>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CHÚC THÀY,CÔ GIÁO VÀ CÁC EM SỨC KHỎE</a:t>
            </a:r>
            <a:endParaRPr lang="en-US" sz="3200" dirty="0">
              <a:ln w="18415" cmpd="sng">
                <a:solidFill>
                  <a:srgbClr val="FF0000"/>
                </a:solidFill>
                <a:prstDash val="solid"/>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750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9"/>
          <p:cNvGrpSpPr>
            <a:grpSpLocks/>
          </p:cNvGrpSpPr>
          <p:nvPr/>
        </p:nvGrpSpPr>
        <p:grpSpPr bwMode="auto">
          <a:xfrm>
            <a:off x="34925" y="87313"/>
            <a:ext cx="4392613" cy="3054350"/>
            <a:chOff x="35496" y="86961"/>
            <a:chExt cx="4392488" cy="3054007"/>
          </a:xfrm>
        </p:grpSpPr>
        <p:pic>
          <p:nvPicPr>
            <p:cNvPr id="7180" name="Picture 1"/>
            <p:cNvPicPr>
              <a:picLocks noChangeAspect="1"/>
            </p:cNvPicPr>
            <p:nvPr/>
          </p:nvPicPr>
          <p:blipFill>
            <a:blip r:embed="rId2">
              <a:extLst>
                <a:ext uri="{28A0092B-C50C-407E-A947-70E740481C1C}">
                  <a14:useLocalDpi xmlns:a14="http://schemas.microsoft.com/office/drawing/2010/main" val="0"/>
                </a:ext>
              </a:extLst>
            </a:blip>
            <a:srcRect l="12878" t="10101" r="7121" b="9697"/>
            <a:stretch>
              <a:fillRect/>
            </a:stretch>
          </p:blipFill>
          <p:spPr bwMode="auto">
            <a:xfrm rot="10800000">
              <a:off x="35496" y="86961"/>
              <a:ext cx="4392488" cy="30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xplosion 2 5"/>
            <p:cNvSpPr/>
            <p:nvPr/>
          </p:nvSpPr>
          <p:spPr>
            <a:xfrm>
              <a:off x="35496" y="2493341"/>
              <a:ext cx="1152492" cy="647627"/>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a</a:t>
              </a:r>
            </a:p>
          </p:txBody>
        </p:sp>
      </p:grpSp>
      <p:grpSp>
        <p:nvGrpSpPr>
          <p:cNvPr id="7171" name="Group 10"/>
          <p:cNvGrpSpPr>
            <a:grpSpLocks/>
          </p:cNvGrpSpPr>
          <p:nvPr/>
        </p:nvGrpSpPr>
        <p:grpSpPr bwMode="auto">
          <a:xfrm>
            <a:off x="-41275" y="3687763"/>
            <a:ext cx="4541838" cy="3054350"/>
            <a:chOff x="4566919" y="86960"/>
            <a:chExt cx="4541585" cy="3054008"/>
          </a:xfrm>
        </p:grpSpPr>
        <p:pic>
          <p:nvPicPr>
            <p:cNvPr id="7178" name="Picture 2"/>
            <p:cNvPicPr>
              <a:picLocks noChangeAspect="1"/>
            </p:cNvPicPr>
            <p:nvPr/>
          </p:nvPicPr>
          <p:blipFill>
            <a:blip r:embed="rId3">
              <a:extLst>
                <a:ext uri="{28A0092B-C50C-407E-A947-70E740481C1C}">
                  <a14:useLocalDpi xmlns:a14="http://schemas.microsoft.com/office/drawing/2010/main" val="0"/>
                </a:ext>
              </a:extLst>
            </a:blip>
            <a:srcRect l="2576" t="21434" r="6667" b="8485"/>
            <a:stretch>
              <a:fillRect/>
            </a:stretch>
          </p:blipFill>
          <p:spPr bwMode="auto">
            <a:xfrm rot="10800000">
              <a:off x="4651033" y="86960"/>
              <a:ext cx="4457471" cy="305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xplosion 2 6"/>
            <p:cNvSpPr/>
            <p:nvPr/>
          </p:nvSpPr>
          <p:spPr>
            <a:xfrm>
              <a:off x="4566919" y="2493341"/>
              <a:ext cx="1152461" cy="647627"/>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b</a:t>
              </a:r>
            </a:p>
          </p:txBody>
        </p:sp>
      </p:grpSp>
      <p:grpSp>
        <p:nvGrpSpPr>
          <p:cNvPr id="7172" name="Group 12"/>
          <p:cNvGrpSpPr>
            <a:grpSpLocks/>
          </p:cNvGrpSpPr>
          <p:nvPr/>
        </p:nvGrpSpPr>
        <p:grpSpPr bwMode="auto">
          <a:xfrm>
            <a:off x="4552950" y="3671888"/>
            <a:ext cx="4570413" cy="3070225"/>
            <a:chOff x="-15862" y="3645023"/>
            <a:chExt cx="4569880" cy="3068959"/>
          </a:xfrm>
        </p:grpSpPr>
        <p:pic>
          <p:nvPicPr>
            <p:cNvPr id="7176" name="Picture 4"/>
            <p:cNvPicPr>
              <a:picLocks noChangeAspect="1"/>
            </p:cNvPicPr>
            <p:nvPr/>
          </p:nvPicPr>
          <p:blipFill>
            <a:blip r:embed="rId4">
              <a:extLst>
                <a:ext uri="{28A0092B-C50C-407E-A947-70E740481C1C}">
                  <a14:useLocalDpi xmlns:a14="http://schemas.microsoft.com/office/drawing/2010/main" val="0"/>
                </a:ext>
              </a:extLst>
            </a:blip>
            <a:srcRect l="1363" t="15353" r="5759" b="11111"/>
            <a:stretch>
              <a:fillRect/>
            </a:stretch>
          </p:blipFill>
          <p:spPr bwMode="auto">
            <a:xfrm rot="10800000">
              <a:off x="-15862" y="3645023"/>
              <a:ext cx="4569880" cy="306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xplosion 2 7"/>
            <p:cNvSpPr/>
            <p:nvPr/>
          </p:nvSpPr>
          <p:spPr>
            <a:xfrm>
              <a:off x="6360" y="6066549"/>
              <a:ext cx="1152391" cy="647433"/>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d</a:t>
              </a:r>
            </a:p>
          </p:txBody>
        </p:sp>
      </p:grpSp>
      <p:grpSp>
        <p:nvGrpSpPr>
          <p:cNvPr id="7173" name="Group 11"/>
          <p:cNvGrpSpPr>
            <a:grpSpLocks/>
          </p:cNvGrpSpPr>
          <p:nvPr/>
        </p:nvGrpSpPr>
        <p:grpSpPr bwMode="auto">
          <a:xfrm>
            <a:off x="4572000" y="84138"/>
            <a:ext cx="4384675" cy="3070225"/>
            <a:chOff x="4760060" y="3645025"/>
            <a:chExt cx="4383937" cy="3068958"/>
          </a:xfrm>
        </p:grpSpPr>
        <p:pic>
          <p:nvPicPr>
            <p:cNvPr id="7174" name="Picture 3"/>
            <p:cNvPicPr>
              <a:picLocks noChangeAspect="1"/>
            </p:cNvPicPr>
            <p:nvPr/>
          </p:nvPicPr>
          <p:blipFill>
            <a:blip r:embed="rId5">
              <a:extLst>
                <a:ext uri="{28A0092B-C50C-407E-A947-70E740481C1C}">
                  <a14:useLocalDpi xmlns:a14="http://schemas.microsoft.com/office/drawing/2010/main" val="0"/>
                </a:ext>
              </a:extLst>
            </a:blip>
            <a:srcRect l="11668" t="8485" r="11363" b="12930"/>
            <a:stretch>
              <a:fillRect/>
            </a:stretch>
          </p:blipFill>
          <p:spPr bwMode="auto">
            <a:xfrm rot="10800000">
              <a:off x="4760060" y="3645025"/>
              <a:ext cx="4383937" cy="306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a:xfrm>
              <a:off x="4760060" y="6057029"/>
              <a:ext cx="1152331" cy="647433"/>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b="1" dirty="0">
                  <a:solidFill>
                    <a:srgbClr val="0000CC"/>
                  </a:solidFill>
                </a:rPr>
                <a:t>c</a:t>
              </a:r>
            </a:p>
          </p:txBody>
        </p:sp>
      </p:grpSp>
    </p:spTree>
    <p:extLst>
      <p:ext uri="{BB962C8B-B14F-4D97-AF65-F5344CB8AC3E}">
        <p14:creationId xmlns:p14="http://schemas.microsoft.com/office/powerpoint/2010/main" val="376254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1+#ppt_w/2"/>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1+#ppt_w/2"/>
                                          </p:val>
                                        </p:tav>
                                        <p:tav tm="100000">
                                          <p:val>
                                            <p:strVal val="#ppt_x"/>
                                          </p:val>
                                        </p:tav>
                                      </p:tavLst>
                                    </p:anim>
                                    <p:anim calcmode="lin" valueType="num">
                                      <p:cBhvr additive="base">
                                        <p:cTn id="20" dur="500" fill="hold"/>
                                        <p:tgtEl>
                                          <p:spTgt spid="717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additive="base">
                                        <p:cTn id="25" dur="500" fill="hold"/>
                                        <p:tgtEl>
                                          <p:spTgt spid="7172"/>
                                        </p:tgtEl>
                                        <p:attrNameLst>
                                          <p:attrName>ppt_x</p:attrName>
                                        </p:attrNameLst>
                                      </p:cBhvr>
                                      <p:tavLst>
                                        <p:tav tm="0">
                                          <p:val>
                                            <p:strVal val="1+#ppt_w/2"/>
                                          </p:val>
                                        </p:tav>
                                        <p:tav tm="100000">
                                          <p:val>
                                            <p:strVal val="#ppt_x"/>
                                          </p:val>
                                        </p:tav>
                                      </p:tavLst>
                                    </p:anim>
                                    <p:anim calcmode="lin" valueType="num">
                                      <p:cBhvr additive="base">
                                        <p:cTn id="26"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95288" y="1519238"/>
            <a:ext cx="864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Em thấy có những hoạt động gì ở hình a,b,c,d? Những hoạt động đó diễn ra ở đâu?</a:t>
            </a:r>
          </a:p>
        </p:txBody>
      </p:sp>
      <p:sp>
        <p:nvSpPr>
          <p:cNvPr id="8195" name="TextBox 2"/>
          <p:cNvSpPr txBox="1">
            <a:spLocks noChangeArrowheads="1"/>
          </p:cNvSpPr>
          <p:nvPr/>
        </p:nvSpPr>
        <p:spPr bwMode="auto">
          <a:xfrm>
            <a:off x="395288" y="2238375"/>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Các sản phẩm đó thể hiện nội dung gì? </a:t>
            </a:r>
          </a:p>
          <a:p>
            <a:pPr eaLnBrk="1" hangingPunct="1"/>
            <a:r>
              <a:rPr lang="en-GB" sz="2400">
                <a:solidFill>
                  <a:srgbClr val="0000CC"/>
                </a:solidFill>
                <a:latin typeface="Times New Roman" pitchFamily="18" charset="0"/>
                <a:cs typeface="Times New Roman" pitchFamily="18" charset="0"/>
              </a:rPr>
              <a:t>? Các sản phẩm đó thể hiện bằng hình thưc,chất liệu nào?</a:t>
            </a:r>
          </a:p>
        </p:txBody>
      </p:sp>
      <p:sp>
        <p:nvSpPr>
          <p:cNvPr id="8196" name="TextBox 3"/>
          <p:cNvSpPr txBox="1">
            <a:spLocks noChangeArrowheads="1"/>
          </p:cNvSpPr>
          <p:nvPr/>
        </p:nvSpPr>
        <p:spPr bwMode="auto">
          <a:xfrm>
            <a:off x="395288" y="3068638"/>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400">
                <a:solidFill>
                  <a:srgbClr val="0000CC"/>
                </a:solidFill>
                <a:latin typeface="Times New Roman" pitchFamily="18" charset="0"/>
                <a:cs typeface="Times New Roman" pitchFamily="18" charset="0"/>
              </a:rPr>
              <a:t>? Hình ảnh và màu sắc được thể hiện như thể nào trong tranh?</a:t>
            </a:r>
          </a:p>
        </p:txBody>
      </p:sp>
      <p:sp>
        <p:nvSpPr>
          <p:cNvPr id="5" name="Rectangle 4"/>
          <p:cNvSpPr/>
          <p:nvPr/>
        </p:nvSpPr>
        <p:spPr>
          <a:xfrm>
            <a:off x="1763688" y="201414"/>
            <a:ext cx="5713295" cy="923330"/>
          </a:xfrm>
          <a:prstGeom prst="rect">
            <a:avLst/>
          </a:prstGeom>
          <a:noFill/>
        </p:spPr>
        <p:txBody>
          <a:bodyPr wrap="none">
            <a:prstTxWarp prst="textStop">
              <a:avLst/>
            </a:prstTxWarp>
            <a:spAutoFit/>
          </a:bodyPr>
          <a:lstStyle/>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nhóm</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99818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0-#ppt_w/2"/>
                                          </p:val>
                                        </p:tav>
                                        <p:tav tm="100000">
                                          <p:val>
                                            <p:strVal val="#ppt_x"/>
                                          </p:val>
                                        </p:tav>
                                      </p:tavLst>
                                    </p:anim>
                                    <p:anim calcmode="lin" valueType="num">
                                      <p:cBhvr additive="base">
                                        <p:cTn id="13"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additive="base">
                                        <p:cTn id="18" dur="500" fill="hold"/>
                                        <p:tgtEl>
                                          <p:spTgt spid="8196"/>
                                        </p:tgtEl>
                                        <p:attrNameLst>
                                          <p:attrName>ppt_x</p:attrName>
                                        </p:attrNameLst>
                                      </p:cBhvr>
                                      <p:tavLst>
                                        <p:tav tm="0">
                                          <p:val>
                                            <p:strVal val="#ppt_x"/>
                                          </p:val>
                                        </p:tav>
                                        <p:tav tm="100000">
                                          <p:val>
                                            <p:strVal val="#ppt_x"/>
                                          </p:val>
                                        </p:tav>
                                      </p:tavLst>
                                    </p:anim>
                                    <p:anim calcmode="lin" valueType="num">
                                      <p:cBhvr additive="base">
                                        <p:cTn id="19" dur="500" fill="hold"/>
                                        <p:tgtEl>
                                          <p:spTgt spid="81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07504" y="26787"/>
            <a:ext cx="7560840"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Ghi</a:t>
            </a: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nhớ</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
        <p:nvSpPr>
          <p:cNvPr id="9219" name="TextBox 3"/>
          <p:cNvSpPr txBox="1">
            <a:spLocks noChangeArrowheads="1"/>
          </p:cNvSpPr>
          <p:nvPr/>
        </p:nvSpPr>
        <p:spPr bwMode="auto">
          <a:xfrm>
            <a:off x="107950" y="3190875"/>
            <a:ext cx="89281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Các hoạt động của con người trong cuộc sống được thể hiện phong phú trên các sản phẩm mĩ thuật về nội dung,hình thức và chất liệu.</a:t>
            </a:r>
          </a:p>
          <a:p>
            <a:pPr algn="just" eaLnBrk="1" hangingPunct="1">
              <a:buFont typeface="Arial" charset="0"/>
              <a:buChar char="•"/>
            </a:pPr>
            <a:r>
              <a:rPr lang="en-GB" sz="3200" b="1">
                <a:solidFill>
                  <a:srgbClr val="0000CC"/>
                </a:solidFill>
                <a:latin typeface="Times New Roman" pitchFamily="18" charset="0"/>
                <a:cs typeface="Times New Roman" pitchFamily="18" charset="0"/>
              </a:rPr>
              <a:t>Trong mỗi sản phẩm,các hình ảnh chính,phụ được sắp xếp cân đối,hợp lí,sử dụng màu sắc tương phản,có đậm nhạt.</a:t>
            </a:r>
          </a:p>
        </p:txBody>
      </p:sp>
    </p:spTree>
    <p:extLst>
      <p:ext uri="{BB962C8B-B14F-4D97-AF65-F5344CB8AC3E}">
        <p14:creationId xmlns:p14="http://schemas.microsoft.com/office/powerpoint/2010/main" val="167754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GV: TÓM TẮT</a:t>
            </a:r>
          </a:p>
          <a:p>
            <a:pPr algn="ctr">
              <a:defRPr/>
            </a:pPr>
            <a:endParaRPr lang="en-GB" dirty="0"/>
          </a:p>
        </p:txBody>
      </p:sp>
    </p:spTree>
    <p:extLst>
      <p:ext uri="{BB962C8B-B14F-4D97-AF65-F5344CB8AC3E}">
        <p14:creationId xmlns:p14="http://schemas.microsoft.com/office/powerpoint/2010/main" val="2301129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4925" y="333375"/>
            <a:ext cx="89281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en-GB" sz="3200" b="1">
                <a:solidFill>
                  <a:srgbClr val="0000CC"/>
                </a:solidFill>
                <a:latin typeface="Times New Roman" pitchFamily="18" charset="0"/>
                <a:cs typeface="Times New Roman" pitchFamily="18" charset="0"/>
              </a:rPr>
              <a:t>Có nhiều hoạt động gắn liền với cuộc sống của các em như học tập,lao động, vui chơi, tham gia giao thông, sinh hoạt gia đình,tham gia các hoạt động cộng đồng,…Mỗi vùng miền có những hoạt động gắn liền với không gian đặc trưng của mình.</a:t>
            </a:r>
          </a:p>
          <a:p>
            <a:pPr algn="just" eaLnBrk="1" hangingPunct="1">
              <a:buFont typeface="Arial" charset="0"/>
              <a:buChar char="•"/>
            </a:pPr>
            <a:r>
              <a:rPr lang="en-GB" sz="3200" b="1">
                <a:solidFill>
                  <a:srgbClr val="0000CC"/>
                </a:solidFill>
                <a:latin typeface="Times New Roman" pitchFamily="18" charset="0"/>
                <a:cs typeface="Times New Roman" pitchFamily="18" charset="0"/>
              </a:rPr>
              <a:t>Các hoạt động của con người trong cuộc sống được thể hiện phong phú trên các sản phẩm mĩ thuật về nội dung,hình thức và chất liệu.</a:t>
            </a:r>
          </a:p>
          <a:p>
            <a:pPr algn="just" eaLnBrk="1" hangingPunct="1">
              <a:buFont typeface="Arial" charset="0"/>
              <a:buChar char="•"/>
            </a:pPr>
            <a:r>
              <a:rPr lang="en-GB" sz="3200" b="1">
                <a:solidFill>
                  <a:srgbClr val="0000CC"/>
                </a:solidFill>
                <a:latin typeface="Times New Roman" pitchFamily="18" charset="0"/>
                <a:cs typeface="Times New Roman" pitchFamily="18" charset="0"/>
              </a:rPr>
              <a:t>Trong mỗi sản phẩm,các hình ảnh chính,phụ được sắp xếp cân đối,hợp lí,sử dụng màu sắc tương phản,có đậm nhạt.</a:t>
            </a:r>
          </a:p>
        </p:txBody>
      </p:sp>
    </p:spTree>
    <p:extLst>
      <p:ext uri="{BB962C8B-B14F-4D97-AF65-F5344CB8AC3E}">
        <p14:creationId xmlns:p14="http://schemas.microsoft.com/office/powerpoint/2010/main" val="288273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set>
                                      <p:cBhvr>
                                        <p:cTn id="7" dur="455" fill="hold">
                                          <p:stCondLst>
                                            <p:cond delay="0"/>
                                          </p:stCondLst>
                                        </p:cTn>
                                        <p:tgtEl>
                                          <p:spTgt spid="11266"/>
                                        </p:tgtEl>
                                        <p:attrNameLst>
                                          <p:attrName>style.rotation</p:attrName>
                                        </p:attrNameLst>
                                      </p:cBhvr>
                                      <p:to>
                                        <p:strVal val="-45.0"/>
                                      </p:to>
                                    </p:set>
                                    <p:anim calcmode="lin" valueType="num">
                                      <p:cBhvr>
                                        <p:cTn id="8" dur="455" fill="hold">
                                          <p:stCondLst>
                                            <p:cond delay="455"/>
                                          </p:stCondLst>
                                        </p:cTn>
                                        <p:tgtEl>
                                          <p:spTgt spid="1126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26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26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26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258888" y="1341438"/>
            <a:ext cx="6734175" cy="2159000"/>
          </a:xfrm>
          <a:prstGeom prst="cloudCallout">
            <a:avLst>
              <a:gd name="adj1" fmla="val -38205"/>
              <a:gd name="adj2" fmla="val 115411"/>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5" name="Rectangle 4"/>
          <p:cNvSpPr/>
          <p:nvPr/>
        </p:nvSpPr>
        <p:spPr>
          <a:xfrm>
            <a:off x="1784568" y="1844824"/>
            <a:ext cx="5771132"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2.THỰC HIỆN</a:t>
            </a:r>
          </a:p>
        </p:txBody>
      </p:sp>
    </p:spTree>
    <p:extLst>
      <p:ext uri="{BB962C8B-B14F-4D97-AF65-F5344CB8AC3E}">
        <p14:creationId xmlns:p14="http://schemas.microsoft.com/office/powerpoint/2010/main" val="97681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467544" y="1599011"/>
            <a:ext cx="8568952" cy="3096344"/>
          </a:xfrm>
          <a:prstGeom prst="irregularSeal2">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US" sz="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Quan</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sát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 10.2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defRPr/>
            </a:pPr>
            <a:endParaRPr lang="en-GB" dirty="0"/>
          </a:p>
        </p:txBody>
      </p:sp>
    </p:spTree>
    <p:extLst>
      <p:ext uri="{BB962C8B-B14F-4D97-AF65-F5344CB8AC3E}">
        <p14:creationId xmlns:p14="http://schemas.microsoft.com/office/powerpoint/2010/main" val="17595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619</Words>
  <Application>Microsoft Office PowerPoint</Application>
  <PresentationFormat>On-screen Show (4:3)</PresentationFormat>
  <Paragraphs>78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PC-01</dc:creator>
  <cp:lastModifiedBy>WIN-PRO</cp:lastModifiedBy>
  <cp:revision>8</cp:revision>
  <dcterms:created xsi:type="dcterms:W3CDTF">2021-10-16T06:43:26Z</dcterms:created>
  <dcterms:modified xsi:type="dcterms:W3CDTF">2024-04-21T13:55:00Z</dcterms:modified>
</cp:coreProperties>
</file>