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sldIdLst>
    <p:sldId id="262" r:id="rId2"/>
    <p:sldId id="355" r:id="rId3"/>
    <p:sldId id="261" r:id="rId4"/>
    <p:sldId id="365" r:id="rId5"/>
    <p:sldId id="263" r:id="rId6"/>
    <p:sldId id="272" r:id="rId7"/>
    <p:sldId id="372" r:id="rId8"/>
    <p:sldId id="277" r:id="rId9"/>
    <p:sldId id="271" r:id="rId10"/>
    <p:sldId id="276" r:id="rId11"/>
    <p:sldId id="278" r:id="rId12"/>
    <p:sldId id="279" r:id="rId13"/>
    <p:sldId id="310" r:id="rId14"/>
    <p:sldId id="312" r:id="rId15"/>
    <p:sldId id="311" r:id="rId16"/>
    <p:sldId id="281" r:id="rId17"/>
    <p:sldId id="366" r:id="rId18"/>
    <p:sldId id="367" r:id="rId19"/>
    <p:sldId id="284" r:id="rId20"/>
    <p:sldId id="316" r:id="rId21"/>
    <p:sldId id="368" r:id="rId22"/>
    <p:sldId id="318" r:id="rId23"/>
    <p:sldId id="322" r:id="rId24"/>
    <p:sldId id="288" r:id="rId25"/>
    <p:sldId id="325" r:id="rId26"/>
    <p:sldId id="369" r:id="rId27"/>
    <p:sldId id="32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804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440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7240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36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801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0455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776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image" Target="../media/image20.jpe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GIF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269632" y="105508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xmlns="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85257" y="2705725"/>
            <a:ext cx="92528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Times New Roman" panose="02020603050405020304" pitchFamily="18" charset="0"/>
              </a:rPr>
              <a:t>chiếc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rễ</a:t>
            </a:r>
            <a:r>
              <a:rPr lang="nl-NL" altLang="en-US" sz="4800" b="1" dirty="0">
                <a:latin typeface="Times New Roman" panose="02020603050405020304" pitchFamily="18" charset="0"/>
              </a:rPr>
              <a:t> , v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òng</a:t>
            </a:r>
            <a:r>
              <a:rPr lang="nl-NL" altLang="en-US" sz="4800" b="1" dirty="0">
                <a:latin typeface="Times New Roman" panose="02020603050405020304" pitchFamily="18" charset="0"/>
              </a:rPr>
              <a:t> lá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tr</a:t>
            </a:r>
            <a:r>
              <a:rPr lang="nl-NL" altLang="en-US" sz="4800" b="1" dirty="0">
                <a:latin typeface="Times New Roman" panose="02020603050405020304" pitchFamily="18" charset="0"/>
              </a:rPr>
              <a:t>òn,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qua 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</a:t>
            </a:r>
            <a:r>
              <a:rPr lang="nl-NL" altLang="en-US" sz="4800" b="1" dirty="0">
                <a:latin typeface="Times New Roman" panose="02020603050405020304" pitchFamily="18" charset="0"/>
              </a:rPr>
              <a:t>ui lại,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oằn</a:t>
            </a:r>
            <a:r>
              <a:rPr lang="nl-NL" altLang="en-US" sz="4800" b="1" dirty="0">
                <a:latin typeface="Times New Roman" panose="02020603050405020304" pitchFamily="18" charset="0"/>
              </a:rPr>
              <a:t> ng</a:t>
            </a:r>
            <a:r>
              <a:rPr lang="nl-NL" alt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oèo</a:t>
            </a:r>
            <a:endParaRPr lang="en-US" altLang="en-US" sz="3600" b="1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393720" y="378111"/>
            <a:ext cx="45095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khó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1567543" y="1776549"/>
            <a:ext cx="86911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4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tròn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bảo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44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44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3508228" y="1935677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5027874" y="2647603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76171" y="3281152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8720309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8836773" y="3953889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Times New Roman" panose="02020603050405020304" pitchFamily="18" charset="0"/>
                  <a:ea typeface="Arial-Rounded" panose="020B0500000000000000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510671" y="3266795"/>
            <a:ext cx="11839197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Ngoằn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ngoèo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10671" y="840176"/>
            <a:ext cx="864480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10671" y="1903638"/>
            <a:ext cx="11726824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Tần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ngần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614" y="4235411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" name="Picture 21" descr="j023213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90" y="5836062"/>
            <a:ext cx="2883569" cy="102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91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921080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561724" y="73903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401984"/>
            <a:ext cx="527050" cy="17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1524803" y="2029074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612" y="1463041"/>
            <a:ext cx="527050" cy="33107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Oval 10"/>
          <p:cNvSpPr/>
          <p:nvPr/>
        </p:nvSpPr>
        <p:spPr>
          <a:xfrm>
            <a:off x="1227583" y="4880999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6" y="4407834"/>
            <a:ext cx="527050" cy="1706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271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1524000" y="2819400"/>
            <a:ext cx="9144000" cy="1600200"/>
          </a:xfrm>
          <a:prstGeom prst="ribbon">
            <a:avLst>
              <a:gd name="adj1" fmla="val 31944"/>
              <a:gd name="adj2" fmla="val 62278"/>
            </a:avLst>
          </a:prstGeom>
          <a:solidFill>
            <a:srgbClr val="FAEEA4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4267200" y="35052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>
                <a:solidFill>
                  <a:srgbClr val="6600FF"/>
                </a:solidFill>
                <a:latin typeface="Times New Roman" panose="02020603050405020304" pitchFamily="18" charset="0"/>
              </a:rPr>
              <a:t>Đọc trong nhóm</a:t>
            </a:r>
          </a:p>
        </p:txBody>
      </p:sp>
      <p:pic>
        <p:nvPicPr>
          <p:cNvPr id="12293" name="Picture 5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048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457200"/>
            <a:ext cx="30480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club%20mee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343400"/>
            <a:ext cx="3048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5365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2141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367645"/>
            <a:ext cx="10746376" cy="26002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02644" y="6075457"/>
            <a:ext cx="579258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toàn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4548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37848" y="2368184"/>
            <a:ext cx="78242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1014166"/>
            <a:chOff x="495299" y="451258"/>
            <a:chExt cx="3042331" cy="760625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EE696DF-76E1-4A97-9B3A-174226DC8640}"/>
              </a:ext>
            </a:extLst>
          </p:cNvPr>
          <p:cNvSpPr txBox="1"/>
          <p:nvPr/>
        </p:nvSpPr>
        <p:spPr>
          <a:xfrm>
            <a:off x="507085" y="1451894"/>
            <a:ext cx="1071826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1.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nằm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trên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mặt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đất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đã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bảo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6B7E71D-61B9-43E5-ADFD-6EBD7E94A272}"/>
              </a:ext>
            </a:extLst>
          </p:cNvPr>
          <p:cNvSpPr txBox="1"/>
          <p:nvPr/>
        </p:nvSpPr>
        <p:spPr>
          <a:xfrm>
            <a:off x="513434" y="2362907"/>
            <a:ext cx="1069733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nằm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mặt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đã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bảo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dẫn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chú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vụ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vi-VN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hướng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dẫn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cần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vụ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cuộn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một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buộc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tựa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vùi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hai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đầu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xuống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BB02552-77BA-4AA1-8D6D-72E260B2C55A}"/>
              </a:ext>
            </a:extLst>
          </p:cNvPr>
          <p:cNvSpPr txBox="1"/>
          <p:nvPr/>
        </p:nvSpPr>
        <p:spPr>
          <a:xfrm>
            <a:off x="818606" y="823013"/>
            <a:ext cx="94080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Vì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sao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cho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rễ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vậy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D26F20E-66F3-45A6-82C8-56B92893CF42}"/>
              </a:ext>
            </a:extLst>
          </p:cNvPr>
          <p:cNvSpPr txBox="1"/>
          <p:nvPr/>
        </p:nvSpPr>
        <p:spPr>
          <a:xfrm>
            <a:off x="818606" y="1496701"/>
            <a:ext cx="1051995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như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vậy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thành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cây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đa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lá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tròn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thể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chui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vòng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là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khi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vào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thăm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vườn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1CF56876-4358-4653-9ED5-D98E09EF4339}"/>
              </a:ext>
            </a:extLst>
          </p:cNvPr>
          <p:cNvSpPr txBox="1"/>
          <p:nvPr/>
        </p:nvSpPr>
        <p:spPr>
          <a:xfrm>
            <a:off x="717368" y="3247607"/>
            <a:ext cx="10833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 </a:t>
            </a:r>
            <a:r>
              <a:rPr lang="en-US" sz="2800" b="1" dirty="0"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đọc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em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thấy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tình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của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Bác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Hồ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với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như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thế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nào</a:t>
            </a:r>
            <a:r>
              <a:rPr lang="en-US" sz="2800" b="1" dirty="0"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00D77A-7EFD-4289-A020-F9710197AC74}"/>
              </a:ext>
            </a:extLst>
          </p:cNvPr>
          <p:cNvSpPr txBox="1"/>
          <p:nvPr/>
        </p:nvSpPr>
        <p:spPr>
          <a:xfrm>
            <a:off x="818606" y="4421916"/>
            <a:ext cx="105199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Qua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bài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đọc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ta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thấy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Bác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rất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yêu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thương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các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cháu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thiếu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niên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nhi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đồng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800" b="1" dirty="0">
              <a:solidFill>
                <a:schemeClr val="accent6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09247" y="5854860"/>
            <a:ext cx="116703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12700" lvl="0" algn="just">
              <a:spcBef>
                <a:spcPts val="0"/>
              </a:spcBef>
              <a:spcAft>
                <a:spcPts val="430"/>
              </a:spcAft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4" descr="tv2t2t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16" y="433633"/>
            <a:ext cx="10482606" cy="51753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9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xmlns="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A8244A2B-8CC6-42E0-B8DF-B1846AF96D3B}"/>
              </a:ext>
            </a:extLst>
          </p:cNvPr>
          <p:cNvSpPr txBox="1"/>
          <p:nvPr/>
        </p:nvSpPr>
        <p:spPr>
          <a:xfrm>
            <a:off x="360317" y="975004"/>
            <a:ext cx="11547565" cy="5857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sớm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hôm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thường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lệ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Hồ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dạo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trong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Đến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chợt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nhỏ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dài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ngoằn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ngoèo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mặt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Chắc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trận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gió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đêm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cuốn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mọc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tiếp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nhé</a:t>
            </a:r>
            <a:r>
              <a:rPr lang="en-US" b="1" dirty="0">
                <a:latin typeface="UTM Avo" panose="02040603050506020204" pitchFamily="18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Theo </a:t>
            </a:r>
            <a:r>
              <a:rPr lang="en-US" b="1" dirty="0" err="1">
                <a:latin typeface="UTM Avo" panose="02040603050506020204" pitchFamily="18" charset="0"/>
              </a:rPr>
              <a:t>lời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Thấy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vậy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ân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bảo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380990" indent="-380990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nên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này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Nói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cuộn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một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cùng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buộc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tựa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cọc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vùi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hai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đầu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xuống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đất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cần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vụ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thắc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mắc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Thưa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để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làm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gì</a:t>
            </a:r>
            <a:r>
              <a:rPr lang="en-US" b="1" dirty="0">
                <a:latin typeface="UTM Avo" panose="02040603050506020204" pitchFamily="18" charset="0"/>
              </a:rPr>
              <a:t> ạ?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khẽ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cười</a:t>
            </a:r>
            <a:r>
              <a:rPr lang="en-US" b="1" dirty="0">
                <a:latin typeface="UTM Avo" panose="02040603050506020204" pitchFamily="18" charset="0"/>
              </a:rPr>
              <a:t>:</a:t>
            </a:r>
          </a:p>
          <a:p>
            <a:pPr marL="228594" indent="-228594" algn="just">
              <a:lnSpc>
                <a:spcPct val="150000"/>
              </a:lnSpc>
              <a:buFontTx/>
              <a:buChar char="-"/>
            </a:pPr>
            <a:r>
              <a:rPr lang="en-US" b="1" dirty="0" err="1">
                <a:latin typeface="UTM Avo" panose="02040603050506020204" pitchFamily="18" charset="0"/>
              </a:rPr>
              <a:t>Rồi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chú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sẽ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biết</a:t>
            </a:r>
            <a:r>
              <a:rPr lang="en-US" b="1" dirty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b="1" dirty="0">
                <a:latin typeface="UTM Avo" panose="02040603050506020204" pitchFamily="18" charset="0"/>
              </a:rPr>
              <a:t>     </a:t>
            </a:r>
            <a:r>
              <a:rPr lang="en-US" b="1" dirty="0" err="1">
                <a:latin typeface="UTM Avo" panose="02040603050506020204" pitchFamily="18" charset="0"/>
              </a:rPr>
              <a:t>Nhiều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sau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đã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lớn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cây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con </a:t>
            </a:r>
            <a:r>
              <a:rPr lang="en-US" b="1" dirty="0" err="1">
                <a:latin typeface="UTM Avo" panose="02040603050506020204" pitchFamily="18" charset="0"/>
              </a:rPr>
              <a:t>có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Thiếu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thăm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vườn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em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nào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cũng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thích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qua </a:t>
            </a:r>
            <a:r>
              <a:rPr lang="en-US" b="1" dirty="0" err="1">
                <a:latin typeface="UTM Avo" panose="02040603050506020204" pitchFamily="18" charset="0"/>
              </a:rPr>
              <a:t>chui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lại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vòng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lá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ấy</a:t>
            </a:r>
            <a:r>
              <a:rPr lang="en-US" b="1" dirty="0">
                <a:latin typeface="UTM Avo" panose="02040603050506020204" pitchFamily="18" charset="0"/>
              </a:rPr>
              <a:t>. </a:t>
            </a:r>
            <a:r>
              <a:rPr lang="en-US" b="1" dirty="0" err="1">
                <a:latin typeface="UTM Avo" panose="02040603050506020204" pitchFamily="18" charset="0"/>
              </a:rPr>
              <a:t>Lúc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đó</a:t>
            </a:r>
            <a:r>
              <a:rPr lang="en-US" b="1" dirty="0">
                <a:latin typeface="UTM Avo" panose="02040603050506020204" pitchFamily="18" charset="0"/>
              </a:rPr>
              <a:t>, </a:t>
            </a:r>
            <a:r>
              <a:rPr lang="en-US" b="1" dirty="0" err="1">
                <a:latin typeface="UTM Avo" panose="02040603050506020204" pitchFamily="18" charset="0"/>
              </a:rPr>
              <a:t>mọi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người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mới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hiểu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vì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sao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Bác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cho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trồng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chiếc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rễ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đa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thành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hình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tròn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như</a:t>
            </a:r>
            <a:r>
              <a:rPr lang="en-US" b="1" dirty="0">
                <a:latin typeface="UTM Avo" panose="02040603050506020204" pitchFamily="18" charset="0"/>
              </a:rPr>
              <a:t> </a:t>
            </a:r>
            <a:r>
              <a:rPr lang="en-US" b="1" dirty="0" err="1">
                <a:latin typeface="UTM Avo" panose="02040603050506020204" pitchFamily="18" charset="0"/>
              </a:rPr>
              <a:t>thế</a:t>
            </a:r>
            <a:r>
              <a:rPr lang="en-US" b="1" dirty="0">
                <a:latin typeface="UTM Avo" panose="02040603050506020204" pitchFamily="18" charset="0"/>
              </a:rPr>
              <a:t>.</a:t>
            </a:r>
            <a:endParaRPr lang="vi-VN" b="1" dirty="0">
              <a:latin typeface="UTM Avo" panose="0204060305050602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07B3502-F58A-46C0-88F8-3DE26F98CD3F}"/>
              </a:ext>
            </a:extLst>
          </p:cNvPr>
          <p:cNvSpPr txBox="1"/>
          <p:nvPr/>
        </p:nvSpPr>
        <p:spPr>
          <a:xfrm>
            <a:off x="1266875" y="-82062"/>
            <a:ext cx="1579284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32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252565" y="43865"/>
            <a:ext cx="1130342" cy="8052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3C8FAFC-C1D0-49BB-A45E-D744951A028F}"/>
              </a:ext>
            </a:extLst>
          </p:cNvPr>
          <p:cNvSpPr txBox="1"/>
          <p:nvPr/>
        </p:nvSpPr>
        <p:spPr>
          <a:xfrm>
            <a:off x="1989042" y="119106"/>
            <a:ext cx="899823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UTM Avo" panose="02040603050506020204" pitchFamily="18" charset="0"/>
              </a:rPr>
              <a:t>CHIẾC RỄ ĐA TRÒN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381000"/>
            <a:ext cx="8229600" cy="1143000"/>
          </a:xfrm>
          <a:noFill/>
        </p:spPr>
        <p:txBody>
          <a:bodyPr anchor="ctr"/>
          <a:lstStyle/>
          <a:p>
            <a:pPr algn="ctr" eaLnBrk="1" hangingPunct="1"/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phân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vai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theo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9219" name="Rectangle 5"/>
          <p:cNvSpPr>
            <a:spLocks noChangeArrowheads="1"/>
          </p:cNvSpPr>
          <p:nvPr/>
        </p:nvSpPr>
        <p:spPr bwMode="auto">
          <a:xfrm>
            <a:off x="1003955" y="1228093"/>
            <a:ext cx="8861196" cy="2590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b="1" u="none" dirty="0">
                <a:latin typeface="Times New Roman" panose="02020603050405020304" pitchFamily="18" charset="0"/>
              </a:rPr>
              <a:t> ý: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b="1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người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kể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chậm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rãi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ôn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tồn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dịu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dàng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3600" u="none" dirty="0">
                <a:latin typeface="Times New Roman" panose="02020603050405020304" pitchFamily="18" charset="0"/>
              </a:rPr>
              <a:t>*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Giọng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ngạc</a:t>
            </a:r>
            <a:r>
              <a:rPr lang="en-US" altLang="en-US" sz="3600" u="none" dirty="0">
                <a:latin typeface="Times New Roman" panose="02020603050405020304" pitchFamily="18" charset="0"/>
              </a:rPr>
              <a:t> </a:t>
            </a:r>
            <a:r>
              <a:rPr lang="en-US" altLang="en-US" sz="3600" u="none" dirty="0" err="1">
                <a:latin typeface="Times New Roman" panose="02020603050405020304" pitchFamily="18" charset="0"/>
              </a:rPr>
              <a:t>nhiên</a:t>
            </a:r>
            <a:endParaRPr lang="en-US" altLang="en-US" sz="3600" u="none" dirty="0">
              <a:latin typeface="Times New Roman" panose="02020603050405020304" pitchFamily="18" charset="0"/>
            </a:endParaRPr>
          </a:p>
        </p:txBody>
      </p:sp>
      <p:pic>
        <p:nvPicPr>
          <p:cNvPr id="9220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742"/>
            <a:ext cx="1219200" cy="1673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9" descr="1785687ic4msukw74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6153150"/>
            <a:ext cx="70866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67169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80190" y="0"/>
            <a:ext cx="1219200" cy="168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club%20meet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700" y="3858257"/>
            <a:ext cx="4609707" cy="265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-946260" y="6858000"/>
            <a:ext cx="3918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982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514600"/>
            <a:ext cx="5029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7"/>
          <p:cNvSpPr>
            <a:spLocks noChangeArrowheads="1" noChangeShapeType="1" noTextEdit="1"/>
          </p:cNvSpPr>
          <p:nvPr/>
        </p:nvSpPr>
        <p:spPr bwMode="auto">
          <a:xfrm>
            <a:off x="3352800" y="685800"/>
            <a:ext cx="57150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kern="10" dirty="0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solidFill>
                    <a:schemeClr val="folHlink"/>
                  </a:solidFill>
                  <a:round/>
                  <a:headEnd/>
                  <a:tailEnd/>
                </a:ln>
                <a:solidFill>
                  <a:schemeClr val="hlink">
                    <a:alpha val="89803"/>
                  </a:schemeClr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b="1" kern="10" dirty="0">
              <a:ln w="12700">
                <a:solidFill>
                  <a:schemeClr val="folHlink"/>
                </a:solidFill>
                <a:round/>
                <a:headEnd/>
                <a:tailEnd/>
              </a:ln>
              <a:solidFill>
                <a:schemeClr val="hlink">
                  <a:alpha val="89803"/>
                </a:schemeClr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64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3596319" y="0"/>
            <a:ext cx="5758801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20516" y="3131636"/>
            <a:ext cx="34365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3518731"/>
            <a:ext cx="11293312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……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386;p32">
            <a:extLst>
              <a:ext uri="{FF2B5EF4-FFF2-40B4-BE49-F238E27FC236}">
                <a16:creationId xmlns:a16="http://schemas.microsoft.com/office/drawing/2014/main" xmlns="" id="{1C37CFDE-FD17-46D7-A182-0B62207CA647}"/>
              </a:ext>
            </a:extLst>
          </p:cNvPr>
          <p:cNvSpPr txBox="1">
            <a:spLocks/>
          </p:cNvSpPr>
          <p:nvPr/>
        </p:nvSpPr>
        <p:spPr>
          <a:xfrm>
            <a:off x="2377096" y="-264607"/>
            <a:ext cx="7069337" cy="108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867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indent="0"/>
            <a:r>
              <a:rPr lang="en-US" sz="2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THEO VĂN BẢN ĐỌC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86740" y="1431372"/>
            <a:ext cx="1063831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64331" y="2750218"/>
            <a:ext cx="10278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34099" y="2750217"/>
            <a:ext cx="11416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7776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xới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00418" y="4052993"/>
            <a:ext cx="73129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vùi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811236" y="332331"/>
            <a:ext cx="4825885" cy="1182971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94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800" b="1" dirty="0" err="1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599295" y="1388612"/>
            <a:ext cx="1047800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2. </a:t>
            </a:r>
            <a:r>
              <a:rPr lang="en-US" sz="2800" b="1" dirty="0" err="1">
                <a:latin typeface="UTM Avo" panose="02040603050506020204" pitchFamily="18" charset="0"/>
              </a:rPr>
              <a:t>Tìm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trong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bài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dấu</a:t>
            </a:r>
            <a:r>
              <a:rPr lang="en-US" sz="2800" b="1" i="1" dirty="0">
                <a:latin typeface="UTM Avo" panose="02040603050506020204" pitchFamily="18" charset="0"/>
              </a:rPr>
              <a:t> </a:t>
            </a:r>
            <a:r>
              <a:rPr lang="en-US" sz="2800" b="1" i="1" dirty="0" err="1">
                <a:latin typeface="UTM Avo" panose="02040603050506020204" pitchFamily="18" charset="0"/>
              </a:rPr>
              <a:t>chấm</a:t>
            </a:r>
            <a:r>
              <a:rPr lang="en-US" sz="2800" b="1" i="1" dirty="0">
                <a:latin typeface="UTM Avo" panose="02040603050506020204" pitchFamily="18" charset="0"/>
              </a:rPr>
              <a:t> than</a:t>
            </a:r>
            <a:r>
              <a:rPr lang="en-US" sz="2800" b="1" dirty="0">
                <a:latin typeface="UTM Avo" panose="02040603050506020204" pitchFamily="18" charset="0"/>
              </a:rPr>
              <a:t>. </a:t>
            </a:r>
            <a:r>
              <a:rPr lang="en-US" sz="2800" b="1" dirty="0" err="1">
                <a:latin typeface="UTM Avo" panose="02040603050506020204" pitchFamily="18" charset="0"/>
              </a:rPr>
              <a:t>Câu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đó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dùng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làm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gì</a:t>
            </a:r>
            <a:r>
              <a:rPr lang="en-US" sz="2800" b="1" dirty="0">
                <a:latin typeface="UTM Avo" panose="02040603050506020204" pitchFamily="18" charset="0"/>
              </a:rPr>
              <a:t>? (</a:t>
            </a:r>
            <a:r>
              <a:rPr lang="en-US" sz="2800" b="1" dirty="0" err="1">
                <a:latin typeface="UTM Avo" panose="02040603050506020204" pitchFamily="18" charset="0"/>
              </a:rPr>
              <a:t>Chọn</a:t>
            </a:r>
            <a:r>
              <a:rPr lang="en-US" sz="2800" b="1" dirty="0">
                <a:latin typeface="UTM Avo" panose="02040603050506020204" pitchFamily="18" charset="0"/>
              </a:rPr>
              <a:t> ý </a:t>
            </a:r>
            <a:r>
              <a:rPr lang="en-US" sz="2800" b="1" dirty="0" err="1">
                <a:latin typeface="UTM Avo" panose="02040603050506020204" pitchFamily="18" charset="0"/>
              </a:rPr>
              <a:t>đúng</a:t>
            </a:r>
            <a:r>
              <a:rPr lang="en-US" sz="2800" b="1" dirty="0">
                <a:latin typeface="UTM Avo" panose="02040603050506020204" pitchFamily="18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Nêu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yêu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cầu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đề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nghị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Thể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hiện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cảm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xúc</a:t>
            </a:r>
            <a:endParaRPr lang="en-US" sz="2800" b="1" dirty="0">
              <a:latin typeface="UTM Avo" panose="02040603050506020204" pitchFamily="18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2800" b="1" dirty="0" err="1">
                <a:latin typeface="UTM Avo" panose="02040603050506020204" pitchFamily="18" charset="0"/>
              </a:rPr>
              <a:t>Kể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sự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việc</a:t>
            </a:r>
            <a:r>
              <a:rPr lang="en-US" sz="2800" b="1" dirty="0"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latin typeface="UTM Avo" panose="02040603050506020204" pitchFamily="18" charset="0"/>
              </a:rPr>
              <a:t>hoạt</a:t>
            </a:r>
            <a:r>
              <a:rPr lang="en-US" sz="2800" b="1" dirty="0"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latin typeface="UTM Avo" panose="02040603050506020204" pitchFamily="18" charset="0"/>
              </a:rPr>
              <a:t>động</a:t>
            </a:r>
            <a:endParaRPr lang="en-US" sz="2800" b="1" dirty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endParaRPr lang="vi-VN" sz="2800" b="1" dirty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EB2B0D5-9C0E-4C58-9168-F0D6385FD4A4}"/>
              </a:ext>
            </a:extLst>
          </p:cNvPr>
          <p:cNvSpPr txBox="1"/>
          <p:nvPr/>
        </p:nvSpPr>
        <p:spPr>
          <a:xfrm>
            <a:off x="708654" y="4515774"/>
            <a:ext cx="101951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này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</a:rPr>
              <a:t>!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DE649201-AA92-4AF8-B709-5C4E5E88F8D6}"/>
              </a:ext>
            </a:extLst>
          </p:cNvPr>
          <p:cNvSpPr/>
          <p:nvPr/>
        </p:nvSpPr>
        <p:spPr>
          <a:xfrm>
            <a:off x="527061" y="2885535"/>
            <a:ext cx="568350" cy="43947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05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:a16="http://schemas.microsoft.com/office/drawing/2014/main" xmlns="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ói một câu đ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ề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nghị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nhóm</a:t>
            </a:r>
            <a:r>
              <a:rPr lang="vi-VN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 làm một việc gì đó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một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bài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hát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về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Bác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Hồ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với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thiếu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niên</a:t>
            </a:r>
            <a:r>
              <a:rPr lang="en-US" sz="2400" b="1" dirty="0">
                <a:latin typeface="UTM Avo" panose="02040603050506020204" pitchFamily="18" charset="0"/>
              </a:rPr>
              <a:t>, </a:t>
            </a:r>
            <a:r>
              <a:rPr lang="en-US" sz="2400" b="1" dirty="0" err="1">
                <a:latin typeface="UTM Avo" panose="02040603050506020204" pitchFamily="18" charset="0"/>
              </a:rPr>
              <a:t>nhi</a:t>
            </a:r>
            <a:r>
              <a:rPr lang="en-US" sz="2400" b="1" dirty="0"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latin typeface="UTM Avo" panose="02040603050506020204" pitchFamily="18" charset="0"/>
              </a:rPr>
              <a:t>đồng</a:t>
            </a:r>
            <a:r>
              <a:rPr lang="en-US" sz="2400" b="1" dirty="0">
                <a:latin typeface="UTM Avo" panose="02040603050506020204" pitchFamily="18" charset="0"/>
              </a:rPr>
              <a:t>.</a:t>
            </a:r>
            <a:endParaRPr lang="vi-VN" sz="2400" b="1" dirty="0">
              <a:latin typeface="UTM Avo" panose="020406030505060202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CD95E369-22E3-47BF-A4B6-6F6C7AEDEE5A}"/>
              </a:ext>
            </a:extLst>
          </p:cNvPr>
          <p:cNvGrpSpPr/>
          <p:nvPr/>
        </p:nvGrpSpPr>
        <p:grpSpPr>
          <a:xfrm>
            <a:off x="1904215" y="853492"/>
            <a:ext cx="7060676" cy="3318271"/>
            <a:chOff x="1417547" y="1264224"/>
            <a:chExt cx="4405927" cy="331827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979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2, học ki 2, tuần 31, Chiếc rễ đa tròn, thuan mai, tiếng việ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555" y="235131"/>
            <a:ext cx="11295016" cy="6244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2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8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345047" y="111369"/>
            <a:ext cx="11922368" cy="6635261"/>
          </a:xfrm>
        </p:spPr>
      </p:pic>
      <p:sp>
        <p:nvSpPr>
          <p:cNvPr id="5" name="Rectangle 4"/>
          <p:cNvSpPr/>
          <p:nvPr/>
        </p:nvSpPr>
        <p:spPr>
          <a:xfrm>
            <a:off x="0" y="6858000"/>
            <a:ext cx="39956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Bài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giảng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kế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bởi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: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Ngô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Thu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Huyền</a:t>
            </a:r>
            <a:endParaRPr lang="en-US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3028754" y="2834236"/>
            <a:ext cx="735958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 ĐỌC TỪNG CÂU</a:t>
            </a:r>
          </a:p>
        </p:txBody>
      </p:sp>
    </p:spTree>
    <p:extLst>
      <p:ext uri="{BB962C8B-B14F-4D97-AF65-F5344CB8AC3E}">
        <p14:creationId xmlns:p14="http://schemas.microsoft.com/office/powerpoint/2010/main" val="395876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65986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" t="1742" r="542" b="5334"/>
          <a:stretch/>
        </p:blipFill>
        <p:spPr>
          <a:xfrm>
            <a:off x="600892" y="2852951"/>
            <a:ext cx="10746376" cy="34757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" t="16178" r="978" b="9349"/>
          <a:stretch/>
        </p:blipFill>
        <p:spPr>
          <a:xfrm>
            <a:off x="600892" y="155024"/>
            <a:ext cx="10746376" cy="2812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5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3647</TotalTime>
  <Words>873</Words>
  <Application>Microsoft Office PowerPoint</Application>
  <PresentationFormat>Custom</PresentationFormat>
  <Paragraphs>87</Paragraphs>
  <Slides>27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Đọc phân vai theo nhóm</vt:lpstr>
      <vt:lpstr>PowerPoint Presentation</vt:lpstr>
      <vt:lpstr>PowerPoint Presentation</vt:lpstr>
      <vt:lpstr>a. Chú……..chiếc rễ này lại rồi……….cho nó mọc tiếp nhé.   b. Chú cần vụ……  đất, ……chiếc rễ xuống. 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ASUS</cp:lastModifiedBy>
  <cp:revision>130</cp:revision>
  <dcterms:created xsi:type="dcterms:W3CDTF">2021-07-07T09:47:17Z</dcterms:created>
  <dcterms:modified xsi:type="dcterms:W3CDTF">2024-04-26T14:43:48Z</dcterms:modified>
</cp:coreProperties>
</file>