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8"/>
  </p:notesMasterIdLst>
  <p:sldIdLst>
    <p:sldId id="257" r:id="rId3"/>
    <p:sldId id="260" r:id="rId4"/>
    <p:sldId id="302" r:id="rId5"/>
    <p:sldId id="304" r:id="rId6"/>
    <p:sldId id="306" r:id="rId7"/>
    <p:sldId id="307" r:id="rId8"/>
    <p:sldId id="308" r:id="rId9"/>
    <p:sldId id="303" r:id="rId10"/>
    <p:sldId id="265" r:id="rId11"/>
    <p:sldId id="266" r:id="rId12"/>
    <p:sldId id="315" r:id="rId13"/>
    <p:sldId id="322" r:id="rId14"/>
    <p:sldId id="323" r:id="rId15"/>
    <p:sldId id="320" r:id="rId16"/>
    <p:sldId id="3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95" autoAdjust="0"/>
  </p:normalViewPr>
  <p:slideViewPr>
    <p:cSldViewPr snapToGrid="0">
      <p:cViewPr varScale="1">
        <p:scale>
          <a:sx n="59" d="100"/>
          <a:sy n="59" d="100"/>
        </p:scale>
        <p:origin x="11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13390-5DA5-4AFC-918E-B8AE6985420E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7D5DF-8D08-41A3-888E-CBA49C2AC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32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12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33408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3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diệt</a:t>
            </a:r>
            <a:r>
              <a:rPr lang="en-US" dirty="0"/>
              <a:t> virus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D5DF-8D08-41A3-888E-CBA49C2AC2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2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28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10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85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510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670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9749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20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14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415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97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6702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379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917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825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294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085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6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1517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681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0116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1251246" y="59924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3680800" y="1901953"/>
            <a:ext cx="11412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3680800" y="290006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3680800" y="2409019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3680784" y="4165833"/>
            <a:ext cx="1290800" cy="9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3680800" y="5275840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3680800" y="4800248"/>
            <a:ext cx="33020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7808343" y="1901937"/>
            <a:ext cx="1290800" cy="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7808343" y="2897552"/>
            <a:ext cx="3416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7808343" y="240898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7808343" y="4367007"/>
            <a:ext cx="12908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50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7808343" y="5280657"/>
            <a:ext cx="3302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867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7808343" y="4805315"/>
            <a:ext cx="3416400" cy="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46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68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315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072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9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61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70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941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60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395948" y="61333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15937" y="994511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10059523" y="6203827"/>
            <a:ext cx="513712" cy="635212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85066" y="2502913"/>
            <a:ext cx="651633" cy="80428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3423517" y="6315595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4652466" y="6161660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02001" y="772141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4037540" y="5722393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767811" y="1874323"/>
            <a:ext cx="6978751" cy="37042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7733969" y="5897749"/>
            <a:ext cx="2184596" cy="756249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671275" y="5392229"/>
            <a:ext cx="2052168" cy="1253503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8973218" y="2835792"/>
            <a:ext cx="3941605" cy="4365933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333249" y="1980881"/>
            <a:ext cx="509715" cy="419568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238378" y="5800926"/>
            <a:ext cx="443801" cy="48397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" y="2859475"/>
            <a:ext cx="4050919" cy="407133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40" y="192396"/>
            <a:ext cx="1355984" cy="1355984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11401014" y="55214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2000">
                <a:solidFill>
                  <a:srgbClr val="B872AE">
                    <a:lumMod val="20000"/>
                    <a:lumOff val="80000"/>
                  </a:srgbClr>
                </a:solidFill>
                <a:latin typeface="#9Slide07 Altus" pitchFamily="2" charset="0"/>
                <a:sym typeface="Arial"/>
              </a:rPr>
              <a:t>By DIỆU HIỀN</a:t>
            </a:r>
            <a:endParaRPr lang="en-US" sz="2000" dirty="0">
              <a:solidFill>
                <a:srgbClr val="B872AE">
                  <a:lumMod val="20000"/>
                  <a:lumOff val="80000"/>
                </a:srgbClr>
              </a:solidFill>
              <a:latin typeface="#9Slide07 Altus" pitchFamily="2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6C502-5049-B7FF-AFBD-DA4C22006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737" y="611068"/>
            <a:ext cx="7858425" cy="129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46010-08C3-690D-FC7F-D1A9C587C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332" y="2621944"/>
            <a:ext cx="5645385" cy="2261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562725" y="2259550"/>
            <a:ext cx="11450599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6" cy="1943945"/>
            <a:chOff x="206677" y="197420"/>
            <a:chExt cx="8649221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334170" y="197420"/>
              <a:ext cx="7521728" cy="1256666"/>
              <a:chOff x="1334170" y="197420"/>
              <a:chExt cx="7521728" cy="12566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 defTabSz="1219170">
                      <a:buClr>
                        <a:srgbClr val="000000"/>
                      </a:buClr>
                    </a:pP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chiếc tàu thủy cũ kể với ca nô. Tôi đã làm việc tròn nửa thế kỷ trong quãng thời gian đó tôi dành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thời gian để chở hàng trên Đại Tây Dương</a:t>
                    </a:r>
                    <a:r>
                      <a: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,</a:t>
                    </a:r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24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  <m:r>
                          <a:rPr lang="vi-VN" sz="2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a14:m>
                    <a:r>
                      <a:rPr lang="vi-VN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thời gian chở hàng trên Thái Bình Dương, thời gian còn lại tôi chở hàng trên ấn Độ Dương.</a:t>
                    </a:r>
                    <a:endParaRPr lang="en-US" sz="24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4170" y="197420"/>
                    <a:ext cx="7521728" cy="1256666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b="-3636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0F78B2D-9769-72EB-1DE2-2F08A9A1C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412" y="2319173"/>
            <a:ext cx="3647588" cy="187445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F5B69-27D7-62F8-E5FB-E27C40B239CC}"/>
              </a:ext>
            </a:extLst>
          </p:cNvPr>
          <p:cNvGrpSpPr/>
          <p:nvPr/>
        </p:nvGrpSpPr>
        <p:grpSpPr>
          <a:xfrm>
            <a:off x="756745" y="2606566"/>
            <a:ext cx="8092965" cy="2193614"/>
            <a:chOff x="756745" y="2606566"/>
            <a:chExt cx="8092965" cy="219361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1C97E-96B1-7C18-623B-A2F28021C2D2}"/>
                </a:ext>
              </a:extLst>
            </p:cNvPr>
            <p:cNvSpPr txBox="1"/>
            <p:nvPr/>
          </p:nvSpPr>
          <p:spPr>
            <a:xfrm>
              <a:off x="756745" y="2606566"/>
              <a:ext cx="8092965" cy="219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Đại Tây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Thái Bình Dương.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c.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ấn Độ Dương. 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85B87D8-D6DF-6FF0-D9F8-7B7105602CFB}"/>
                </a:ext>
              </a:extLst>
            </p:cNvPr>
            <p:cNvSpPr/>
            <p:nvPr/>
          </p:nvSpPr>
          <p:spPr>
            <a:xfrm>
              <a:off x="3657600" y="2900855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F01A0AA-F125-F6E3-6D78-01A8532AC19F}"/>
                </a:ext>
              </a:extLst>
            </p:cNvPr>
            <p:cNvSpPr/>
            <p:nvPr/>
          </p:nvSpPr>
          <p:spPr>
            <a:xfrm>
              <a:off x="3594538" y="3594537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D5DF5D-BAB4-6A64-8676-DFC7B50D1ED7}"/>
                </a:ext>
              </a:extLst>
            </p:cNvPr>
            <p:cNvSpPr/>
            <p:nvPr/>
          </p:nvSpPr>
          <p:spPr>
            <a:xfrm>
              <a:off x="3773214" y="4319751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628218" y="388884"/>
            <a:ext cx="11006734" cy="5946024"/>
          </a:xfrm>
          <a:prstGeom prst="roundRect">
            <a:avLst>
              <a:gd name="adj" fmla="val 8663"/>
            </a:avLst>
          </a:prstGeom>
          <a:solidFill>
            <a:schemeClr val="accent4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/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</a:t>
                </a:r>
                <a:r>
                  <a:rPr lang="en-US" sz="3200" b="1" dirty="0" err="1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200" b="1" dirty="0">
                    <a:solidFill>
                      <a:schemeClr val="accent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200" b="1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thế kỉ là 100 năm. Nửa thế kỉ là 50 năm.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Đại Tây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25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Thái Bình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× </a:t>
                </a:r>
                <a:r>
                  <a:rPr lang="en-US" sz="3200" b="1" dirty="0">
                    <a:solidFill>
                      <a:schemeClr val="accent3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3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200" b="1" i="1">
                        <a:solidFill>
                          <a:schemeClr val="accent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20 (năm)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Ấn Độ Dương là:</a:t>
                </a:r>
              </a:p>
              <a:p>
                <a:pPr algn="ctr"/>
                <a:r>
                  <a:rPr lang="vi-VN" sz="3200" b="0" i="0" dirty="0">
                    <a:solidFill>
                      <a:schemeClr val="accent3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 – 25 – 20 = 5 (năm)</a:t>
                </a:r>
                <a:endParaRPr lang="en-US" sz="3200" b="0" i="0" dirty="0">
                  <a:solidFill>
                    <a:schemeClr val="accent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283" y="945931"/>
                <a:ext cx="9406758" cy="4467313"/>
              </a:xfrm>
              <a:prstGeom prst="rect">
                <a:avLst/>
              </a:prstGeom>
              <a:blipFill>
                <a:blip r:embed="rId2"/>
                <a:stretch>
                  <a:fillRect t="-1774" b="-3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2259550"/>
            <a:ext cx="11540358" cy="4421505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12076387" cy="1943945"/>
            <a:chOff x="206677" y="197420"/>
            <a:chExt cx="8649222" cy="1263191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7602884" cy="1208858"/>
              <a:chOff x="1253015" y="197420"/>
              <a:chExt cx="7602884" cy="1208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/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solidFill>
                    <a:schemeClr val="accent5"/>
                  </a:solid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just"/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Một con báo săn chạy 198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m hết</a:t>
                    </a:r>
                    <a:r>
                      <a: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32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a14:m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  </a:t>
                    </a:r>
                    <a:r>
                      <a:rPr lang="en-US" sz="3200" b="1" dirty="0" err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phút</a:t>
                    </a:r>
                    <a:r>
                      <a:rPr lang="vi-VN" sz="32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. Hỏi trung bình mỗi giây con báo săn đó chạy được bao nhiêu mét? </a:t>
                    </a:r>
                    <a:endPara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Google Shape;534;p37">
                    <a:extLst>
                      <a:ext uri="{FF2B5EF4-FFF2-40B4-BE49-F238E27FC236}">
                        <a16:creationId xmlns:a16="http://schemas.microsoft.com/office/drawing/2014/main" id="{FDCC0184-B20F-C4A5-351B-B7E49FA2C6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3015" y="197420"/>
                    <a:ext cx="7602884" cy="1208858"/>
                  </a:xfrm>
                  <a:prstGeom prst="roundRect">
                    <a:avLst>
                      <a:gd name="adj" fmla="val 6628"/>
                    </a:avLst>
                  </a:prstGeom>
                  <a:blipFill>
                    <a:blip r:embed="rId3"/>
                    <a:stretch>
                      <a:fillRect l="-513" r="-399" b="-5660"/>
                    </a:stretch>
                  </a:blipFill>
                  <a:ln w="76200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355052" y="3884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7F553-56D7-EC6E-1332-561E3723A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19" y="2452195"/>
            <a:ext cx="4229100" cy="163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/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phút= 6 giây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Trung bình mỗi giây con báo săn đó chạy được là: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198  : 6 = 33 (m)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33 m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FFF6D-9E83-FB96-D31A-EE164FA3E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45" y="2806262"/>
                <a:ext cx="6779172" cy="3526991"/>
              </a:xfrm>
              <a:prstGeom prst="rect">
                <a:avLst/>
              </a:prstGeom>
              <a:blipFill>
                <a:blip r:embed="rId5"/>
                <a:stretch>
                  <a:fillRect t="-2073" r="-2338" b="-4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436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72967" y="1198180"/>
            <a:ext cx="11540358" cy="5482876"/>
          </a:xfrm>
          <a:prstGeom prst="roundRect">
            <a:avLst>
              <a:gd name="adj" fmla="val 866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EDE6E-E8EE-111E-6446-F40750DF1705}"/>
              </a:ext>
            </a:extLst>
          </p:cNvPr>
          <p:cNvGrpSpPr/>
          <p:nvPr/>
        </p:nvGrpSpPr>
        <p:grpSpPr>
          <a:xfrm>
            <a:off x="0" y="0"/>
            <a:ext cx="3875332" cy="1796937"/>
            <a:chOff x="206677" y="197420"/>
            <a:chExt cx="2775549" cy="1167664"/>
          </a:xfrm>
        </p:grpSpPr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E4E4A31F-A923-1E8D-CB40-F5F5024B872E}"/>
                </a:ext>
              </a:extLst>
            </p:cNvPr>
            <p:cNvSpPr/>
            <p:nvPr/>
          </p:nvSpPr>
          <p:spPr>
            <a:xfrm>
              <a:off x="206677" y="197420"/>
              <a:ext cx="1150077" cy="8946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44EF8D-4A36-9958-D3BE-AAD7404DA00A}"/>
                </a:ext>
              </a:extLst>
            </p:cNvPr>
            <p:cNvGrpSpPr/>
            <p:nvPr/>
          </p:nvGrpSpPr>
          <p:grpSpPr>
            <a:xfrm>
              <a:off x="1253015" y="197420"/>
              <a:ext cx="1729211" cy="1167664"/>
              <a:chOff x="1253015" y="197420"/>
              <a:chExt cx="1729211" cy="1167664"/>
            </a:xfrm>
          </p:grpSpPr>
          <p:sp>
            <p:nvSpPr>
              <p:cNvPr id="10" name="Google Shape;534;p37">
                <a:extLst>
                  <a:ext uri="{FF2B5EF4-FFF2-40B4-BE49-F238E27FC236}">
                    <a16:creationId xmlns:a16="http://schemas.microsoft.com/office/drawing/2014/main" id="{FDCC0184-B20F-C4A5-351B-B7E49FA2C68C}"/>
                  </a:ext>
                </a:extLst>
              </p:cNvPr>
              <p:cNvSpPr/>
              <p:nvPr/>
            </p:nvSpPr>
            <p:spPr>
              <a:xfrm>
                <a:off x="1253015" y="197420"/>
                <a:ext cx="918367" cy="662481"/>
              </a:xfrm>
              <a:prstGeom prst="roundRect">
                <a:avLst>
                  <a:gd name="adj" fmla="val 6628"/>
                </a:avLst>
              </a:prstGeom>
              <a:solidFill>
                <a:schemeClr val="accent4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1A3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</a:p>
            </p:txBody>
          </p:sp>
          <p:sp>
            <p:nvSpPr>
              <p:cNvPr id="12" name="Google Shape;535;p37">
                <a:extLst>
                  <a:ext uri="{FF2B5EF4-FFF2-40B4-BE49-F238E27FC236}">
                    <a16:creationId xmlns:a16="http://schemas.microsoft.com/office/drawing/2014/main" id="{91D148AA-8463-378E-A0AB-7B23FEB3AFB5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36;p37">
                <a:extLst>
                  <a:ext uri="{FF2B5EF4-FFF2-40B4-BE49-F238E27FC236}">
                    <a16:creationId xmlns:a16="http://schemas.microsoft.com/office/drawing/2014/main" id="{0C36F636-98DA-26A4-6F14-8B85FBFA95FF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37;p37">
                <a:extLst>
                  <a:ext uri="{FF2B5EF4-FFF2-40B4-BE49-F238E27FC236}">
                    <a16:creationId xmlns:a16="http://schemas.microsoft.com/office/drawing/2014/main" id="{2684F865-914F-52D6-9A71-D7955D90E30B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38;p37">
                <a:extLst>
                  <a:ext uri="{FF2B5EF4-FFF2-40B4-BE49-F238E27FC236}">
                    <a16:creationId xmlns:a16="http://schemas.microsoft.com/office/drawing/2014/main" id="{5AC61949-272A-60B4-9227-31AB45F73AB4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930DAC-4B50-AA59-C365-3AC1363275EC}"/>
              </a:ext>
            </a:extLst>
          </p:cNvPr>
          <p:cNvSpPr txBox="1"/>
          <p:nvPr/>
        </p:nvSpPr>
        <p:spPr>
          <a:xfrm>
            <a:off x="291990" y="83614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D9245-714D-4B72-897D-14FB005E27EF}"/>
              </a:ext>
            </a:extLst>
          </p:cNvPr>
          <p:cNvSpPr txBox="1"/>
          <p:nvPr/>
        </p:nvSpPr>
        <p:spPr>
          <a:xfrm>
            <a:off x="914400" y="1481959"/>
            <a:ext cx="10562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mào có 16 quả hồng. Chào mào ăn hết một nửa của một nửa số quả hồng đó. Chào mào đã ăn hết 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 hồng.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07C144-F88C-6B4C-3E76-8C6AA719BE9F}"/>
              </a:ext>
            </a:extLst>
          </p:cNvPr>
          <p:cNvSpPr/>
          <p:nvPr/>
        </p:nvSpPr>
        <p:spPr>
          <a:xfrm>
            <a:off x="8839200" y="2049517"/>
            <a:ext cx="483476" cy="420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/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Chào mào ăn hết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 số quả hồng đó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chào mào đã ăn hết 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 </a:t>
                </a: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quả hồng.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159" y="2690648"/>
                <a:ext cx="10331669" cy="3534557"/>
              </a:xfrm>
              <a:prstGeom prst="rect">
                <a:avLst/>
              </a:prstGeom>
              <a:blipFill>
                <a:blip r:embed="rId3"/>
                <a:stretch>
                  <a:fillRect l="-1770" b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05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1313253" y="-94826"/>
            <a:ext cx="8696491" cy="69528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33"/>
          <p:cNvGrpSpPr/>
          <p:nvPr/>
        </p:nvGrpSpPr>
        <p:grpSpPr>
          <a:xfrm>
            <a:off x="165613" y="1063217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3AB8B8-8117-328F-5A0A-7B449023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63" y="634387"/>
            <a:ext cx="6554800" cy="62804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546597-521E-422B-761E-508B3252F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55" y="2220399"/>
            <a:ext cx="7449958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1731341" y="992417"/>
            <a:ext cx="9789327" cy="5160787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B6AA73-2B97-B9DB-AA15-ED34F6892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117" y="1088911"/>
            <a:ext cx="1071769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FB954-420A-3DCE-98C0-7FB26C81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6175">
            <a:off x="3517622" y="797943"/>
            <a:ext cx="1534604" cy="1278087"/>
          </a:xfrm>
          <a:prstGeom prst="rect">
            <a:avLst/>
          </a:prstGeom>
        </p:spPr>
      </p:pic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139" y="2200416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FB46C5-D0FB-E45B-9032-0C52B4A41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534" y="169836"/>
            <a:ext cx="7760881" cy="206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1413A-D3D3-B69B-6956-630EAF7CE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258" y="2580015"/>
            <a:ext cx="6437934" cy="2688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OÀN TÀU CỨU SINH _ TẬP 1 _ CUỘC XÂM LẤN CỦA _BỤI ĐỎ_">
            <a:hlinkClick r:id="" action="ppaction://media"/>
            <a:extLst>
              <a:ext uri="{FF2B5EF4-FFF2-40B4-BE49-F238E27FC236}">
                <a16:creationId xmlns:a16="http://schemas.microsoft.com/office/drawing/2014/main" id="{404F3CAB-D4F1-76C0-FBB0-8DE20A00E4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04" end="359179.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F68CE7C-BF76-E0A2-CB65-1302DD36DCCD}"/>
              </a:ext>
            </a:extLst>
          </p:cNvPr>
          <p:cNvGrpSpPr/>
          <p:nvPr/>
        </p:nvGrpSpPr>
        <p:grpSpPr>
          <a:xfrm>
            <a:off x="5862141" y="240876"/>
            <a:ext cx="6020817" cy="3731049"/>
            <a:chOff x="4396605" y="180656"/>
            <a:chExt cx="4515613" cy="3619573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3F93CF6C-B4CF-56F6-A54F-CB6C4DEADAC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67143"/>
                <a:gd name="adj2" fmla="val 16127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470;p34">
              <a:extLst>
                <a:ext uri="{FF2B5EF4-FFF2-40B4-BE49-F238E27FC236}">
                  <a16:creationId xmlns:a16="http://schemas.microsoft.com/office/drawing/2014/main" id="{EA5514E1-9EC9-88BC-2254-25DC077D0742}"/>
                </a:ext>
              </a:extLst>
            </p:cNvPr>
            <p:cNvSpPr txBox="1">
              <a:spLocks/>
            </p:cNvSpPr>
            <p:nvPr/>
          </p:nvSpPr>
          <p:spPr>
            <a:xfrm>
              <a:off x="4949032" y="529317"/>
              <a:ext cx="3636715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bọn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trái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4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64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552B5C8E-83CB-B36C-DFED-24FF0821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68" y="7322881"/>
            <a:ext cx="6636877" cy="4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488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19753E-6 L -0.0349 -0.788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3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488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581CAF1-481F-15FF-D98D-693D7D37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1" y="3596964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BE4AD0D6-27E4-A9C3-5F26-F96121C4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13" y="480711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62B832DF-98DD-9EA4-3C35-50AA9370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17" y="4208942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0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9" name="Google Shape;522;p35">
                <a:extLst>
                  <a:ext uri="{FF2B5EF4-FFF2-40B4-BE49-F238E27FC236}">
                    <a16:creationId xmlns:a16="http://schemas.microsoft.com/office/drawing/2014/main" id="{B840423D-2455-7B25-635E-29FFC65A9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1" y="599768"/>
                <a:ext cx="4348154" cy="1695451"/>
              </a:xfrm>
              <a:prstGeom prst="wedgeEllipseCallout">
                <a:avLst>
                  <a:gd name="adj1" fmla="val 33964"/>
                  <a:gd name="adj2" fmla="val 82340"/>
                </a:avLst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8 </m:t>
                        </m:r>
                      </m:den>
                    </m:f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  <m:r>
                      <a:rPr lang="en-US" sz="440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24</m:t>
                    </m:r>
                  </m:oMath>
                </a14:m>
                <a:endParaRPr lang="en-US" sz="4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Google Shape;522;p35">
                <a:extLst>
                  <a:ext uri="{FF2B5EF4-FFF2-40B4-BE49-F238E27FC236}">
                    <a16:creationId xmlns:a16="http://schemas.microsoft.com/office/drawing/2014/main" id="{A3AE618C-C919-B516-4354-D44252B8E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2435899"/>
                <a:ext cx="7105051" cy="1310191"/>
              </a:xfrm>
              <a:prstGeom prst="roundRect">
                <a:avLst/>
              </a:prstGeom>
              <a:blipFill>
                <a:blip r:embed="rId10"/>
                <a:stretch>
                  <a:fillRect b="-6849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EE6B7BF7-1B23-A29E-38EA-73C3035E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86" y="2939943"/>
            <a:ext cx="5416471" cy="40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F3CF08C-C210-25FC-2B09-BF6152AB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7659B746-AB97-3540-D9AC-20BEDC7C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CBCC4549-F3E0-9A38-2360-FF8408D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zombie">
            <a:hlinkClick r:id="" action="ppaction://media"/>
            <a:extLst>
              <a:ext uri="{FF2B5EF4-FFF2-40B4-BE49-F238E27FC236}">
                <a16:creationId xmlns:a16="http://schemas.microsoft.com/office/drawing/2014/main" id="{48FB73BD-31E0-D033-E791-82F023A5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2188" y="3667075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12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numSld="3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1B25B77-F8BA-6870-710B-C0857A25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27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294BED80-71FB-8064-B04A-3E6E34E4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97" y="-137258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27AA8EB-BA02-15A9-2E92-42332A2D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7" y="3765105"/>
            <a:ext cx="3354288" cy="33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40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E872724D-06C7-C9A4-2003-79145512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07" y="1188531"/>
                <a:ext cx="4300585" cy="1448804"/>
              </a:xfrm>
              <a:prstGeom prst="wedgeEllipseCallout">
                <a:avLst>
                  <a:gd name="adj1" fmla="val -7461"/>
                  <a:gd name="adj2" fmla="val 9033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F43F949E-B98F-7FCE-0DC0-33E3EC4A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59" y="3214255"/>
            <a:ext cx="4944543" cy="36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3771FED7-8E3F-CBC4-A0CC-53B58329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EB8BA9F9-0D45-AF88-B071-59FC6223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Google Shape;522;p35">
                <a:extLst>
                  <a:ext uri="{FF2B5EF4-FFF2-40B4-BE49-F238E27FC236}">
                    <a16:creationId xmlns:a16="http://schemas.microsoft.com/office/drawing/2014/main" id="{3E5BF180-4424-A212-779D-75CA77E0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36" y="2456699"/>
                <a:ext cx="7892673" cy="1329205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529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9AE278FA-27B8-E237-613D-748DD70B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83" y="181603"/>
            <a:ext cx="2261416" cy="22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66D933C-4631-D46D-FF25-8C931A893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79" y="241013"/>
            <a:ext cx="2080252" cy="20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3AEC2D7-68E0-2E06-43B3-781D5138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34" y="3765105"/>
            <a:ext cx="2965111" cy="29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Google Shape;522;p35">
                <a:extLst>
                  <a:ext uri="{FF2B5EF4-FFF2-40B4-BE49-F238E27FC236}">
                    <a16:creationId xmlns:a16="http://schemas.microsoft.com/office/drawing/2014/main" id="{25221503-6A1D-5E60-7C26-A5E9732D6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697" y="846415"/>
                <a:ext cx="4162096" cy="1448804"/>
              </a:xfrm>
              <a:prstGeom prst="wedgeEllipseCallout">
                <a:avLst>
                  <a:gd name="adj1" fmla="val 5365"/>
                  <a:gd name="adj2" fmla="val 100968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4A48BCC9-8A3C-1ADE-04D5-F9C7A0DD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40" y="3198190"/>
            <a:ext cx="5113195" cy="37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083DAFC8-CB33-8F66-0539-0351A57F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84" y="-2093891"/>
            <a:ext cx="2261417" cy="22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80CCE926-377A-F572-0AC7-7FDC80DE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6929449"/>
            <a:ext cx="2481481" cy="24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Vector Hoạt Hình Coronavirus đỏ PNG , Hoạt Hình, Covid 19, Năm  2020 PNG và Vector với nền trong suốt để tải xuống miễn phí">
            <a:extLst>
              <a:ext uri="{FF2B5EF4-FFF2-40B4-BE49-F238E27FC236}">
                <a16:creationId xmlns:a16="http://schemas.microsoft.com/office/drawing/2014/main" id="{A7EB2EF8-8AAE-BEC6-0D7E-8C88CB13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524" y="2062344"/>
            <a:ext cx="1702760" cy="17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0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Comfortaa"/>
                    <a:ea typeface="Comfortaa"/>
                    <a:cs typeface="Comfortaa"/>
                    <a:sym typeface="Comfortaa"/>
                  </a:defRPr>
                </a:lvl9pPr>
              </a:lstStyle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Tìm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  <m: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𝐜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ủ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𝐚</m:t>
                    </m:r>
                    <m:r>
                      <a:rPr lang="en-US" sz="4400" b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𝟐𝟒</m:t>
                    </m:r>
                  </m:oMath>
                </a14:m>
                <a:endParaRPr lang="en-US" sz="44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Google Shape;522;p35">
                <a:extLst>
                  <a:ext uri="{FF2B5EF4-FFF2-40B4-BE49-F238E27FC236}">
                    <a16:creationId xmlns:a16="http://schemas.microsoft.com/office/drawing/2014/main" id="{249A8FD3-2B12-DE0A-9449-31E6520C1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46" y="2439621"/>
                <a:ext cx="8852452" cy="1325484"/>
              </a:xfrm>
              <a:prstGeom prst="roundRect">
                <a:avLst/>
              </a:prstGeom>
              <a:blipFill>
                <a:blip r:embed="rId10"/>
                <a:stretch>
                  <a:fillRect b="-7207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686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6 0.01389 L -0.03246 0.01389 C -0.046 0.01666 -0.06128 0.01049 -0.07326 0.02222 C -0.09809 0.04599 -0.12013 0.10524 -0.13697 0.14568 C -0.14097 0.18179 -0.14739 0.21697 -0.14913 0.25339 C -0.15277 0.33117 -0.13454 0.41913 -0.12638 0.49043 C -0.12343 0.51543 -0.12239 0.54074 -0.12031 0.56605 C -0.12534 0.63333 -0.12187 0.70463 -0.13541 0.7679 C -0.16527 0.90648 -0.1875 0.93889 -0.24305 1.00216 C -0.25642 1.01759 -0.26944 1.03395 -0.28385 1.04537 C -0.29548 1.05463 -0.30798 1.05864 -0.32031 1.0642 C -0.37309 1.08858 -0.36076 1.08241 -0.41718 1.09136 C -0.43593 1.08858 -0.45468 1.08703 -0.47326 1.08302 C -0.48003 1.08179 -0.48802 1.08333 -0.49305 1.075 C -0.50625 1.05308 -0.51336 1.02191 -0.52482 0.99691 C -0.61302 0.80278 -0.57604 0.84845 -0.63993 0.78148 C -0.64652 0.78858 -0.65468 0.79259 -0.65972 0.80308 C -0.67065 0.82654 -0.68732 0.86975 -0.67777 0.90524 C -0.67586 0.91265 -0.66979 0.91265 -0.66579 0.91605 C -0.65659 0.91173 -0.64496 0.91481 -0.63836 0.90278 C -0.5993 0.82963 -0.60677 0.77901 -0.60208 0.68457 C -0.60607 0.65494 -0.60937 0.625 -0.61423 0.59568 C -0.62048 0.55648 -0.63541 0.47963 -0.63541 0.47963 C -0.6375 0.45463 -0.64236 0.42963 -0.64149 0.40432 C -0.63993 0.3608 -0.62326 0.31543 -0.60364 0.29105 C -0.59444 0.27994 -0.58246 0.2787 -0.5717 0.27222 C -0.56163 0.27315 -0.55121 0.27006 -0.54149 0.275 C -0.52256 0.28457 -0.51944 0.29784 -0.50972 0.32068 C -0.50763 0.33981 -0.50434 0.35833 -0.50364 0.37747 C -0.50138 0.43395 -0.50607 0.49136 -0.50052 0.54722 C -0.49583 0.59506 -0.4769 0.67901 -0.45364 0.71944 C -0.44131 0.74105 -0.42847 0.76327 -0.41267 0.77592 C -0.36197 0.81728 -0.33524 0.81636 -0.28541 0.82438 C -0.25364 0.81203 -0.22204 0.79691 -0.18993 0.78673 C -0.1269 0.76697 -0.06024 0.75432 0.004 0.74105 C 0.01806 0.74722 0.03264 0.75154 0.04636 0.75987 C 0.04914 0.76142 0.04983 0.76883 0.05244 0.77068 C 0.05816 0.77438 0.06459 0.77438 0.07066 0.77592 C 0.09601 0.74228 0.06841 0.78055 0.09792 0.73302 C 0.09827 0.73241 0.09896 0.73302 0.09931 0.73302 " pathEditMode="relative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79 L -0.0342 -0.0179 C -0.04583 -0.02623 -0.05694 -0.03704 -0.06909 -0.04228 C -0.08472 -0.04907 -0.12934 -0.05555 -0.14791 -0.05833 C -0.15798 -0.05586 -0.16823 -0.0537 -0.17829 -0.05031 C -0.18437 -0.04846 -0.19045 -0.04568 -0.19635 -0.04228 C -0.24027 -0.01821 -0.23281 -0.02253 -0.26614 0.0034 C -0.30538 0.06543 -0.29548 0.04908 -0.32361 0.09506 C -0.3302 0.10587 -0.33767 0.11512 -0.3434 0.12747 C -0.36788 0.18025 -0.37187 0.19167 -0.39791 0.23796 C -0.40625 0.25278 -0.41562 0.26574 -0.42361 0.28087 C -0.43229 0.29722 -0.43906 0.31636 -0.44791 0.3321 C -0.46701 0.36605 -0.48836 0.39506 -0.51302 0.41574 C -0.52621 0.42654 -0.53958 0.43858 -0.55399 0.44259 C -0.575 0.44846 -0.59635 0.44445 -0.61753 0.44537 C -0.6302 0.43796 -0.64375 0.43457 -0.65555 0.42377 C -0.67691 0.40371 -0.6835 0.38056 -0.69635 0.34815 C -0.69739 0.33303 -0.69757 0.31759 -0.69948 0.30247 C -0.70277 0.27438 -0.71111 0.24784 -0.71145 0.21914 C -0.71198 0.18704 -0.70191 0.08611 -0.69184 0.04661 C -0.68923 0.03611 -0.68489 0.02654 -0.67968 0.01975 C -0.66996 0.00679 -0.65625 0.00463 -0.64479 0.00093 C -0.62586 0.03272 -0.61198 0.05185 -0.59791 0.09229 C -0.59461 0.10216 -0.59392 0.11389 -0.59184 0.12469 C -0.5934 0.13642 -0.59079 0.15309 -0.59635 0.15988 C -0.60277 0.16729 -0.61198 0.16204 -0.61909 0.1571 C -0.64843 0.13611 -0.69757 0.07006 -0.72066 0.04136 C -0.72517 0.01883 -0.73125 -0.00278 -0.7342 -0.02623 C -0.73923 -0.0642 -0.74132 -0.12191 -0.7342 -0.1608 C -0.73125 -0.17778 -0.72569 -0.19321 -0.71909 -0.20648 C -0.7118 -0.2216 -0.70295 -0.23426 -0.6934 -0.24444 C -0.66875 -0.26975 -0.66579 -0.26883 -0.64635 -0.27376 C -0.64079 -0.27222 -0.63507 -0.27129 -0.62968 -0.26852 C -0.62118 -0.2642 -0.61718 -0.25802 -0.61007 -0.24969 C -0.60833 -0.24043 -0.60954 -0.24352 -0.60694 -0.23889 " pathEditMode="relative" ptsTypes="AAAAAAAAAAAAAAAAAAAAAAAAAAAAAAAAA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9476 L 0.00104 -0.19476 L -0.03368 -0.20556 C -0.03819 -0.20679 -0.04288 -0.20741 -0.04739 -0.20834 L -0.05955 -0.21111 C -0.06198 -0.21451 -0.0651 -0.21729 -0.06701 -0.22192 C -0.0684 -0.22469 -0.06823 -0.22901 -0.06857 -0.23272 C -0.06927 -0.23796 -0.06962 -0.24352 -0.07014 -0.24877 C -0.06701 -0.25864 -0.06528 -0.27006 -0.06094 -0.2784 C -0.04896 -0.30278 -0.0125 -0.34938 -0.00035 -0.36729 C 0.01163 -0.38519 0.05382 -0.45401 0.0632 -0.475 C 0.0757 -0.50247 0.08785 -0.57994 0.09202 -0.60155 C 0.09358 -0.62593 0.0974 -0.65 0.09653 -0.67438 C 0.09479 -0.7321 0.09028 -0.78982 0.08438 -0.84661 C 0.08143 -0.87593 0.06528 -0.94383 0.05712 -0.97037 C 0.04827 -1 0.04479 -1.04043 0.0283 -1.05679 C 0.02292 -1.06204 -0.01354 -1.09969 -0.02014 -1.10247 C -0.03194 -1.10772 -0.04427 -1.10617 -0.05642 -1.10772 C -0.09201 -1.10587 -0.11857 -1.11266 -0.15035 -1.07562 C -0.16962 -1.0534 -0.1842 -1.02068 -0.20035 -0.99198 C -0.22916 -0.94105 -0.23055 -0.9358 -0.24739 -0.86821 C -0.25469 -0.8392 -0.26215 -0.80988 -0.26701 -0.77932 C -0.27482 -0.73148 -0.28524 -0.63395 -0.28524 -0.63395 C -0.28576 -0.60617 -0.28541 -0.57809 -0.2868 -0.55031 C -0.2875 -0.53673 -0.29045 -0.52377 -0.29132 -0.50988 C -0.2934 -0.47778 -0.29357 -0.44537 -0.29583 -0.41296 C -0.2967 -0.40216 -0.29722 -0.39043 -0.30035 -0.38087 C -0.31128 -0.34815 -0.31649 -0.34198 -0.33229 -0.32963 C -0.33715 -0.32562 -0.34236 -0.32253 -0.34739 -0.31883 C -0.35243 -0.32161 -0.3585 -0.32068 -0.3625 -0.32685 C -0.37309 -0.34352 -0.37482 -0.37192 -0.3776 -0.39414 C -0.37725 -0.39877 -0.37778 -0.40401 -0.37621 -0.40772 C -0.36354 -0.43766 -0.35607 -0.42716 -0.33368 -0.42932 C -0.32014 -0.4284 -0.30642 -0.42901 -0.29288 -0.42655 C -0.27708 -0.42377 -0.26163 -0.41636 -0.24583 -0.41296 C -0.22882 -0.40926 -0.21146 -0.40772 -0.19427 -0.40494 C -0.14028 -0.40957 -0.08611 -0.40834 -0.03229 -0.41852 C -0.02274 -0.42006 -0.01458 -0.43117 -0.00642 -0.44013 C 0.00608 -0.4534 0.0165 -0.47438 0.02379 -0.49661 C 0.03021 -0.51543 0.03577 -0.5355 0.04045 -0.55587 C 0.05122 -0.60124 0.04254 -0.57593 0.05868 -0.6071 C 0.06181 -0.61296 0.06372 -0.62161 0.06771 -0.62593 C 0.0717 -0.62994 0.07674 -0.63025 0.08143 -0.63117 C 0.09254 -0.63364 0.10365 -0.63519 0.11476 -0.63673 C 0.21406 -0.65 0.11684 -0.63457 0.19497 -0.64722 C 0.2066 -0.65278 0.21893 -0.65463 0.22986 -0.66358 C 0.24809 -0.6784 0.25695 -0.70803 0.26927 -0.73364 C 0.27257 -0.74013 0.27639 -0.74599 0.27986 -0.75247 C 0.28351 -0.76574 0.28785 -0.77871 0.29045 -0.7929 C 0.29202 -0.80062 0.2915 -0.80895 0.29202 -0.81698 C 0.2934 -0.8358 0.29497 -0.85463 0.29653 -0.87346 C 0.29705 -0.88889 0.2967 -0.90432 0.29809 -0.91945 C 0.29879 -0.92685 0.30087 -0.93395 0.30261 -0.94105 C 0.30781 -0.96204 0.3059 -0.95772 0.31181 -0.9679 L 0.31181 -0.96513 C 0.31077 -0.97315 0.31077 -0.9821 0.30868 -0.98951 C 0.30712 -0.99506 0.304 -0.99908 0.30104 -1.00278 C 0.29167 -1.01513 0.28611 -1.01173 0.27379 -1.01358 C 0.25417 -1.01266 0.23386 -1.01914 0.21476 -1.0108 C 0.19965 -1.00432 0.18872 -0.97932 0.17379 -0.97037 L 0.16927 -0.9679 L 0.16476 -0.95988 L 0.16476 -0.95988 C 0.16198 -0.9108 0.16111 -0.91327 0.16771 -0.84136 C 0.16858 -0.83241 0.17188 -0.825 0.17379 -0.81698 C 0.1783 -0.79846 0.17483 -0.80895 0.17986 -0.79537 C 0.17934 -0.78303 0.18056 -0.76976 0.1783 -0.75772 C 0.17691 -0.75 0.17309 -0.74352 0.16927 -0.73889 C 0.15573 -0.72284 0.14236 -0.70463 0.12691 -0.69568 C 0.10608 -0.68426 0.08577 -0.67006 0.06476 -0.6608 C 0.04653 -0.65278 0.02813 -0.64599 0.01025 -0.63673 C -0.00469 -0.62871 -0.01857 -0.61605 -0.03368 -0.60957 C -0.06545 -0.59661 -0.10173 -0.59784 -0.13368 -0.5963 C -0.16857 -0.59784 -0.20347 -0.59753 -0.23837 -0.60155 C -0.27361 -0.60556 -0.23698 -0.61235 -0.26406 -0.61235 C -0.26719 -0.61235 -0.25798 -0.6105 -0.25503 -0.60957 C -0.25243 -0.60895 -0.24982 -0.60772 -0.24739 -0.6071 C -0.24236 -0.60772 -0.2368 -0.60556 -0.23229 -0.60957 C -0.22986 -0.61173 -0.22482 -0.63087 -0.22309 -0.63673 C -0.22153 -0.6534 -0.21979 -0.67068 -0.21857 -0.68766 C -0.21805 -0.69568 -0.21996 -0.70556 -0.21701 -0.71204 C -0.21441 -0.71759 -0.20903 -0.71605 -0.20503 -0.71729 C -0.19896 -0.71945 -0.19288 -0.72099 -0.1868 -0.72284 C -0.17673 -0.72192 -0.16649 -0.72253 -0.15642 -0.72006 C -0.14913 -0.71821 -0.14253 -0.70864 -0.13524 -0.70926 C -0.13229 -0.70957 -0.13229 -0.71821 -0.13073 -0.72284 C -0.12517 -0.75741 -0.12969 -0.725 -0.12621 -0.76852 C -0.12587 -0.77222 -0.125 -0.77562 -0.12465 -0.77932 C -0.12014 -0.82809 -0.1276 -0.76883 -0.11857 -0.83303 C -0.11666 -0.88087 -0.11701 -0.85834 -0.11701 -0.90062 L -0.11406 -0.91142 C -0.10781 -0.84784 -0.10573 -0.79753 -0.0868 -0.73889 C -0.02048 -0.53488 -0.02222 -0.54321 0.04653 -0.41852 C 0.05504 -0.40309 0.06302 -0.38642 0.0724 -0.37253 C 0.09358 -0.34136 0.11129 -0.30031 0.13594 -0.2784 C 0.13802 -0.27655 0.13993 -0.27408 0.14202 -0.27315 C 0.14653 -0.27068 0.15104 -0.26945 0.15573 -0.26759 C 0.15712 -0.26852 0.15886 -0.26852 0.16025 -0.27037 C 0.17431 -0.2892 0.17552 -0.28858 0.17691 -0.31883 C 0.17691 -0.32068 0.17587 -0.32253 0.17535 -0.32408 " pathEditMode="relative" ptsTypes="AAAAAAAAAAAAAAAAAAAAAAAAAAAAAAAAAAAAAAAAAAAAA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62" y="1725203"/>
            <a:ext cx="7316841" cy="51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E538DC-D3A6-BB29-D2CC-ACE07473F430}"/>
              </a:ext>
            </a:extLst>
          </p:cNvPr>
          <p:cNvGrpSpPr/>
          <p:nvPr/>
        </p:nvGrpSpPr>
        <p:grpSpPr>
          <a:xfrm>
            <a:off x="5262824" y="333377"/>
            <a:ext cx="5013291" cy="3451984"/>
            <a:chOff x="4396605" y="180656"/>
            <a:chExt cx="4515613" cy="3619573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C1974D70-C961-4C69-C0F2-3ECE037B67F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82455"/>
                <a:gd name="adj2" fmla="val 19253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sp>
          <p:nvSpPr>
            <p:cNvPr id="8" name="Google Shape;470;p34">
              <a:extLst>
                <a:ext uri="{FF2B5EF4-FFF2-40B4-BE49-F238E27FC236}">
                  <a16:creationId xmlns:a16="http://schemas.microsoft.com/office/drawing/2014/main" id="{30634799-610A-6EB4-3152-BDCFCF8C62E7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>
                <a:buClr>
                  <a:srgbClr val="B872AE"/>
                </a:buClr>
              </a:pP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8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vời</a:t>
              </a:r>
              <a:r>
                <a:rPr lang="en-US" sz="58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!!!</a:t>
              </a:r>
            </a:p>
          </p:txBody>
        </p:sp>
      </p:grpSp>
      <p:pic>
        <p:nvPicPr>
          <p:cNvPr id="4" name="Media 5">
            <a:hlinkClick r:id="" action="ppaction://media"/>
            <a:extLst>
              <a:ext uri="{FF2B5EF4-FFF2-40B4-BE49-F238E27FC236}">
                <a16:creationId xmlns:a16="http://schemas.microsoft.com/office/drawing/2014/main" id="{5EBEF072-8550-44C2-860E-21E41B945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1395" y="3785361"/>
            <a:ext cx="993264" cy="993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CF800-30E5-813D-19C6-BA013639A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102" y="4169431"/>
            <a:ext cx="643793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705763" y="33437"/>
            <a:ext cx="10872843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582677" y="733647"/>
            <a:ext cx="584241" cy="606543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92150" y="261824"/>
            <a:ext cx="875793" cy="916344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219065" y="1742718"/>
            <a:ext cx="544244" cy="466655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666960" y="1470113"/>
            <a:ext cx="1354985" cy="1352145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519100" y="334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3398420" y="5974988"/>
            <a:ext cx="557277" cy="57052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37346" y="48177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7948" y="3939043"/>
            <a:ext cx="454992" cy="472235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8638079" y="6142461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3040719" y="1269479"/>
            <a:ext cx="8072383" cy="423043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9319053" y="889068"/>
            <a:ext cx="1869599" cy="506875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764671" y="318312"/>
            <a:ext cx="976052" cy="935249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3330951" y="4827175"/>
            <a:ext cx="892699" cy="970156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4422023" y="1977441"/>
            <a:ext cx="878219" cy="323943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" y="1632552"/>
            <a:ext cx="4803901" cy="5225449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10513573" y="630628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Clr>
                <a:srgbClr val="000000"/>
              </a:buClr>
              <a:defRPr/>
            </a:pPr>
            <a:r>
              <a:rPr lang="en-US" sz="2133">
                <a:solidFill>
                  <a:srgbClr val="36A289">
                    <a:lumMod val="50000"/>
                  </a:srgbClr>
                </a:solidFill>
                <a:latin typeface="#9Slide07 Altus" pitchFamily="2" charset="0"/>
                <a:sym typeface="Arial"/>
              </a:rPr>
              <a:t>DIỆU HIỀN</a:t>
            </a:r>
            <a:endParaRPr lang="en-US" sz="2133" dirty="0">
              <a:solidFill>
                <a:srgbClr val="36A289">
                  <a:lumMod val="50000"/>
                </a:srgbClr>
              </a:solidFill>
              <a:latin typeface="#9Slide07 Altus" pitchFamily="2" charset="0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3225958" y="7971628"/>
            <a:ext cx="11436324" cy="1352099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r>
                <a:rPr lang="en-US" sz="2133" kern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FFFFFF"/>
                  </a:solidFill>
                  <a:latin typeface="#9Slide05 SVNUT Triumph" panose="00000500000000000000" pitchFamily="2" charset="0"/>
                </a:rPr>
                <a:t>Tìm số hạng (theo mẫu).</a:t>
              </a:r>
              <a:r>
                <a:rPr lang="nl-NL" sz="2133" ker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133" kern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rgbClr val="FFFFFF"/>
                </a:solidFill>
                <a:latin typeface="#9Slide05 SVNUT Triumph" panose="00000500000000000000" pitchFamily="2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23A064-889B-F413-246C-C4670C5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39" y="1782717"/>
            <a:ext cx="7858425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75569" y="263227"/>
            <a:ext cx="11664183" cy="1943945"/>
            <a:chOff x="206677" y="197420"/>
            <a:chExt cx="8353997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150077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82F4E"/>
                </a:solidFill>
                <a:latin typeface="Arial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311588" y="224434"/>
              <a:ext cx="7249086" cy="1140650"/>
              <a:chOff x="1311588" y="224434"/>
              <a:chExt cx="7249086" cy="1140650"/>
            </a:xfrm>
          </p:grpSpPr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311588" y="224434"/>
                <a:ext cx="7249086" cy="1096857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</p:spPr>
            <p:txBody>
              <a:bodyPr/>
              <a:lstStyle/>
              <a:p>
                <a:pPr algn="just"/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Trên dây điện có 20 con chim đang đ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ậu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Trong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chim đang đậu là chim sẻ. Hỏi có bao nhiêu con chim sẻ đang đậu trên dây điện? </a:t>
                </a:r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1620" y="649542"/>
                <a:ext cx="10064050" cy="1032135"/>
              </a:xfrm>
              <a:blipFill>
                <a:blip r:embed="rId3"/>
                <a:stretch>
                  <a:fillRect l="-1575" t="-43787" r="-1514" b="-5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583E363-E7F2-F192-0647-47E783DB24AB}"/>
              </a:ext>
            </a:extLst>
          </p:cNvPr>
          <p:cNvSpPr txBox="1"/>
          <p:nvPr/>
        </p:nvSpPr>
        <p:spPr>
          <a:xfrm>
            <a:off x="630621" y="651641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2BEAD-073B-040B-B10E-296E3920D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484" y="2375338"/>
            <a:ext cx="3960400" cy="255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/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con chim sẻ đang đậu trên dây điện</a:t>
                </a:r>
                <a:r>
                  <a:rPr lang="en-US" sz="3600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3600" i="0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12 (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ẻ)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</a:t>
                </a:r>
                <a:r>
                  <a:rPr lang="en-US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600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con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chim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  <m:r>
                      <a:rPr lang="vi-VN" sz="3600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ẻ</m:t>
                    </m:r>
                  </m:oMath>
                </a14:m>
                <a:endParaRPr lang="en-US" sz="360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84" y="2280745"/>
                <a:ext cx="7472854" cy="3348161"/>
              </a:xfrm>
              <a:prstGeom prst="rect">
                <a:avLst/>
              </a:prstGeom>
              <a:blipFill>
                <a:blip r:embed="rId5"/>
                <a:stretch>
                  <a:fillRect t="-2550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481</Words>
  <Application>Microsoft Office PowerPoint</Application>
  <PresentationFormat>Widescreen</PresentationFormat>
  <Paragraphs>53</Paragraphs>
  <Slides>15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#9Slide05 SVNUT Triumph</vt:lpstr>
      <vt:lpstr>#9Slide07 Altus</vt:lpstr>
      <vt:lpstr>Arial</vt:lpstr>
      <vt:lpstr>Calibri</vt:lpstr>
      <vt:lpstr>Cambria</vt:lpstr>
      <vt:lpstr>Cambria Math</vt:lpstr>
      <vt:lpstr>Comfortaa</vt:lpstr>
      <vt:lpstr>Fredoka One</vt:lpstr>
      <vt:lpstr>Holtwood One SC</vt:lpstr>
      <vt:lpstr>Times New Roman</vt:lpstr>
      <vt:lpstr>Math Lesson by Slidesgo</vt:lpstr>
      <vt:lpstr>1_Math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dây điện có 20 con chim đang đậu. Trong đó, 3/5  số chim đang đậu là chim sẻ. Hỏi có bao nhiêu con chim sẻ đang đậu trên dây điện?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 Tìm thành phần</dc:title>
  <dc:creator>Thao Tran</dc:creator>
  <cp:lastModifiedBy>Administrator</cp:lastModifiedBy>
  <cp:revision>32</cp:revision>
  <dcterms:created xsi:type="dcterms:W3CDTF">2024-01-09T07:55:53Z</dcterms:created>
  <dcterms:modified xsi:type="dcterms:W3CDTF">2024-04-13T14:01:06Z</dcterms:modified>
</cp:coreProperties>
</file>