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 id="2147483695" r:id="rId4"/>
    <p:sldMasterId id="2147483720" r:id="rId5"/>
    <p:sldMasterId id="2147483739" r:id="rId6"/>
  </p:sldMasterIdLst>
  <p:notesMasterIdLst>
    <p:notesMasterId r:id="rId22"/>
  </p:notesMasterIdLst>
  <p:sldIdLst>
    <p:sldId id="296" r:id="rId7"/>
    <p:sldId id="539" r:id="rId8"/>
    <p:sldId id="387" r:id="rId9"/>
    <p:sldId id="388" r:id="rId10"/>
    <p:sldId id="389" r:id="rId11"/>
    <p:sldId id="303" r:id="rId12"/>
    <p:sldId id="304" r:id="rId13"/>
    <p:sldId id="3237" r:id="rId14"/>
    <p:sldId id="3238" r:id="rId15"/>
    <p:sldId id="3252" r:id="rId16"/>
    <p:sldId id="345" r:id="rId17"/>
    <p:sldId id="3253" r:id="rId18"/>
    <p:sldId id="344" r:id="rId19"/>
    <p:sldId id="3251"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977E-0DCE-4D23-A406-454645246C10}"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45B1-6F9D-4FC7-9EB9-B0C9030924BB}" type="slidenum">
              <a:rPr lang="en-US" smtClean="0"/>
              <a:t>‹#›</a:t>
            </a:fld>
            <a:endParaRPr lang="en-US"/>
          </a:p>
        </p:txBody>
      </p:sp>
    </p:spTree>
    <p:extLst>
      <p:ext uri="{BB962C8B-B14F-4D97-AF65-F5344CB8AC3E}">
        <p14:creationId xmlns:p14="http://schemas.microsoft.com/office/powerpoint/2010/main" val="208650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357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484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276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FF031-88EC-4B93-A6D4-1E47F9DAD6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371"/>
            <a:ext cx="12192000" cy="6853257"/>
          </a:xfrm>
          <a:prstGeom prst="rect">
            <a:avLst/>
          </a:prstGeom>
        </p:spPr>
      </p:pic>
    </p:spTree>
    <p:extLst>
      <p:ext uri="{BB962C8B-B14F-4D97-AF65-F5344CB8AC3E}">
        <p14:creationId xmlns:p14="http://schemas.microsoft.com/office/powerpoint/2010/main" val="27669285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304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64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757120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45960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29621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90" y="1681163"/>
            <a:ext cx="5157787"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2024/4/15</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8931597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2024/4/15</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005996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2024/4/15</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958329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7464439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433796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spTree>
    <p:extLst>
      <p:ext uri="{BB962C8B-B14F-4D97-AF65-F5344CB8AC3E}">
        <p14:creationId xmlns:p14="http://schemas.microsoft.com/office/powerpoint/2010/main" val="23866267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a:xfrm>
            <a:off x="838200" y="1825626"/>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66167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7"/>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7"/>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973190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9788655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995470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895686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8102032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1236438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9914764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273749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326538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31486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74592781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473191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29384578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6733710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27001444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9950460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32516518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18455147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4708810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523165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8826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5153821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8618732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4338206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7824598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4/15/2024</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72037928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4/15/2024</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1278867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4/15/2024</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87233656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4/15/2024</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42420899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4/15/2024</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2240502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138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2304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87507145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7096871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4220395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0695371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36783403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0906234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0623071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3815505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9339642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415267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9606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4/15/2024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71688487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73290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3027194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0356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793712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159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29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4470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86386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3122429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9809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51.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2.wav"/><Relationship Id="rId3" Type="http://schemas.openxmlformats.org/officeDocument/2006/relationships/slideLayout" Target="../slideLayouts/slideLayout51.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2.wav"/><Relationship Id="rId3" Type="http://schemas.openxmlformats.org/officeDocument/2006/relationships/slideLayout" Target="../slideLayouts/slideLayout51.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93234-95C1-BCF4-5BC4-DB889BCA4D17}"/>
              </a:ext>
            </a:extLst>
          </p:cNvPr>
          <p:cNvPicPr>
            <a:picLocks noChangeAspect="1"/>
          </p:cNvPicPr>
          <p:nvPr/>
        </p:nvPicPr>
        <p:blipFill>
          <a:blip r:embed="rId2"/>
          <a:stretch>
            <a:fillRect/>
          </a:stretch>
        </p:blipFill>
        <p:spPr>
          <a:xfrm>
            <a:off x="2020097" y="1329853"/>
            <a:ext cx="7980356" cy="5017443"/>
          </a:xfrm>
          <a:prstGeom prst="rect">
            <a:avLst/>
          </a:prstGeom>
        </p:spPr>
      </p:pic>
      <p:pic>
        <p:nvPicPr>
          <p:cNvPr id="7" name="Picture 6">
            <a:extLst>
              <a:ext uri="{FF2B5EF4-FFF2-40B4-BE49-F238E27FC236}">
                <a16:creationId xmlns:a16="http://schemas.microsoft.com/office/drawing/2014/main" id="{7EBB89CF-7315-6101-A880-980652FA1983}"/>
              </a:ext>
            </a:extLst>
          </p:cNvPr>
          <p:cNvPicPr>
            <a:picLocks noChangeAspect="1"/>
          </p:cNvPicPr>
          <p:nvPr/>
        </p:nvPicPr>
        <p:blipFill>
          <a:blip r:embed="rId3"/>
          <a:stretch>
            <a:fillRect/>
          </a:stretch>
        </p:blipFill>
        <p:spPr>
          <a:xfrm>
            <a:off x="3222640" y="879256"/>
            <a:ext cx="5499069" cy="2127688"/>
          </a:xfrm>
          <a:prstGeom prst="rect">
            <a:avLst/>
          </a:prstGeom>
        </p:spPr>
      </p:pic>
    </p:spTree>
    <p:extLst>
      <p:ext uri="{BB962C8B-B14F-4D97-AF65-F5344CB8AC3E}">
        <p14:creationId xmlns:p14="http://schemas.microsoft.com/office/powerpoint/2010/main" val="2616635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1289253541"/>
              </p:ext>
            </p:extLst>
          </p:nvPr>
        </p:nvGraphicFramePr>
        <p:xfrm>
          <a:off x="380999" y="561975"/>
          <a:ext cx="11287125" cy="5753100"/>
        </p:xfrm>
        <a:graphic>
          <a:graphicData uri="http://schemas.openxmlformats.org/drawingml/2006/table">
            <a:tbl>
              <a:tblPr firstRow="1" firstCol="1" lastRow="1" lastCol="1" bandRow="1" bandCol="1">
                <a:tableStyleId>{5C22544A-7EE6-4342-B048-85BDC9FD1C3A}</a:tableStyleId>
              </a:tblPr>
              <a:tblGrid>
                <a:gridCol w="7137744">
                  <a:extLst>
                    <a:ext uri="{9D8B030D-6E8A-4147-A177-3AD203B41FA5}">
                      <a16:colId xmlns:a16="http://schemas.microsoft.com/office/drawing/2014/main" val="1599383346"/>
                    </a:ext>
                  </a:extLst>
                </a:gridCol>
                <a:gridCol w="4149381">
                  <a:extLst>
                    <a:ext uri="{9D8B030D-6E8A-4147-A177-3AD203B41FA5}">
                      <a16:colId xmlns:a16="http://schemas.microsoft.com/office/drawing/2014/main" val="3184159045"/>
                    </a:ext>
                  </a:extLst>
                </a:gridCol>
              </a:tblGrid>
              <a:tr h="1342101">
                <a:tc gridSpan="2">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4410999">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
        <p:nvSpPr>
          <p:cNvPr id="4" name="TextBox 3">
            <a:extLst>
              <a:ext uri="{FF2B5EF4-FFF2-40B4-BE49-F238E27FC236}">
                <a16:creationId xmlns:a16="http://schemas.microsoft.com/office/drawing/2014/main" id="{1C7BE2F2-4D36-42D9-2B6C-F99EDEAF49CE}"/>
              </a:ext>
            </a:extLst>
          </p:cNvPr>
          <p:cNvSpPr txBox="1"/>
          <p:nvPr/>
        </p:nvSpPr>
        <p:spPr>
          <a:xfrm>
            <a:off x="419100" y="2219325"/>
            <a:ext cx="67722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Địa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phẳng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thuận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lợi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việc</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xuất</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lưu</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trú</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con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D060309-EA6E-7A96-B07B-6F07527519C4}"/>
              </a:ext>
            </a:extLst>
          </p:cNvPr>
          <p:cNvSpPr txBox="1"/>
          <p:nvPr/>
        </p:nvSpPr>
        <p:spPr>
          <a:xfrm>
            <a:off x="400051" y="3095625"/>
            <a:ext cx="7077074" cy="1569660"/>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Khu vực Đông Nam Bộ có đất xám và đất ba zan thuận lợi cho trồng cây công nghiệp, khu vực đồng bằng có đất phù sa thuận lợi cho trồng cây lương thực.</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579211A-C828-0383-BF4E-61ECF4AC8DFA}"/>
              </a:ext>
            </a:extLst>
          </p:cNvPr>
          <p:cNvSpPr txBox="1"/>
          <p:nvPr/>
        </p:nvSpPr>
        <p:spPr>
          <a:xfrm>
            <a:off x="438151" y="4562475"/>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Khí hậu phân mùa thuận lợi cho việc sản xuất nông nghiệp và đời sống của nhân dân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0803BC0-C0D2-4CD4-7BDC-E5BB8545A0E6}"/>
              </a:ext>
            </a:extLst>
          </p:cNvPr>
          <p:cNvSpPr txBox="1"/>
          <p:nvPr/>
        </p:nvSpPr>
        <p:spPr>
          <a:xfrm>
            <a:off x="428626" y="5524500"/>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Sông ngòi kênh rạch chằng chịt giúp phát triển giao thông đường thủy, nuôi trồng thủy sản.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B28125F-2FB9-D835-EB98-11B29FC1B6AD}"/>
              </a:ext>
            </a:extLst>
          </p:cNvPr>
          <p:cNvSpPr txBox="1"/>
          <p:nvPr/>
        </p:nvSpPr>
        <p:spPr>
          <a:xfrm>
            <a:off x="7572375" y="2447925"/>
            <a:ext cx="3790951" cy="2308324"/>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Các hiện tượng như: lũ lụt; sạt lở đất ven sông, ven biển; đất bị nhiễm mặn; thiếu nước vào mùa khô;... gây nhiều khó khăn cho người dân.</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904567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68204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05173" y="1674763"/>
            <a:ext cx="7362727" cy="3170099"/>
          </a:xfrm>
          <a:prstGeom prst="rect">
            <a:avLst/>
          </a:prstGeom>
          <a:noFill/>
        </p:spPr>
        <p:txBody>
          <a:bodyPr wrap="square" rtlCol="0">
            <a:spAutoFit/>
          </a:bodyPr>
          <a:lstStyle/>
          <a:p>
            <a:pPr lvl="0" algn="ctr" defTabSz="609630">
              <a:defRPr/>
            </a:pPr>
            <a:r>
              <a:rPr lang="vi-VN" sz="4000" b="1" dirty="0">
                <a:solidFill>
                  <a:prstClr val="black"/>
                </a:solidFill>
                <a:latin typeface="Calibri"/>
              </a:rPr>
              <a:t>Hoạt động 2:  Một số biện pháp khắc phục khó khăn của môi trường thiên nhiên đối với sản xuất và sinh hoạt của người dân vùng Nam Bộ</a:t>
            </a:r>
            <a:endParaRPr kumimoji="0" lang="en-US" altLang="zh-CN" sz="88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3946743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1.48148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3048000" y="895351"/>
            <a:ext cx="8505825" cy="27051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a:rPr>
              <a:t>Đề xuất một số biện pháp khắc phục khó khăn của môi trường thiên nhiên đối với sản xuất và sinh hoạt của người dân vùng Nam Bộ.</a:t>
            </a:r>
            <a:endParaRPr kumimoji="0" lang="vi-VN" sz="40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descr="Cartoon happy school boy waving hand Premium Vector">
            <a:extLst>
              <a:ext uri="{FF2B5EF4-FFF2-40B4-BE49-F238E27FC236}">
                <a16:creationId xmlns:a16="http://schemas.microsoft.com/office/drawing/2014/main" id="{1C5853FB-6EF8-618B-AE13-D2432D96C6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11" y="1429567"/>
            <a:ext cx="44767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71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264B7797-7C88-4E78-B59E-8A6E507F4A48}"/>
              </a:ext>
            </a:extLst>
          </p:cNvPr>
          <p:cNvSpPr/>
          <p:nvPr/>
        </p:nvSpPr>
        <p:spPr>
          <a:xfrm>
            <a:off x="304800" y="2105024"/>
            <a:ext cx="3190875" cy="2486025"/>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002060"/>
                </a:solidFill>
                <a:latin typeface="Calibri" panose="020F0502020204030204"/>
              </a:rPr>
              <a:t>Bi</a:t>
            </a:r>
            <a:r>
              <a:rPr lang="vi-VN" sz="2400" b="1" dirty="0">
                <a:solidFill>
                  <a:srgbClr val="002060"/>
                </a:solidFill>
                <a:latin typeface="Calibri" panose="020F0502020204030204"/>
              </a:rPr>
              <a:t>ện pháp khắc phục khó khăn của môi trường thiên nhiên đối với sản xuất và sinh hoạt của người dân vùng Nam Bộ</a:t>
            </a:r>
            <a:endParaRPr kumimoji="0" lang="vi-VN" sz="2400" b="1" i="0" u="none" strike="noStrike" kern="1200" cap="none" spc="0" normalizeH="0" baseline="0" noProof="0" dirty="0">
              <a:ln>
                <a:noFill/>
              </a:ln>
              <a:solidFill>
                <a:srgbClr val="002060"/>
              </a:solidFill>
              <a:effectLst/>
              <a:uLnTx/>
              <a:uFillTx/>
              <a:latin typeface="Calibri" panose="020F0502020204030204"/>
            </a:endParaRPr>
          </a:p>
        </p:txBody>
      </p:sp>
      <p:cxnSp>
        <p:nvCxnSpPr>
          <p:cNvPr id="5" name="Straight Arrow Connector 4">
            <a:extLst>
              <a:ext uri="{FF2B5EF4-FFF2-40B4-BE49-F238E27FC236}">
                <a16:creationId xmlns:a16="http://schemas.microsoft.com/office/drawing/2014/main" id="{1D3151C9-6CDC-4B85-27E5-43D6F7B48BA6}"/>
              </a:ext>
            </a:extLst>
          </p:cNvPr>
          <p:cNvCxnSpPr>
            <a:cxnSpLocks/>
            <a:stCxn id="4" idx="3"/>
            <a:endCxn id="12" idx="1"/>
          </p:cNvCxnSpPr>
          <p:nvPr/>
        </p:nvCxnSpPr>
        <p:spPr>
          <a:xfrm flipV="1">
            <a:off x="3495675" y="1504950"/>
            <a:ext cx="923925" cy="1843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39E2E0B-CF2A-3670-8242-9609CAAE7EFA}"/>
              </a:ext>
            </a:extLst>
          </p:cNvPr>
          <p:cNvCxnSpPr>
            <a:cxnSpLocks/>
            <a:endCxn id="14" idx="1"/>
          </p:cNvCxnSpPr>
          <p:nvPr/>
        </p:nvCxnSpPr>
        <p:spPr>
          <a:xfrm flipV="1">
            <a:off x="3543300" y="2809875"/>
            <a:ext cx="1190625" cy="600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CAF51B1-8FA1-7BE5-93AD-67BFF7ED2003}"/>
              </a:ext>
            </a:extLst>
          </p:cNvPr>
          <p:cNvSpPr/>
          <p:nvPr/>
        </p:nvSpPr>
        <p:spPr>
          <a:xfrm>
            <a:off x="4419600" y="1019175"/>
            <a:ext cx="6477000" cy="9715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latin typeface="Calibri" panose="020F0502020204030204"/>
              </a:rPr>
              <a:t>Dẫn nước ngọt vào ruộng để thau chua, rửa mặn (đối với vùng đất bị nhiễm mặn).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3992251C-D7EB-1A53-EAB3-101F1A1AA5FF}"/>
              </a:ext>
            </a:extLst>
          </p:cNvPr>
          <p:cNvSpPr/>
          <p:nvPr/>
        </p:nvSpPr>
        <p:spPr>
          <a:xfrm>
            <a:off x="4733925" y="2314575"/>
            <a:ext cx="6229349" cy="9906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a:solidFill>
                  <a:prstClr val="black"/>
                </a:solidFill>
              </a:rPr>
              <a:t>Lựa</a:t>
            </a:r>
            <a:r>
              <a:rPr lang="en-US" sz="2800" dirty="0">
                <a:solidFill>
                  <a:prstClr val="black"/>
                </a:solidFill>
              </a:rPr>
              <a:t> </a:t>
            </a:r>
            <a:r>
              <a:rPr lang="en-US" sz="2800" dirty="0" err="1">
                <a:solidFill>
                  <a:prstClr val="black"/>
                </a:solidFill>
              </a:rPr>
              <a:t>chọn</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trồng</a:t>
            </a:r>
            <a:r>
              <a:rPr lang="en-US" sz="2800" dirty="0">
                <a:solidFill>
                  <a:prstClr val="black"/>
                </a:solidFill>
              </a:rPr>
              <a:t> </a:t>
            </a:r>
            <a:r>
              <a:rPr lang="en-US" sz="2800" dirty="0" err="1">
                <a:solidFill>
                  <a:prstClr val="black"/>
                </a:solidFill>
              </a:rPr>
              <a:t>những</a:t>
            </a:r>
            <a:r>
              <a:rPr lang="en-US" sz="2800"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cây</a:t>
            </a:r>
            <a:r>
              <a:rPr lang="en-US" sz="2800" dirty="0">
                <a:solidFill>
                  <a:prstClr val="black"/>
                </a:solidFill>
              </a:rPr>
              <a:t> </a:t>
            </a:r>
            <a:r>
              <a:rPr lang="en-US" sz="2800" dirty="0" err="1">
                <a:solidFill>
                  <a:prstClr val="black"/>
                </a:solidFill>
              </a:rPr>
              <a:t>chịu</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phù</a:t>
            </a:r>
            <a:r>
              <a:rPr lang="en-US" sz="2800" dirty="0">
                <a:solidFill>
                  <a:prstClr val="black"/>
                </a:solidFill>
              </a:rPr>
              <a:t> </a:t>
            </a:r>
            <a:r>
              <a:rPr lang="en-US" sz="2800" dirty="0" err="1">
                <a:solidFill>
                  <a:prstClr val="black"/>
                </a:solidFill>
              </a:rPr>
              <a:t>hợp</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tình</a:t>
            </a:r>
            <a:r>
              <a:rPr lang="en-US" sz="2800" dirty="0">
                <a:solidFill>
                  <a:prstClr val="black"/>
                </a:solidFill>
              </a:rPr>
              <a:t> </a:t>
            </a:r>
            <a:r>
              <a:rPr lang="en-US" sz="2800" dirty="0" err="1">
                <a:solidFill>
                  <a:prstClr val="black"/>
                </a:solidFill>
              </a:rPr>
              <a:t>trạng</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đất</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Arrow Connector 20">
            <a:extLst>
              <a:ext uri="{FF2B5EF4-FFF2-40B4-BE49-F238E27FC236}">
                <a16:creationId xmlns:a16="http://schemas.microsoft.com/office/drawing/2014/main" id="{E05A8CDE-9EF7-29FC-55F2-14119C318937}"/>
              </a:ext>
            </a:extLst>
          </p:cNvPr>
          <p:cNvCxnSpPr>
            <a:cxnSpLocks/>
          </p:cNvCxnSpPr>
          <p:nvPr/>
        </p:nvCxnSpPr>
        <p:spPr>
          <a:xfrm>
            <a:off x="3467100" y="3533775"/>
            <a:ext cx="1333500" cy="962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E19C0BA4-4E5E-6A42-7A46-C318E89233C0}"/>
              </a:ext>
            </a:extLst>
          </p:cNvPr>
          <p:cNvSpPr/>
          <p:nvPr/>
        </p:nvSpPr>
        <p:spPr>
          <a:xfrm>
            <a:off x="4762500" y="3990975"/>
            <a:ext cx="6534150" cy="12668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Tuyên truyền, giáo dục để nâng cao ý thức trách nhiệm của người dân trong việc bảo vệ môi trường, ứng phó tích cực với biến đổi khí hậu.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6" name="Straight Arrow Connector 25">
            <a:extLst>
              <a:ext uri="{FF2B5EF4-FFF2-40B4-BE49-F238E27FC236}">
                <a16:creationId xmlns:a16="http://schemas.microsoft.com/office/drawing/2014/main" id="{D82EED15-B040-4806-EF76-8D616FBD229E}"/>
              </a:ext>
            </a:extLst>
          </p:cNvPr>
          <p:cNvCxnSpPr>
            <a:cxnSpLocks/>
          </p:cNvCxnSpPr>
          <p:nvPr/>
        </p:nvCxnSpPr>
        <p:spPr>
          <a:xfrm>
            <a:off x="3486150" y="3638550"/>
            <a:ext cx="1438275" cy="232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F70E4B4-97D5-11A3-CD55-B748F8CA1773}"/>
              </a:ext>
            </a:extLst>
          </p:cNvPr>
          <p:cNvSpPr/>
          <p:nvPr/>
        </p:nvSpPr>
        <p:spPr>
          <a:xfrm>
            <a:off x="4933950" y="5562600"/>
            <a:ext cx="6534150" cy="9239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Khai thác hợp lý và bền vững các tài nguyên thiên nhiên (đất, nước, khoáng sản,…)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6017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22"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AFF8A-6B6A-43BE-8BC3-71EEB293DF0F}"/>
              </a:ext>
            </a:extLst>
          </p:cNvPr>
          <p:cNvSpPr txBox="1"/>
          <p:nvPr/>
        </p:nvSpPr>
        <p:spPr>
          <a:xfrm>
            <a:off x="1524000" y="7899400"/>
            <a:ext cx="11560297" cy="292387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Chúc CÁC em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Học tốt</a:t>
            </a:r>
          </a:p>
        </p:txBody>
      </p:sp>
      <p:pic>
        <p:nvPicPr>
          <p:cNvPr id="4" name="Picture 3">
            <a:extLst>
              <a:ext uri="{FF2B5EF4-FFF2-40B4-BE49-F238E27FC236}">
                <a16:creationId xmlns:a16="http://schemas.microsoft.com/office/drawing/2014/main" id="{A603DC49-2066-4E83-9BB5-C389DAD34244}"/>
              </a:ext>
            </a:extLst>
          </p:cNvPr>
          <p:cNvPicPr>
            <a:picLocks noChangeAspect="1"/>
          </p:cNvPicPr>
          <p:nvPr/>
        </p:nvPicPr>
        <p:blipFill>
          <a:blip r:embed="rId2"/>
          <a:stretch>
            <a:fillRect/>
          </a:stretch>
        </p:blipFill>
        <p:spPr>
          <a:xfrm>
            <a:off x="-2082800" y="1461179"/>
            <a:ext cx="15611429" cy="3917947"/>
          </a:xfrm>
          <a:prstGeom prst="rect">
            <a:avLst/>
          </a:prstGeom>
        </p:spPr>
      </p:pic>
    </p:spTree>
    <p:extLst>
      <p:ext uri="{BB962C8B-B14F-4D97-AF65-F5344CB8AC3E}">
        <p14:creationId xmlns:p14="http://schemas.microsoft.com/office/powerpoint/2010/main" val="239032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3"/>
                                        </p:tgtEl>
                                        <p:attrNameLst>
                                          <p:attrName>style.color</p:attrName>
                                        </p:attrNameLst>
                                      </p:cBhvr>
                                      <p:to>
                                        <a:srgbClr val="C00000"/>
                                      </p:to>
                                    </p:animClr>
                                    <p:animClr clrSpc="rgb" dir="cw">
                                      <p:cBhvr>
                                        <p:cTn id="7" dur="500" fill="hold"/>
                                        <p:tgtEl>
                                          <p:spTgt spid="3"/>
                                        </p:tgtEl>
                                        <p:attrNameLst>
                                          <p:attrName>fillcolor</p:attrName>
                                        </p:attrNameLst>
                                      </p:cBhvr>
                                      <p:to>
                                        <a:srgbClr val="C00000"/>
                                      </p:to>
                                    </p:animClr>
                                    <p:set>
                                      <p:cBhvr>
                                        <p:cTn id="8" dur="500" fill="hold"/>
                                        <p:tgtEl>
                                          <p:spTgt spid="3"/>
                                        </p:tgtEl>
                                        <p:attrNameLst>
                                          <p:attrName>fill.type</p:attrName>
                                        </p:attrNameLst>
                                      </p:cBhvr>
                                      <p:to>
                                        <p:strVal val="solid"/>
                                      </p:to>
                                    </p:set>
                                    <p:anim to="1.5" calcmode="lin" valueType="num">
                                      <p:cBhvr override="childStyle">
                                        <p:cTn id="9" dur="500" fill="hold"/>
                                        <p:tgtEl>
                                          <p:spTgt spid="3"/>
                                        </p:tgtEl>
                                        <p:attrNameLst>
                                          <p:attrName>style.fontSize</p:attrName>
                                        </p:attrNameLst>
                                      </p:cBhvr>
                                    </p:anim>
                                  </p:childTnLst>
                                </p:cTn>
                              </p:par>
                            </p:childTnLst>
                          </p:cTn>
                        </p:par>
                        <p:par>
                          <p:cTn id="10" fill="hold">
                            <p:stCondLst>
                              <p:cond delay="120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3"/>
                                        </p:tgtEl>
                                        <p:attrNameLst>
                                          <p:attrName>ppt_x</p:attrName>
                                          <p:attrName>ppt_y</p:attrName>
                                        </p:attrNameLst>
                                      </p:cBhvr>
                                      <p:rCtr x="0" y="-3611"/>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Vector | Spring landscape scene">
            <a:extLst>
              <a:ext uri="{FF2B5EF4-FFF2-40B4-BE49-F238E27FC236}">
                <a16:creationId xmlns:a16="http://schemas.microsoft.com/office/drawing/2014/main" id="{A36DA250-DED3-4648-A13A-99F4082CF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4"/>
            <a:ext cx="12293600" cy="6869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9421778-0035-F07C-763A-716C3B94F332}"/>
              </a:ext>
            </a:extLst>
          </p:cNvPr>
          <p:cNvPicPr>
            <a:picLocks noChangeAspect="1"/>
          </p:cNvPicPr>
          <p:nvPr/>
        </p:nvPicPr>
        <p:blipFill>
          <a:blip r:embed="rId3"/>
          <a:stretch>
            <a:fillRect/>
          </a:stretch>
        </p:blipFill>
        <p:spPr>
          <a:xfrm>
            <a:off x="945187" y="2033688"/>
            <a:ext cx="10492125" cy="2066723"/>
          </a:xfrm>
          <a:prstGeom prst="rect">
            <a:avLst/>
          </a:prstGeom>
        </p:spPr>
      </p:pic>
    </p:spTree>
    <p:extLst>
      <p:ext uri="{BB962C8B-B14F-4D97-AF65-F5344CB8AC3E}">
        <p14:creationId xmlns:p14="http://schemas.microsoft.com/office/powerpoint/2010/main" val="195751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183DCABC-9B52-889A-7D49-3DD0F7D4C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id="{20D8F24E-9BB8-E6A7-6D7D-265B107A5C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id="{9F498152-B069-DA72-CEB8-2F622D6FCB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id="{572949A7-D12D-1FD2-C327-59C33F34FE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id="{F91C8DF6-B613-4377-9D26-1B88626676BF}"/>
              </a:ext>
            </a:extLst>
          </p:cNvPr>
          <p:cNvPicPr>
            <a:picLocks noChangeAspect="1"/>
          </p:cNvPicPr>
          <p:nvPr/>
        </p:nvPicPr>
        <p:blipFill>
          <a:blip r:embed="rId6"/>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id="{7C3A2994-EB43-8E7C-A375-210365FF1402}"/>
              </a:ext>
            </a:extLst>
          </p:cNvPr>
          <p:cNvPicPr>
            <a:picLocks noChangeAspect="1"/>
          </p:cNvPicPr>
          <p:nvPr/>
        </p:nvPicPr>
        <p:blipFill>
          <a:blip r:embed="rId7"/>
          <a:stretch>
            <a:fillRect/>
          </a:stretch>
        </p:blipFill>
        <p:spPr>
          <a:xfrm>
            <a:off x="133350" y="147318"/>
            <a:ext cx="12192000" cy="3039114"/>
          </a:xfrm>
          <a:prstGeom prst="rect">
            <a:avLst/>
          </a:prstGeom>
        </p:spPr>
      </p:pic>
      <p:pic>
        <p:nvPicPr>
          <p:cNvPr id="3" name="Picture 2">
            <a:extLst>
              <a:ext uri="{FF2B5EF4-FFF2-40B4-BE49-F238E27FC236}">
                <a16:creationId xmlns:a16="http://schemas.microsoft.com/office/drawing/2014/main" id="{09409A1F-8CFC-DA69-4EC6-F5E1957A7C1A}"/>
              </a:ext>
            </a:extLst>
          </p:cNvPr>
          <p:cNvPicPr>
            <a:picLocks noChangeAspect="1"/>
          </p:cNvPicPr>
          <p:nvPr/>
        </p:nvPicPr>
        <p:blipFill>
          <a:blip r:embed="rId8"/>
          <a:stretch>
            <a:fillRect/>
          </a:stretch>
        </p:blipFill>
        <p:spPr>
          <a:xfrm>
            <a:off x="507004" y="3084814"/>
            <a:ext cx="11254191" cy="3298222"/>
          </a:xfrm>
          <a:prstGeom prst="rect">
            <a:avLst/>
          </a:prstGeom>
        </p:spPr>
      </p:pic>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276551" y="298461"/>
            <a:ext cx="11638897" cy="243147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sông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55916" y="2926527"/>
            <a:ext cx="12075463" cy="4015726"/>
            <a:chOff x="232563" y="2999147"/>
            <a:chExt cx="12075463"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8688220"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Tiền</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Hậu</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Đồng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Nai,…</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9F59E2-5374-38D1-D2EC-17FCD1BA22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16" name="Group 15">
            <a:extLst>
              <a:ext uri="{FF2B5EF4-FFF2-40B4-BE49-F238E27FC236}">
                <a16:creationId xmlns:a16="http://schemas.microsoft.com/office/drawing/2014/main" id="{33A919AE-8FBB-B370-AE69-3E0E102D4253}"/>
              </a:ext>
            </a:extLst>
          </p:cNvPr>
          <p:cNvGrpSpPr/>
          <p:nvPr/>
        </p:nvGrpSpPr>
        <p:grpSpPr>
          <a:xfrm>
            <a:off x="236239" y="145469"/>
            <a:ext cx="11638929" cy="2501478"/>
            <a:chOff x="186219" y="228599"/>
            <a:chExt cx="11719522" cy="3652582"/>
          </a:xfrm>
        </p:grpSpPr>
        <p:grpSp>
          <p:nvGrpSpPr>
            <p:cNvPr id="8" name="Group 7">
              <a:extLst>
                <a:ext uri="{FF2B5EF4-FFF2-40B4-BE49-F238E27FC236}">
                  <a16:creationId xmlns:a16="http://schemas.microsoft.com/office/drawing/2014/main" id="{2E20FB8D-ECDA-F8F1-EB92-F20F07F7ED5C}"/>
                </a:ext>
              </a:extLst>
            </p:cNvPr>
            <p:cNvGrpSpPr/>
            <p:nvPr/>
          </p:nvGrpSpPr>
          <p:grpSpPr>
            <a:xfrm>
              <a:off x="820888" y="425191"/>
              <a:ext cx="10550223" cy="3455990"/>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loại</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đất</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endParaRPr kumimoji="0" lang="vi-VN" sz="4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186219" y="2660073"/>
              <a:ext cx="925155" cy="1221108"/>
            </a:xfrm>
            <a:prstGeom prst="rect">
              <a:avLst/>
            </a:prstGeom>
          </p:spPr>
        </p:pic>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00396" y="22859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0" y="3833171"/>
            <a:ext cx="11646568" cy="3139550"/>
            <a:chOff x="288479" y="3833171"/>
            <a:chExt cx="11646568" cy="3139550"/>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2583179" y="3833171"/>
              <a:ext cx="9351868" cy="2446991"/>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xám</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ba</a:t>
              </a:r>
              <a:r>
                <a:rPr lang="en-US" sz="4800" b="1" dirty="0">
                  <a:solidFill>
                    <a:srgbClr val="FF4554"/>
                  </a:solidFill>
                  <a:latin typeface="Calibri" panose="020F0502020204030204"/>
                </a:rPr>
                <a:t> dan,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phù</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sa</a:t>
              </a:r>
              <a:endParaRPr kumimoji="0" lang="vi-VN" sz="48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88479" y="3994643"/>
              <a:ext cx="2978078" cy="2978078"/>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502914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Vector | Summer landscape with a waterfall">
            <a:extLst>
              <a:ext uri="{FF2B5EF4-FFF2-40B4-BE49-F238E27FC236}">
                <a16:creationId xmlns:a16="http://schemas.microsoft.com/office/drawing/2014/main" id="{7E3DAC8B-7152-41F0-8CED-286A1A2BF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2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950B5B-4C02-6EBB-6FEF-BE0EC43A95EC}"/>
              </a:ext>
            </a:extLst>
          </p:cNvPr>
          <p:cNvPicPr>
            <a:picLocks noChangeAspect="1"/>
          </p:cNvPicPr>
          <p:nvPr/>
        </p:nvPicPr>
        <p:blipFill>
          <a:blip r:embed="rId3"/>
          <a:stretch>
            <a:fillRect/>
          </a:stretch>
        </p:blipFill>
        <p:spPr>
          <a:xfrm>
            <a:off x="919660" y="1893835"/>
            <a:ext cx="10486029" cy="2670279"/>
          </a:xfrm>
          <a:prstGeom prst="rect">
            <a:avLst/>
          </a:prstGeom>
        </p:spPr>
      </p:pic>
    </p:spTree>
    <p:extLst>
      <p:ext uri="{BB962C8B-B14F-4D97-AF65-F5344CB8AC3E}">
        <p14:creationId xmlns:p14="http://schemas.microsoft.com/office/powerpoint/2010/main" val="4138060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81373" y="1960513"/>
            <a:ext cx="7362727" cy="2800767"/>
          </a:xfrm>
          <a:prstGeom prst="rect">
            <a:avLst/>
          </a:prstGeom>
          <a:noFill/>
        </p:spPr>
        <p:txBody>
          <a:bodyPr wrap="square" rtlCol="0">
            <a:spAutoFit/>
          </a:bodyPr>
          <a:lstStyle/>
          <a:p>
            <a:pPr lvl="0" algn="ctr" defTabSz="609630">
              <a:defRPr/>
            </a:pPr>
            <a:r>
              <a:rPr lang="vi-VN" sz="4400" b="1" dirty="0">
                <a:solidFill>
                  <a:prstClr val="black"/>
                </a:solidFill>
                <a:latin typeface="Calibri"/>
              </a:rPr>
              <a:t>Hoạt động 1:  Tìm hiểu về ảnh hưởng của môi trường thiên nhiên đến sản xuất và sinh hoạt của người dân </a:t>
            </a:r>
            <a:endParaRPr kumimoji="0" lang="en-US" altLang="zh-CN" sz="96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195247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3.7037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CD8D2E0C-B006-82FB-0FAD-5E26537B2BA1}"/>
              </a:ext>
            </a:extLst>
          </p:cNvPr>
          <p:cNvSpPr/>
          <p:nvPr/>
        </p:nvSpPr>
        <p:spPr>
          <a:xfrm>
            <a:off x="205901" y="1562100"/>
            <a:ext cx="5528149" cy="4171950"/>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a:rPr>
              <a:t> Đọc thông tin và quan sát các hình từ 4 đến 7, em hãy cho biết môi trường thiên nhiên có ảnh hưởng như thế nào đến sản xuất và sinh hoạt của người dân vùng Nam Bộ.</a:t>
            </a:r>
            <a:endParaRPr kumimoji="0" lang="en-US" sz="32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6" name="Picture 5">
            <a:extLst>
              <a:ext uri="{FF2B5EF4-FFF2-40B4-BE49-F238E27FC236}">
                <a16:creationId xmlns:a16="http://schemas.microsoft.com/office/drawing/2014/main" id="{31F4D325-7C94-7A57-3C10-E3C15251C99D}"/>
              </a:ext>
            </a:extLst>
          </p:cNvPr>
          <p:cNvPicPr>
            <a:picLocks noChangeAspect="1"/>
          </p:cNvPicPr>
          <p:nvPr/>
        </p:nvPicPr>
        <p:blipFill>
          <a:blip r:embed="rId4"/>
          <a:stretch>
            <a:fillRect/>
          </a:stretch>
        </p:blipFill>
        <p:spPr>
          <a:xfrm>
            <a:off x="6091237" y="1709737"/>
            <a:ext cx="5648325" cy="3952875"/>
          </a:xfrm>
          <a:prstGeom prst="rect">
            <a:avLst/>
          </a:prstGeom>
        </p:spPr>
      </p:pic>
    </p:spTree>
    <p:extLst>
      <p:ext uri="{BB962C8B-B14F-4D97-AF65-F5344CB8AC3E}">
        <p14:creationId xmlns:p14="http://schemas.microsoft.com/office/powerpoint/2010/main" val="21625100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B910C90B-4192-BA8F-FA2E-B039A946CDE2}"/>
              </a:ext>
            </a:extLst>
          </p:cNvPr>
          <p:cNvSpPr/>
          <p:nvPr/>
        </p:nvSpPr>
        <p:spPr>
          <a:xfrm>
            <a:off x="2653825" y="85725"/>
            <a:ext cx="6709249" cy="866775"/>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cs typeface="+mn-cs"/>
              </a:rPr>
              <a:t>Hoàn</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thành</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phiếu</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bài</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tập</a:t>
            </a:r>
            <a:endParaRPr kumimoji="0" lang="en-US" sz="3600" b="1" i="0" u="none" strike="noStrike" kern="1200" cap="none" spc="0" normalizeH="0" baseline="0" noProof="0" dirty="0">
              <a:ln>
                <a:noFill/>
              </a:ln>
              <a:solidFill>
                <a:srgbClr val="002060"/>
              </a:solidFill>
              <a:effectLst/>
              <a:uLnTx/>
              <a:uFillTx/>
              <a:latin typeface="Calibri"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583175797"/>
              </p:ext>
            </p:extLst>
          </p:nvPr>
        </p:nvGraphicFramePr>
        <p:xfrm>
          <a:off x="1249680" y="1314450"/>
          <a:ext cx="9685020" cy="4623500"/>
        </p:xfrm>
        <a:graphic>
          <a:graphicData uri="http://schemas.openxmlformats.org/drawingml/2006/table">
            <a:tbl>
              <a:tblPr firstRow="1" firstCol="1" lastRow="1" lastCol="1" bandRow="1" bandCol="1">
                <a:tableStyleId>{5C22544A-7EE6-4342-B048-85BDC9FD1C3A}</a:tableStyleId>
              </a:tblPr>
              <a:tblGrid>
                <a:gridCol w="4341495">
                  <a:extLst>
                    <a:ext uri="{9D8B030D-6E8A-4147-A177-3AD203B41FA5}">
                      <a16:colId xmlns:a16="http://schemas.microsoft.com/office/drawing/2014/main" val="1599383346"/>
                    </a:ext>
                  </a:extLst>
                </a:gridCol>
                <a:gridCol w="5343525">
                  <a:extLst>
                    <a:ext uri="{9D8B030D-6E8A-4147-A177-3AD203B41FA5}">
                      <a16:colId xmlns:a16="http://schemas.microsoft.com/office/drawing/2014/main" val="3184159045"/>
                    </a:ext>
                  </a:extLst>
                </a:gridCol>
              </a:tblGrid>
              <a:tr h="941005">
                <a:tc gridSpan="2">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3526220">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Tree>
    <p:extLst>
      <p:ext uri="{BB962C8B-B14F-4D97-AF65-F5344CB8AC3E}">
        <p14:creationId xmlns:p14="http://schemas.microsoft.com/office/powerpoint/2010/main" val="312155706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474</Words>
  <Application>Microsoft Office PowerPoint</Application>
  <PresentationFormat>Widescreen</PresentationFormat>
  <Paragraphs>40</Paragraphs>
  <Slides>15</Slides>
  <Notes>3</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15</vt:i4>
      </vt:variant>
    </vt:vector>
  </HeadingPairs>
  <TitlesOfParts>
    <vt:vector size="30" baseType="lpstr">
      <vt:lpstr>宋体</vt:lpstr>
      <vt:lpstr>Arial</vt:lpstr>
      <vt:lpstr>Calibri</vt:lpstr>
      <vt:lpstr>Calibri Light</vt:lpstr>
      <vt:lpstr>等线</vt:lpstr>
      <vt:lpstr>UTM Mabella</vt:lpstr>
      <vt:lpstr>UTM Showcard</vt:lpstr>
      <vt:lpstr>思源黑体 CN Regular</vt:lpstr>
      <vt:lpstr>方正卡通简体</vt:lpstr>
      <vt:lpstr>1_Office Theme</vt:lpstr>
      <vt:lpstr>Office 主题​​</vt:lpstr>
      <vt:lpstr>Custom Design</vt:lpstr>
      <vt:lpstr>2_Custom Design</vt:lpstr>
      <vt:lpstr>1_Custom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16</cp:revision>
  <dcterms:created xsi:type="dcterms:W3CDTF">2024-01-23T02:14:45Z</dcterms:created>
  <dcterms:modified xsi:type="dcterms:W3CDTF">2024-04-15T15:07:11Z</dcterms:modified>
</cp:coreProperties>
</file>