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262" r:id="rId2"/>
    <p:sldId id="312" r:id="rId3"/>
    <p:sldId id="261" r:id="rId4"/>
    <p:sldId id="259" r:id="rId5"/>
    <p:sldId id="313" r:id="rId6"/>
    <p:sldId id="263" r:id="rId7"/>
    <p:sldId id="270" r:id="rId8"/>
    <p:sldId id="277" r:id="rId9"/>
    <p:sldId id="271" r:id="rId10"/>
    <p:sldId id="276" r:id="rId11"/>
    <p:sldId id="278" r:id="rId12"/>
    <p:sldId id="279" r:id="rId13"/>
    <p:sldId id="275" r:id="rId14"/>
    <p:sldId id="311" r:id="rId15"/>
    <p:sldId id="280" r:id="rId16"/>
    <p:sldId id="281" r:id="rId17"/>
    <p:sldId id="314" r:id="rId18"/>
    <p:sldId id="315" r:id="rId19"/>
    <p:sldId id="284" r:id="rId20"/>
    <p:sldId id="316" r:id="rId21"/>
    <p:sldId id="288" r:id="rId22"/>
    <p:sldId id="290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-1500" y="-606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4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3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87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53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10" Type="http://schemas.openxmlformats.org/officeDocument/2006/relationships/image" Target="../media/image33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5813" y="1583961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05508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3818" y="2827406"/>
            <a:ext cx="98010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</a:t>
            </a:r>
            <a:r>
              <a:rPr lang="nl-NL" altLang="en-US" sz="4400" b="1" dirty="0">
                <a:latin typeface="Times New Roman" panose="02020603050405020304" pitchFamily="18" charset="0"/>
              </a:rPr>
              <a:t>ả vờ, 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nl-NL" altLang="en-US" sz="4400" b="1" dirty="0">
                <a:latin typeface="Times New Roman" panose="02020603050405020304" pitchFamily="18" charset="0"/>
              </a:rPr>
              <a:t>âm 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400" b="1" dirty="0">
                <a:latin typeface="Times New Roman" panose="02020603050405020304" pitchFamily="18" charset="0"/>
              </a:rPr>
              <a:t>iếm, c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ưỡi</a:t>
            </a:r>
            <a:r>
              <a:rPr lang="nl-NL" altLang="en-US" sz="4400" b="1" dirty="0">
                <a:latin typeface="Times New Roman" panose="02020603050405020304" pitchFamily="18" charset="0"/>
              </a:rPr>
              <a:t> cổ, ngh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iến</a:t>
            </a:r>
            <a:r>
              <a:rPr lang="nl-NL" altLang="en-US" sz="4400" b="1" dirty="0">
                <a:latin typeface="Times New Roman" panose="02020603050405020304" pitchFamily="18" charset="0"/>
              </a:rPr>
              <a:t> 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r>
              <a:rPr lang="nl-NL" altLang="en-US" sz="4400" b="1" dirty="0">
                <a:latin typeface="Times New Roman" panose="02020603050405020304" pitchFamily="18" charset="0"/>
              </a:rPr>
              <a:t>ăng</a:t>
            </a:r>
            <a:r>
              <a:rPr lang="nl-NL" altLang="en-US" sz="2000" b="1" dirty="0">
                <a:latin typeface="Times New Roman" panose="02020603050405020304" pitchFamily="18" charset="0"/>
              </a:rPr>
              <a:t>.</a:t>
            </a:r>
            <a:endParaRPr lang="en-US" altLang="en-US" sz="2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285" y="117707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" y="-109655"/>
            <a:ext cx="12192000" cy="6858000"/>
          </a:xfrm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858112" y="1235272"/>
            <a:ext cx="8915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 sz="2800" dirty="0">
                <a:latin typeface="Times New Roman" panose="02020603050405020304" pitchFamily="18" charset="0"/>
              </a:rPr>
              <a:t>+ </a:t>
            </a:r>
            <a:r>
              <a:rPr lang="nl-NL" altLang="en-US" sz="2800" b="1" dirty="0">
                <a:latin typeface="Times New Roman" panose="02020603050405020304" pitchFamily="18" charset="0"/>
              </a:rPr>
              <a:t>Đợi từ sáng đến trưa,  vẫn không được gặp,  cậu bèn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liều chết </a:t>
            </a:r>
            <a:r>
              <a:rPr lang="nl-NL" altLang="en-US" sz="2800" b="1" dirty="0">
                <a:latin typeface="Times New Roman" panose="02020603050405020304" pitchFamily="18" charset="0"/>
              </a:rPr>
              <a:t> xô mấy người lính gác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ngã chúi</a:t>
            </a:r>
            <a:r>
              <a:rPr lang="nl-NL" altLang="en-US" sz="2800" b="1" dirty="0">
                <a:latin typeface="Times New Roman" panose="02020603050405020304" pitchFamily="18" charset="0"/>
              </a:rPr>
              <a:t>,  xăm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xăm</a:t>
            </a:r>
            <a:r>
              <a:rPr lang="nl-NL" altLang="en-US" sz="2800" b="1" dirty="0">
                <a:latin typeface="Times New Roman" panose="02020603050405020304" pitchFamily="18" charset="0"/>
              </a:rPr>
              <a:t> xuống bến.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" name="Line 24"/>
          <p:cNvSpPr>
            <a:spLocks noChangeShapeType="1"/>
          </p:cNvSpPr>
          <p:nvPr/>
        </p:nvSpPr>
        <p:spPr bwMode="auto">
          <a:xfrm flipH="1">
            <a:off x="5485074" y="1324867"/>
            <a:ext cx="163398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 flipH="1">
            <a:off x="8857465" y="137918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26"/>
          <p:cNvSpPr>
            <a:spLocks noChangeShapeType="1"/>
          </p:cNvSpPr>
          <p:nvPr/>
        </p:nvSpPr>
        <p:spPr bwMode="auto">
          <a:xfrm flipH="1">
            <a:off x="3258385" y="176018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flipH="1">
            <a:off x="9868735" y="1767244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 flipH="1">
            <a:off x="3690938" y="2194793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3607496" y="2187314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653470" y="2620941"/>
            <a:ext cx="9153427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Low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b="1" dirty="0">
                <a:latin typeface="Times New Roman" panose="02020603050405020304" pitchFamily="18" charset="0"/>
              </a:rPr>
              <a:t>+ </a:t>
            </a:r>
            <a:r>
              <a:rPr lang="nl-NL" altLang="en-US" sz="2800" b="1" dirty="0">
                <a:latin typeface="Times New Roman" panose="02020603050405020304" pitchFamily="18" charset="0"/>
              </a:rPr>
              <a:t>Ta xuống xin bệ kiến Vua, không kẻ nào được giữ ta lại (giọng giận dữ). Quốc Toản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tạ ơn</a:t>
            </a:r>
            <a:r>
              <a:rPr lang="nl-NL" altLang="en-US" sz="2800" b="1" dirty="0">
                <a:latin typeface="Times New Roman" panose="02020603050405020304" pitchFamily="18" charset="0"/>
              </a:rPr>
              <a:t> Vua, chân bước lên bờ mà lòng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ấm ức</a:t>
            </a:r>
            <a:r>
              <a:rPr lang="nl-NL" altLang="en-US" sz="2800" b="1" dirty="0">
                <a:latin typeface="Times New Roman" panose="02020603050405020304" pitchFamily="18" charset="0"/>
              </a:rPr>
              <a:t>:    “Vua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ban cho</a:t>
            </a:r>
            <a:r>
              <a:rPr lang="nl-NL" altLang="en-US" sz="2800" b="1" dirty="0">
                <a:latin typeface="Times New Roman" panose="02020603050405020304" pitchFamily="18" charset="0"/>
              </a:rPr>
              <a:t> cam quý  nhưng xem ta như trẻ con,  vẫn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không cho</a:t>
            </a:r>
            <a:r>
              <a:rPr lang="nl-NL" altLang="en-US" sz="2800" b="1" dirty="0">
                <a:latin typeface="Times New Roman" panose="02020603050405020304" pitchFamily="18" charset="0"/>
              </a:rPr>
              <a:t> dự bàn việc nước.”   Nghĩ đến quân giặc đang lăm le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đè đầu cưỡi cổ</a:t>
            </a:r>
            <a:r>
              <a:rPr lang="nl-NL" altLang="en-US" sz="2800" b="1" dirty="0">
                <a:latin typeface="Times New Roman" panose="02020603050405020304" pitchFamily="18" charset="0"/>
              </a:rPr>
              <a:t> dân mình,  cậu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nghiến răng</a:t>
            </a:r>
            <a:r>
              <a:rPr lang="nl-NL" altLang="en-US" sz="2800" b="1" dirty="0">
                <a:latin typeface="Times New Roman" panose="02020603050405020304" pitchFamily="18" charset="0"/>
              </a:rPr>
              <a:t>,  hai bàn tay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bóp chặt</a:t>
            </a:r>
            <a:r>
              <a:rPr lang="nl-NL" altLang="en-US" sz="2800" b="1" dirty="0"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6153983" y="274462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H="1">
            <a:off x="4299261" y="3607551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H="1">
            <a:off x="4223061" y="3607551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7837946" y="3128845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H="1">
            <a:off x="9055281" y="4080796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8973385" y="408147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>
            <a:off x="3637028" y="409634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H="1">
            <a:off x="9916950" y="447734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>
            <a:off x="7106681" y="489143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flipH="1">
            <a:off x="7030481" y="490971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H="1">
            <a:off x="3651905" y="497915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4" name="Rectangle 23"/>
          <p:cNvSpPr/>
          <p:nvPr/>
        </p:nvSpPr>
        <p:spPr>
          <a:xfrm>
            <a:off x="3393720" y="378111"/>
            <a:ext cx="4509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6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6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6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6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6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6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86975" y="428024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853" y="411532"/>
            <a:ext cx="841059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(1279 – 1368),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3365" y="1436703"/>
            <a:ext cx="1136444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15562" y="1970231"/>
            <a:ext cx="9275711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(1267 – 1285):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3362" y="3559390"/>
            <a:ext cx="1183919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73365" y="4233122"/>
            <a:ext cx="419296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3880" y="4860204"/>
            <a:ext cx="1172682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13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817" y="5092265"/>
            <a:ext cx="1245801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44520" y="4832942"/>
            <a:ext cx="1376372" cy="1765735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3179" r="1644" b="2890"/>
          <a:stretch/>
        </p:blipFill>
        <p:spPr>
          <a:xfrm>
            <a:off x="1017585" y="0"/>
            <a:ext cx="9596487" cy="2302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029" r="1978" b="4927"/>
          <a:stretch/>
        </p:blipFill>
        <p:spPr>
          <a:xfrm>
            <a:off x="1848158" y="2302377"/>
            <a:ext cx="8616099" cy="119558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088" r="1881" b="2434"/>
          <a:stretch/>
        </p:blipFill>
        <p:spPr>
          <a:xfrm>
            <a:off x="1272617" y="3360570"/>
            <a:ext cx="9086424" cy="143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5877" r="1987" b="6481"/>
          <a:stretch/>
        </p:blipFill>
        <p:spPr>
          <a:xfrm>
            <a:off x="1527647" y="4795653"/>
            <a:ext cx="9257123" cy="190063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48158" y="2296685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1769607" y="3442007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1634470" y="480670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2031987" y="74774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63" y="443892"/>
            <a:ext cx="527050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18" y="1947193"/>
            <a:ext cx="527050" cy="139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39" y="3126377"/>
            <a:ext cx="527050" cy="170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01" y="4457364"/>
            <a:ext cx="527050" cy="185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9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9" grpId="0" bldLvl="0" animBg="1"/>
      <p:bldP spid="1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24000" y="2819400"/>
            <a:ext cx="9144000" cy="1600200"/>
          </a:xfrm>
          <a:prstGeom prst="ribbon">
            <a:avLst>
              <a:gd name="adj1" fmla="val 31944"/>
              <a:gd name="adj2" fmla="val 62278"/>
            </a:avLst>
          </a:prstGeom>
          <a:solidFill>
            <a:srgbClr val="FAEE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67200" y="35052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</a:rPr>
              <a:t>Đọc trong nhóm</a:t>
            </a:r>
          </a:p>
        </p:txBody>
      </p:sp>
      <p:pic>
        <p:nvPicPr>
          <p:cNvPr id="12293" name="Picture 5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4572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67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817" y="5092265"/>
            <a:ext cx="1245801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44520" y="4832942"/>
            <a:ext cx="1376372" cy="1765735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3179" r="1644" b="2890"/>
          <a:stretch/>
        </p:blipFill>
        <p:spPr>
          <a:xfrm>
            <a:off x="1017585" y="0"/>
            <a:ext cx="9596487" cy="2302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029" r="1978" b="4927"/>
          <a:stretch/>
        </p:blipFill>
        <p:spPr>
          <a:xfrm>
            <a:off x="1848158" y="2302377"/>
            <a:ext cx="8616099" cy="119558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088" r="1881" b="2434"/>
          <a:stretch/>
        </p:blipFill>
        <p:spPr>
          <a:xfrm>
            <a:off x="1272617" y="3360570"/>
            <a:ext cx="9086424" cy="143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5877" r="1987" b="6481"/>
          <a:stretch/>
        </p:blipFill>
        <p:spPr>
          <a:xfrm>
            <a:off x="1527647" y="4795653"/>
            <a:ext cx="9257123" cy="19006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8446" y="6334780"/>
            <a:ext cx="5792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820" y="1041"/>
            <a:ext cx="7863285" cy="1724532"/>
            <a:chOff x="-253302" y="411458"/>
            <a:chExt cx="3790932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-253302" y="411458"/>
              <a:ext cx="906865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278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17479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E696DF-76E1-4A97-9B3A-174226DC8640}"/>
              </a:ext>
            </a:extLst>
          </p:cNvPr>
          <p:cNvSpPr txBox="1"/>
          <p:nvPr/>
        </p:nvSpPr>
        <p:spPr>
          <a:xfrm>
            <a:off x="832302" y="1672518"/>
            <a:ext cx="9511865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xin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gặp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để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làm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gì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B7E71D-61B9-43E5-ADFD-6EBD7E94A272}"/>
              </a:ext>
            </a:extLst>
          </p:cNvPr>
          <p:cNvSpPr txBox="1"/>
          <p:nvPr/>
        </p:nvSpPr>
        <p:spPr>
          <a:xfrm>
            <a:off x="808859" y="2157300"/>
            <a:ext cx="9511865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gặp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xin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đánh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giặc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9BEFCD-C20C-4AED-85F9-80A2327A4898}"/>
              </a:ext>
            </a:extLst>
          </p:cNvPr>
          <p:cNvSpPr txBox="1"/>
          <p:nvPr/>
        </p:nvSpPr>
        <p:spPr>
          <a:xfrm>
            <a:off x="836023" y="2700527"/>
            <a:ext cx="951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</a:rPr>
              <a:t>Tìm</a:t>
            </a:r>
            <a:r>
              <a:rPr lang="en-US" sz="2400" b="1" dirty="0">
                <a:latin typeface="UTM Avo" panose="02040603050506020204" pitchFamily="18" charset="0"/>
              </a:rPr>
              <a:t> chi </a:t>
            </a:r>
            <a:r>
              <a:rPr lang="en-US" sz="2400" b="1" dirty="0" err="1">
                <a:latin typeface="UTM Avo" panose="02040603050506020204" pitchFamily="18" charset="0"/>
              </a:rPr>
              <a:t>tiết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thấy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rất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nóng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lòng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gặp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120BC9-9818-4209-A02F-A1426AFF3240}"/>
              </a:ext>
            </a:extLst>
          </p:cNvPr>
          <p:cNvSpPr txBox="1"/>
          <p:nvPr/>
        </p:nvSpPr>
        <p:spPr>
          <a:xfrm>
            <a:off x="832302" y="3271233"/>
            <a:ext cx="9511865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chi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gặp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cậu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liền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xô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mấy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lính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xăm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xăm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bến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EC15C8-B8EB-46A2-8B51-61A8B9273773}"/>
              </a:ext>
            </a:extLst>
          </p:cNvPr>
          <p:cNvSpPr txBox="1"/>
          <p:nvPr/>
        </p:nvSpPr>
        <p:spPr>
          <a:xfrm>
            <a:off x="832302" y="4210315"/>
            <a:ext cx="9511865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khen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thế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nào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8155A62-394A-4F0F-98E9-87633E21B8FE}"/>
              </a:ext>
            </a:extLst>
          </p:cNvPr>
          <p:cNvSpPr txBox="1"/>
          <p:nvPr/>
        </p:nvSpPr>
        <p:spPr>
          <a:xfrm>
            <a:off x="832302" y="4720205"/>
            <a:ext cx="9511865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khen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trẻ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lo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9460" y="230713"/>
            <a:ext cx="906780" cy="848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91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4C0CC1A-3E57-4BCE-858A-9BB1B4124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902979" y="3054053"/>
            <a:ext cx="1000468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3EEC2E-9F02-46E5-A0D7-67F2916A1E32}"/>
              </a:ext>
            </a:extLst>
          </p:cNvPr>
          <p:cNvSpPr txBox="1"/>
          <p:nvPr/>
        </p:nvSpPr>
        <p:spPr>
          <a:xfrm>
            <a:off x="1687294" y="2803165"/>
            <a:ext cx="955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 err="1">
                <a:latin typeface="UTM Avo" panose="02040603050506020204" pitchFamily="18" charset="0"/>
              </a:rPr>
              <a:t>Việc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Quốc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Toản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vô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bóp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quả</a:t>
            </a:r>
            <a:r>
              <a:rPr lang="en-US" sz="2800" b="1" dirty="0">
                <a:latin typeface="UTM Avo" panose="02040603050506020204" pitchFamily="18" charset="0"/>
              </a:rPr>
              <a:t> cam </a:t>
            </a:r>
            <a:r>
              <a:rPr lang="en-US" sz="2800" b="1" dirty="0" err="1">
                <a:latin typeface="UTM Avo" panose="02040603050506020204" pitchFamily="18" charset="0"/>
              </a:rPr>
              <a:t>thể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điều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  <a:endParaRPr lang="vi-VN" sz="28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2D0510-876A-4A99-95C4-F2F92ECF9D1E}"/>
              </a:ext>
            </a:extLst>
          </p:cNvPr>
          <p:cNvSpPr txBox="1"/>
          <p:nvPr/>
        </p:nvSpPr>
        <p:spPr>
          <a:xfrm>
            <a:off x="1119133" y="4033628"/>
            <a:ext cx="9959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vô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bóp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nát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cam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giặc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749469-8661-420C-8EE4-5772A95C88A9}"/>
              </a:ext>
            </a:extLst>
          </p:cNvPr>
          <p:cNvSpPr txBox="1"/>
          <p:nvPr/>
        </p:nvSpPr>
        <p:spPr>
          <a:xfrm>
            <a:off x="1281065" y="993400"/>
            <a:ext cx="103710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vua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khen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Quốc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Toản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ấm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ức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8DAB8F9-8E01-438B-9F68-DB6AC7FD82E2}"/>
              </a:ext>
            </a:extLst>
          </p:cNvPr>
          <p:cNvSpPr txBox="1"/>
          <p:nvPr/>
        </p:nvSpPr>
        <p:spPr>
          <a:xfrm>
            <a:off x="1119132" y="1577532"/>
            <a:ext cx="10371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khen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ấm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ức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nghĩ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coi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trẻ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con,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867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t="713" r="11766" b="2701"/>
          <a:stretch/>
        </p:blipFill>
        <p:spPr>
          <a:xfrm>
            <a:off x="386500" y="365125"/>
            <a:ext cx="10614581" cy="5027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816" y="5609764"/>
            <a:ext cx="107842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 tuổi như Trần Quốc Toản mà đã có lòng yêu nư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căm thù giặc thì thật đáng khâm phục, đáng để chúng ta học tập.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A3C7FBB-0134-41F0-9437-48D957ABC2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985554" y="522287"/>
            <a:ext cx="9056915" cy="5813425"/>
          </a:xfrm>
          <a:prstGeom prst="flowChartConnector">
            <a:avLst/>
          </a:prstGeom>
        </p:spPr>
      </p:pic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95" y="398263"/>
            <a:ext cx="1703159" cy="175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62210" y="1028750"/>
            <a:ext cx="11609579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Nguyên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sứ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thần</a:t>
            </a:r>
            <a:r>
              <a:rPr lang="en-US" b="1" dirty="0">
                <a:latin typeface="UTM Avo" panose="02040603050506020204" pitchFamily="18" charset="0"/>
              </a:rPr>
              <a:t> sang </a:t>
            </a:r>
            <a:r>
              <a:rPr lang="en-US" b="1" dirty="0" err="1">
                <a:latin typeface="UTM Avo" panose="02040603050506020204" pitchFamily="18" charset="0"/>
              </a:rPr>
              <a:t>giả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vờ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mượn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xâm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 ta.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ngang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ngược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Trần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vô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cùng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giận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họp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dưới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thuyền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quyết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xin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đánh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Đợi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không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được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liều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xô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lính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xăm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bến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tâu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>
                <a:latin typeface="UTM Avo" panose="02040603050506020204" pitchFamily="18" charset="0"/>
              </a:rPr>
              <a:t>Cho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mượn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mất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. Xin </a:t>
            </a:r>
            <a:r>
              <a:rPr lang="en-US" b="1" dirty="0" err="1">
                <a:latin typeface="UTM Avo" panose="02040603050506020204" pitchFamily="18" charset="0"/>
              </a:rPr>
              <a:t>bệ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đánh</a:t>
            </a:r>
            <a:r>
              <a:rPr lang="en-US" b="1" dirty="0">
                <a:latin typeface="UTM Avo" panose="0204060305050602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xong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đặt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thanh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gươm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gáy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xin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chịu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tội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đứng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dậy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ôn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tồn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bảo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phép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lẽ</a:t>
            </a:r>
            <a:r>
              <a:rPr lang="en-US" b="1" dirty="0">
                <a:latin typeface="UTM Avo" panose="02040603050506020204" pitchFamily="18" charset="0"/>
              </a:rPr>
              <a:t> ra </a:t>
            </a:r>
            <a:r>
              <a:rPr lang="en-US" b="1" dirty="0" err="1">
                <a:latin typeface="UTM Avo" panose="02040603050506020204" pitchFamily="18" charset="0"/>
              </a:rPr>
              <a:t>phải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trị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tội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còn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trẻ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 lo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, ta </a:t>
            </a:r>
            <a:r>
              <a:rPr lang="en-US" b="1" dirty="0" err="1">
                <a:latin typeface="UTM Avo" panose="02040603050506020204" pitchFamily="18" charset="0"/>
              </a:rPr>
              <a:t>có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khen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ban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quả</a:t>
            </a:r>
            <a:r>
              <a:rPr lang="en-US" b="1" dirty="0">
                <a:latin typeface="UTM Avo" panose="02040603050506020204" pitchFamily="18" charset="0"/>
              </a:rPr>
              <a:t> cam.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ức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bước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bờ</a:t>
            </a:r>
            <a:r>
              <a:rPr lang="en-US" b="1" dirty="0">
                <a:latin typeface="UTM Avo" panose="02040603050506020204" pitchFamily="18" charset="0"/>
              </a:rPr>
              <a:t>: “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ban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quý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xem</a:t>
            </a:r>
            <a:r>
              <a:rPr lang="en-US" b="1" dirty="0">
                <a:latin typeface="UTM Avo" panose="02040603050506020204" pitchFamily="18" charset="0"/>
              </a:rPr>
              <a:t> ta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trẻ</a:t>
            </a:r>
            <a:r>
              <a:rPr lang="en-US" b="1" dirty="0">
                <a:latin typeface="UTM Avo" panose="02040603050506020204" pitchFamily="18" charset="0"/>
              </a:rPr>
              <a:t> con, </a:t>
            </a:r>
            <a:r>
              <a:rPr lang="en-US" b="1" dirty="0" err="1">
                <a:latin typeface="UTM Avo" panose="02040603050506020204" pitchFamily="18" charset="0"/>
              </a:rPr>
              <a:t>không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”. </a:t>
            </a:r>
            <a:r>
              <a:rPr lang="en-US" b="1" dirty="0" err="1">
                <a:latin typeface="UTM Avo" panose="02040603050506020204" pitchFamily="18" charset="0"/>
              </a:rPr>
              <a:t>Nghĩ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quân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ngang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ngược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nghiến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răng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tay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bóp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chặt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Khi </a:t>
            </a:r>
            <a:r>
              <a:rPr lang="en-US" b="1" dirty="0" err="1">
                <a:latin typeface="UTM Avo" panose="02040603050506020204" pitchFamily="18" charset="0"/>
              </a:rPr>
              <a:t>trở</a:t>
            </a:r>
            <a:r>
              <a:rPr lang="en-US" b="1" dirty="0">
                <a:latin typeface="UTM Avo" panose="02040603050506020204" pitchFamily="18" charset="0"/>
              </a:rPr>
              <a:t> ra,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xoè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tay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mọi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xem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quý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quả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nát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từ</a:t>
            </a:r>
            <a:r>
              <a:rPr lang="en-US" b="1" dirty="0">
                <a:latin typeface="UTM Avo" panose="02040603050506020204" pitchFamily="18" charset="0"/>
              </a:rPr>
              <a:t> bao </a:t>
            </a:r>
            <a:r>
              <a:rPr lang="en-US" b="1" dirty="0" err="1">
                <a:latin typeface="UTM Avo" panose="02040603050506020204" pitchFamily="18" charset="0"/>
              </a:rPr>
              <a:t>giờ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				(Theo Nguyễn </a:t>
            </a:r>
            <a:r>
              <a:rPr lang="en-US" b="1" dirty="0" err="1">
                <a:latin typeface="UTM Avo" panose="02040603050506020204" pitchFamily="18" charset="0"/>
              </a:rPr>
              <a:t>Huy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Tưởng</a:t>
            </a:r>
            <a:r>
              <a:rPr lang="en-US" b="1" dirty="0">
                <a:latin typeface="UTM Avo" panose="02040603050506020204" pitchFamily="18" charset="0"/>
              </a:rPr>
              <a:t>)</a:t>
            </a:r>
            <a:endParaRPr lang="vi-VN" b="1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170165" y="181929"/>
            <a:ext cx="267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62210" y="128497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271940" y="382419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6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3596319" y="0"/>
            <a:ext cx="5758801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0516" y="3131636"/>
            <a:ext cx="3436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472" y="1081902"/>
            <a:ext cx="11293312" cy="1325563"/>
          </a:xfrm>
        </p:spPr>
        <p:txBody>
          <a:bodyPr>
            <a:noAutofit/>
          </a:bodyPr>
          <a:lstStyle/>
          <a:p>
            <a:r>
              <a:rPr lang="vi-VN" sz="3200" b="1" dirty="0"/>
              <a:t>Câu 1. Xếp 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3200" b="1" dirty="0"/>
              <a:t>c từ ngữ vào 2 nhóm: từ ngữ chỉ người và từ ngữ chỉ vật</a:t>
            </a:r>
            <a:r>
              <a:rPr lang="en-US" sz="3200" b="1" dirty="0"/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026957"/>
              </p:ext>
            </p:extLst>
          </p:nvPr>
        </p:nvGraphicFramePr>
        <p:xfrm>
          <a:off x="838190" y="2345124"/>
          <a:ext cx="11001876" cy="43856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0938">
                  <a:extLst>
                    <a:ext uri="{9D8B030D-6E8A-4147-A177-3AD203B41FA5}">
                      <a16:colId xmlns:a16="http://schemas.microsoft.com/office/drawing/2014/main" xmlns="" val="1011976219"/>
                    </a:ext>
                  </a:extLst>
                </a:gridCol>
                <a:gridCol w="5500938">
                  <a:extLst>
                    <a:ext uri="{9D8B030D-6E8A-4147-A177-3AD203B41FA5}">
                      <a16:colId xmlns:a16="http://schemas.microsoft.com/office/drawing/2014/main" xmlns="" val="1740812272"/>
                    </a:ext>
                  </a:extLst>
                </a:gridCol>
              </a:tblGrid>
              <a:tr h="159908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6816247"/>
                  </a:ext>
                </a:extLst>
              </a:tr>
              <a:tr h="2786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634796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93992" y="4017683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978870" y="4503136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978869" y="5139565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780906" y="5794979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617633" y="3970015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617633" y="4554790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760606" y="5288837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3200" dirty="0"/>
          </a:p>
        </p:txBody>
      </p:sp>
      <p:sp>
        <p:nvSpPr>
          <p:cNvPr id="12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77096" y="-264607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</p:spTree>
    <p:extLst>
      <p:ext uri="{BB962C8B-B14F-4D97-AF65-F5344CB8AC3E}">
        <p14:creationId xmlns:p14="http://schemas.microsoft.com/office/powerpoint/2010/main" val="1269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1364" r="1112" b="1718"/>
          <a:stretch/>
        </p:blipFill>
        <p:spPr>
          <a:xfrm>
            <a:off x="631596" y="443060"/>
            <a:ext cx="10850251" cy="5542961"/>
          </a:xfrm>
        </p:spPr>
      </p:pic>
      <p:sp>
        <p:nvSpPr>
          <p:cNvPr id="5" name="Oval 4"/>
          <p:cNvSpPr/>
          <p:nvPr/>
        </p:nvSpPr>
        <p:spPr>
          <a:xfrm>
            <a:off x="94268" y="400696"/>
            <a:ext cx="537328" cy="6152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48174" y="3949830"/>
            <a:ext cx="1461154" cy="105580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583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KIM ĐỒNG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803" y="371789"/>
            <a:ext cx="11163719" cy="57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248773" y="320212"/>
            <a:ext cx="2534738" cy="764664"/>
            <a:chOff x="334135" y="617893"/>
            <a:chExt cx="1966613" cy="5734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23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4135" y="629650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23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59318" y="312926"/>
            <a:ext cx="587498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BÓP NÁT QUẢ CAM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454642" y="1078276"/>
            <a:ext cx="22536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355963" y="1132565"/>
            <a:ext cx="136554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623166" y="1306207"/>
            <a:ext cx="35797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2182080" y="452780"/>
            <a:ext cx="297009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526190" y="225008"/>
            <a:ext cx="22536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987392" y="1162286"/>
            <a:ext cx="363539" cy="403179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792372" y="1737299"/>
            <a:ext cx="8543197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b="1" dirty="0" err="1">
                <a:latin typeface="UTM Avo" panose="02040603050506020204" pitchFamily="18" charset="0"/>
              </a:rPr>
              <a:t>Nói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người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anh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nhỏ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tuổi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biết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  <a:endParaRPr lang="vi-VN" sz="2400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89326" y="219823"/>
            <a:ext cx="1410788" cy="1107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2806041"/>
            <a:ext cx="5305205" cy="3418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280" y="2674763"/>
            <a:ext cx="3942961" cy="3611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7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055046" cy="2016125"/>
            <a:chOff x="2118480" y="1316166"/>
            <a:chExt cx="1653053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56319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418989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345047" y="111369"/>
            <a:ext cx="11922368" cy="6635261"/>
          </a:xfr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28754" y="2834236"/>
            <a:ext cx="7359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ĐỌC TỪNG CÂU</a:t>
            </a:r>
          </a:p>
        </p:txBody>
      </p:sp>
    </p:spTree>
    <p:extLst>
      <p:ext uri="{BB962C8B-B14F-4D97-AF65-F5344CB8AC3E}">
        <p14:creationId xmlns:p14="http://schemas.microsoft.com/office/powerpoint/2010/main" val="395876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817" y="5092265"/>
            <a:ext cx="1245801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44520" y="4832942"/>
            <a:ext cx="1376372" cy="1765735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3179" r="1644" b="2890"/>
          <a:stretch/>
        </p:blipFill>
        <p:spPr>
          <a:xfrm>
            <a:off x="1017585" y="0"/>
            <a:ext cx="9596487" cy="2302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029" r="1978" b="4927"/>
          <a:stretch/>
        </p:blipFill>
        <p:spPr>
          <a:xfrm>
            <a:off x="1848158" y="2302377"/>
            <a:ext cx="8616099" cy="119558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088" r="1881" b="2434"/>
          <a:stretch/>
        </p:blipFill>
        <p:spPr>
          <a:xfrm>
            <a:off x="1272617" y="3360570"/>
            <a:ext cx="9086424" cy="143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5877" r="1987" b="6481"/>
          <a:stretch/>
        </p:blipFill>
        <p:spPr>
          <a:xfrm>
            <a:off x="1527647" y="4795653"/>
            <a:ext cx="9257123" cy="190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1756</TotalTime>
  <Words>864</Words>
  <Application>Microsoft Office PowerPoint</Application>
  <PresentationFormat>Custom</PresentationFormat>
  <Paragraphs>78</Paragraphs>
  <Slides>23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Xếp các từ ngữ vào 2 nhóm: từ ngữ chỉ người và từ ngữ chỉ vật: Trần Quốc Toản, vua, thuyền rồng, quả cam, lính, sứ thần, thanh gươm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ASUS</cp:lastModifiedBy>
  <cp:revision>55</cp:revision>
  <dcterms:created xsi:type="dcterms:W3CDTF">2021-07-07T09:47:17Z</dcterms:created>
  <dcterms:modified xsi:type="dcterms:W3CDTF">2024-04-26T15:04:05Z</dcterms:modified>
</cp:coreProperties>
</file>