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60" r:id="rId5"/>
    <p:sldId id="279" r:id="rId6"/>
    <p:sldId id="280" r:id="rId7"/>
    <p:sldId id="278" r:id="rId8"/>
    <p:sldId id="283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E02B1"/>
    <a:srgbClr val="5F2987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69" d="100"/>
          <a:sy n="69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89551-E5FC-41CA-885E-F7136D510E7E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30053-8E4D-43E5-BD16-293B3AE56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116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32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32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2" descr="Hình ảnh có liên qua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0" b="3629"/>
          <a:stretch/>
        </p:blipFill>
        <p:spPr bwMode="auto">
          <a:xfrm>
            <a:off x="3410802" y="25788"/>
            <a:ext cx="55000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87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0560" y="1187355"/>
            <a:ext cx="3179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Khởi động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1747054" y="1702135"/>
            <a:ext cx="49584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b="1" dirty="0" err="1" smtClean="0">
                <a:solidFill>
                  <a:srgbClr val="0033CC"/>
                </a:solidFill>
                <a:latin typeface=".VnTime" pitchFamily="34" charset="0"/>
                <a:cs typeface="Arial" charset="0"/>
              </a:rPr>
              <a:t>¸c</a:t>
            </a:r>
            <a:r>
              <a:rPr lang="en-US" sz="3200" b="1" dirty="0" smtClean="0">
                <a:solidFill>
                  <a:srgbClr val="0033CC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.VnTime" pitchFamily="34" charset="0"/>
                <a:cs typeface="Arial" charset="0"/>
              </a:rPr>
              <a:t>dông</a:t>
            </a:r>
            <a:r>
              <a:rPr lang="en-US" sz="3200" b="1" dirty="0">
                <a:solidFill>
                  <a:srgbClr val="0033CC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.VnTime" pitchFamily="34" charset="0"/>
                <a:cs typeface="Arial" charset="0"/>
              </a:rPr>
              <a:t>cña</a:t>
            </a:r>
            <a:r>
              <a:rPr lang="en-US" sz="3200" b="1" dirty="0">
                <a:solidFill>
                  <a:srgbClr val="0033CC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.VnTime" pitchFamily="34" charset="0"/>
                <a:cs typeface="Arial" charset="0"/>
              </a:rPr>
              <a:t>dÊu</a:t>
            </a:r>
            <a:r>
              <a:rPr lang="en-US" sz="3200" b="1" dirty="0">
                <a:solidFill>
                  <a:srgbClr val="0033CC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.VnTime" pitchFamily="34" charset="0"/>
                <a:cs typeface="Arial" charset="0"/>
              </a:rPr>
              <a:t>phÈy</a:t>
            </a:r>
            <a:endParaRPr lang="en-US" sz="3200" b="1" dirty="0">
              <a:solidFill>
                <a:srgbClr val="0033CC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4956" y="2207102"/>
            <a:ext cx="86373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Ngăn</a:t>
            </a: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c¸ch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c¸c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bé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phËn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cïng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chøc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vô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c©u</a:t>
            </a:r>
            <a:endParaRPr lang="en-US" sz="3200" b="1" dirty="0">
              <a:solidFill>
                <a:srgbClr val="FF00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51461" y="2698423"/>
            <a:ext cx="80217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Ngăn</a:t>
            </a: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c¸ch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tr¹ng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víi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chñ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vµ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vÞ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ngữ</a:t>
            </a:r>
            <a:endParaRPr lang="en-US" sz="3200" b="1" dirty="0">
              <a:solidFill>
                <a:srgbClr val="FF00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0125" y="3189744"/>
            <a:ext cx="68611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Ngăn</a:t>
            </a:r>
            <a:r>
              <a:rPr lang="en-US" sz="3200" b="1" dirty="0" smtClean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c¸ch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c¸c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vÕ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c©u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c©u</a:t>
            </a:r>
            <a:r>
              <a:rPr lang="en-US" sz="3200" b="1" dirty="0">
                <a:solidFill>
                  <a:srgbClr val="FF00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.VnTime" pitchFamily="34" charset="0"/>
                <a:cs typeface="Arial" charset="0"/>
              </a:rPr>
              <a:t>ghÐp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8487" y="1263387"/>
            <a:ext cx="113685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i="1" dirty="0" smtClean="0"/>
              <a:t>1. </a:t>
            </a:r>
            <a:r>
              <a:rPr lang="en-US" altLang="en-US" sz="3200" i="1" dirty="0" err="1" smtClean="0"/>
              <a:t>Bác</a:t>
            </a:r>
            <a:r>
              <a:rPr lang="en-US" altLang="en-US" sz="3200" i="1" dirty="0" smtClean="0"/>
              <a:t> </a:t>
            </a:r>
            <a:r>
              <a:rPr lang="en-US" altLang="en-US" sz="3200" i="1" dirty="0" err="1"/>
              <a:t>Hồ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đã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khen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tặng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phụ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nữ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Việt</a:t>
            </a:r>
            <a:r>
              <a:rPr lang="en-US" altLang="en-US" sz="3200" i="1" dirty="0"/>
              <a:t> Nam </a:t>
            </a:r>
            <a:r>
              <a:rPr lang="en-US" altLang="en-US" sz="3200" i="1" dirty="0" err="1"/>
              <a:t>tám</a:t>
            </a:r>
            <a:r>
              <a:rPr lang="en-US" altLang="en-US" sz="3200" i="1" dirty="0"/>
              <a:t> </a:t>
            </a:r>
            <a:r>
              <a:rPr lang="en-US" altLang="en-US" sz="3200" i="1" dirty="0" err="1"/>
              <a:t>chữ</a:t>
            </a:r>
            <a:r>
              <a:rPr lang="en-US" altLang="en-US" sz="3200" i="1" dirty="0"/>
              <a:t> </a:t>
            </a:r>
            <a:r>
              <a:rPr lang="en-US" altLang="en-US" sz="3200" i="1" dirty="0" err="1" smtClean="0"/>
              <a:t>vàng</a:t>
            </a:r>
            <a:r>
              <a:rPr lang="en-US" altLang="en-US" sz="3200" i="1" dirty="0" smtClean="0"/>
              <a:t> : </a:t>
            </a:r>
            <a:r>
              <a:rPr lang="en-US" altLang="en-US" sz="3200" b="1" i="1" dirty="0" err="1"/>
              <a:t>anh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hùng</a:t>
            </a:r>
            <a:r>
              <a:rPr lang="en-US" altLang="en-US" sz="3200" b="1" i="1" dirty="0"/>
              <a:t>, </a:t>
            </a:r>
            <a:r>
              <a:rPr lang="en-US" altLang="en-US" sz="3200" b="1" i="1" dirty="0" err="1"/>
              <a:t>bất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khuất</a:t>
            </a:r>
            <a:r>
              <a:rPr lang="en-US" altLang="en-US" sz="3200" b="1" i="1" dirty="0"/>
              <a:t>, </a:t>
            </a:r>
            <a:r>
              <a:rPr lang="en-US" altLang="en-US" sz="3200" b="1" i="1" dirty="0" err="1"/>
              <a:t>trung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hậu</a:t>
            </a:r>
            <a:r>
              <a:rPr lang="en-US" altLang="en-US" sz="3200" b="1" i="1" dirty="0"/>
              <a:t>, </a:t>
            </a:r>
            <a:r>
              <a:rPr lang="en-US" altLang="en-US" sz="3200" b="1" i="1" dirty="0" err="1"/>
              <a:t>đảm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đang</a:t>
            </a:r>
            <a:r>
              <a:rPr lang="en-US" altLang="en-US" sz="3200" b="1" i="1" dirty="0"/>
              <a:t>. </a:t>
            </a:r>
            <a:endParaRPr lang="en-US" sz="3200" i="1" dirty="0"/>
          </a:p>
        </p:txBody>
      </p:sp>
      <p:sp>
        <p:nvSpPr>
          <p:cNvPr id="3" name="Rectangle 2"/>
          <p:cNvSpPr/>
          <p:nvPr/>
        </p:nvSpPr>
        <p:spPr>
          <a:xfrm>
            <a:off x="341195" y="2273320"/>
            <a:ext cx="11805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/>
              <a:t>a) </a:t>
            </a:r>
            <a:r>
              <a:rPr lang="en-US" altLang="en-US" sz="3200" dirty="0" err="1"/>
              <a:t>Hãy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giải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thích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từ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nói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trên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bằng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cách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nối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mỗi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từ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với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nghĩa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nó</a:t>
            </a:r>
            <a:r>
              <a:rPr lang="en-US" altLang="en-US" sz="3200" dirty="0"/>
              <a:t>: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975283"/>
              </p:ext>
            </p:extLst>
          </p:nvPr>
        </p:nvGraphicFramePr>
        <p:xfrm>
          <a:off x="450377" y="3039785"/>
          <a:ext cx="11300345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596">
                  <a:extLst>
                    <a:ext uri="{9D8B030D-6E8A-4147-A177-3AD203B41FA5}">
                      <a16:colId xmlns:a16="http://schemas.microsoft.com/office/drawing/2014/main" val="143331362"/>
                    </a:ext>
                  </a:extLst>
                </a:gridCol>
                <a:gridCol w="8843749">
                  <a:extLst>
                    <a:ext uri="{9D8B030D-6E8A-4147-A177-3AD203B41FA5}">
                      <a16:colId xmlns:a16="http://schemas.microsoft.com/office/drawing/2014/main" val="871542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Anh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hùng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biết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gánh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vác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, lo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toan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mọi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việc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88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Bất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khuất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có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tài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năng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khí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phách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làm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nên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những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việc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phi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thường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356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Trung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hậu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không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chịu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khuất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phục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trước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kẻ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en-US" sz="2800" b="1" dirty="0" err="1" smtClean="0">
                          <a:solidFill>
                            <a:schemeClr val="tx1"/>
                          </a:solidFill>
                        </a:rPr>
                        <a:t>thù</a:t>
                      </a:r>
                      <a:r>
                        <a:rPr lang="en-US" altLang="en-US" sz="28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660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Đảm</a:t>
                      </a:r>
                      <a:r>
                        <a:rPr lang="en-US" sz="2800" b="1" dirty="0" smtClean="0"/>
                        <a:t> </a:t>
                      </a:r>
                      <a:r>
                        <a:rPr lang="en-US" sz="2800" b="1" dirty="0" err="1" smtClean="0"/>
                        <a:t>đang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b="1" dirty="0" err="1" smtClean="0"/>
                        <a:t>Chân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thành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và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tốt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bụng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với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mọi</a:t>
                      </a:r>
                      <a:r>
                        <a:rPr lang="en-US" altLang="en-US" sz="2800" b="1" dirty="0" smtClean="0"/>
                        <a:t> </a:t>
                      </a:r>
                      <a:r>
                        <a:rPr lang="en-US" altLang="en-US" sz="2800" b="1" dirty="0" err="1" smtClean="0"/>
                        <a:t>người</a:t>
                      </a:r>
                      <a:r>
                        <a:rPr lang="en-US" altLang="en-US" sz="2800" b="1" dirty="0" smtClean="0"/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799315"/>
                  </a:ext>
                </a:extLst>
              </a:tr>
            </a:tbl>
          </a:graphicData>
        </a:graphic>
      </p:graphicFrame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2458867" y="3343699"/>
            <a:ext cx="775651" cy="38214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2499812" y="3802036"/>
            <a:ext cx="1171436" cy="56524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2538484" y="4312691"/>
            <a:ext cx="1146412" cy="53226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V="1">
            <a:off x="2593076" y="3357349"/>
            <a:ext cx="641444" cy="152855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25230" y="5236908"/>
            <a:ext cx="105898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/>
              <a:t>b)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từ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ngữ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chỉ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phẩm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chất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phụ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nữ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Việt</a:t>
            </a:r>
            <a:r>
              <a:rPr lang="en-US" altLang="en-US" sz="3200" dirty="0"/>
              <a:t> Nam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192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230" y="1238102"/>
            <a:ext cx="105898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dirty="0"/>
              <a:t>b) </a:t>
            </a:r>
            <a:r>
              <a:rPr lang="en-US" altLang="en-US" sz="3200" dirty="0" err="1"/>
              <a:t>Tìm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từ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ngữ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chỉ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phẩm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chất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khác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phụ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nữ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Việt</a:t>
            </a:r>
            <a:r>
              <a:rPr lang="en-US" altLang="en-US" sz="3200" dirty="0"/>
              <a:t> Nam</a:t>
            </a: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878007" y="1793627"/>
            <a:ext cx="10749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dirty="0" err="1"/>
              <a:t>Những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phẩm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chất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phụ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nữ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Việt</a:t>
            </a:r>
            <a:r>
              <a:rPr lang="en-US" altLang="en-US" sz="3200" dirty="0"/>
              <a:t> Nam </a:t>
            </a:r>
            <a:r>
              <a:rPr lang="en-US" altLang="en-US" sz="3200" dirty="0" err="1"/>
              <a:t>như</a:t>
            </a:r>
            <a:r>
              <a:rPr lang="en-US" altLang="en-US" sz="3200" dirty="0"/>
              <a:t>: </a:t>
            </a:r>
            <a:r>
              <a:rPr lang="en-US" altLang="en-US" sz="3200" b="1" dirty="0" err="1">
                <a:solidFill>
                  <a:srgbClr val="0033CC"/>
                </a:solidFill>
              </a:rPr>
              <a:t>chăm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chỉ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cần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cù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nhân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hậu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khoan</a:t>
            </a:r>
            <a:r>
              <a:rPr lang="en-US" altLang="en-US" sz="3200" b="1" dirty="0">
                <a:solidFill>
                  <a:srgbClr val="0033CC"/>
                </a:solidFill>
              </a:rPr>
              <a:t> dung,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độ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lượng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dịu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dàng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chung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thuỷ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biết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quan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tâm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đến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mọi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</a:rPr>
              <a:t>dũng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cảm</a:t>
            </a:r>
            <a:r>
              <a:rPr lang="en-US" altLang="en-US" sz="3200" b="1" dirty="0">
                <a:solidFill>
                  <a:srgbClr val="0033CC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8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796118" y="1236090"/>
            <a:ext cx="10831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/>
              <a:t>2. </a:t>
            </a:r>
            <a:r>
              <a:rPr lang="en-US" altLang="en-US" sz="2800" dirty="0" err="1" smtClean="0"/>
              <a:t>Mỗi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câu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tục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dưới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đây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phẩm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chất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phụ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Việt</a:t>
            </a:r>
            <a:r>
              <a:rPr lang="en-US" altLang="en-US" sz="2800" dirty="0"/>
              <a:t> Nam 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17847" y="1702337"/>
            <a:ext cx="539763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17311" y="2180008"/>
            <a:ext cx="743665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812124" y="2657680"/>
            <a:ext cx="520366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4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07243" y="1650146"/>
            <a:ext cx="6477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815454" y="2424657"/>
            <a:ext cx="103484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nhịn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482221" y="2858541"/>
            <a:ext cx="74366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842749" y="3271954"/>
            <a:ext cx="110444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29102" y="4136317"/>
            <a:ext cx="1119457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848435" y="2003852"/>
            <a:ext cx="10315433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5865" y="1195146"/>
            <a:ext cx="10831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smtClean="0"/>
              <a:t>2. </a:t>
            </a:r>
            <a:r>
              <a:rPr lang="en-US" altLang="en-US" sz="2800" dirty="0" err="1" smtClean="0"/>
              <a:t>Mỗi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câu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tục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dưới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đây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phẩm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chất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phụ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Việt</a:t>
            </a:r>
            <a:r>
              <a:rPr lang="en-US" altLang="en-US" sz="2800" dirty="0"/>
              <a:t> Nam ?</a:t>
            </a:r>
            <a:endParaRPr lang="en-US" sz="2800" dirty="0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498144" y="4986203"/>
            <a:ext cx="8229600" cy="606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842750" y="5378360"/>
            <a:ext cx="109489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829101" y="5828739"/>
            <a:ext cx="59891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9" grpId="0" build="p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Rectangle 32"/>
          <p:cNvSpPr/>
          <p:nvPr/>
        </p:nvSpPr>
        <p:spPr>
          <a:xfrm>
            <a:off x="644693" y="1114877"/>
            <a:ext cx="6761787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dirty="0" err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8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7719" y="1634097"/>
            <a:ext cx="539763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80831" y="2084472"/>
            <a:ext cx="743665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02940" y="2548496"/>
            <a:ext cx="520366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4967" y="3035067"/>
            <a:ext cx="114504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Meï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laø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moät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ngöôøi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phuï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nöõ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yeâu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thöông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choàng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con,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luoân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nhöôøng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nhòn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hy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nhö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caâu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tuïc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xöa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coù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VNI-Times" pitchFamily="2" charset="0"/>
                <a:ea typeface="Times New Roman" panose="02020603050405020304" pitchFamily="18" charset="0"/>
              </a:rPr>
              <a:t>caâu</a:t>
            </a:r>
            <a:r>
              <a:rPr lang="en-US" sz="2800" dirty="0" smtClean="0">
                <a:latin typeface="VNI-Times" pitchFamily="2" charset="0"/>
                <a:ea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Choã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öôùt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meï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naèm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choã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raùo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con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laên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2800" dirty="0" smtClean="0">
                <a:latin typeface="VNI-Times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Noùi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ñeán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nöõ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anh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huøng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UÙt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Tòch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moïi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ngöôi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ai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cuõng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nhôù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ngay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caâu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tuïc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ngöõ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: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Giaëc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ñeán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nhaø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ñaøn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baø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cuõng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ñaùnh</a:t>
            </a:r>
            <a:r>
              <a:rPr lang="en-US" sz="2800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486400" algn="l"/>
              </a:tabLst>
            </a:pPr>
            <a:r>
              <a:rPr lang="en-US" sz="2800" dirty="0" smtClean="0">
                <a:latin typeface="VNI-Times" pitchFamily="2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ñình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gaëp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chuyeän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khoâng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may,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nhôø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meï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ñaûm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ñang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gioûi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giang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moät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cheøo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choáng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moïi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chuyeän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cuoái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cuøng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cuõng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toát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ñeïp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Boá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baøo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ñuùng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VNI-Times" pitchFamily="2" charset="0"/>
                <a:ea typeface="Times New Roman" panose="02020603050405020304" pitchFamily="18" charset="0"/>
              </a:rPr>
              <a:t>laø</a:t>
            </a:r>
            <a:r>
              <a:rPr lang="en-US" sz="2800" dirty="0">
                <a:latin typeface="VNI-Times" pitchFamily="2" charset="0"/>
                <a:ea typeface="Times New Roman" panose="02020603050405020304" pitchFamily="18" charset="0"/>
              </a:rPr>
              <a:t> :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Nhaø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khoù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caäy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vôï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hieàn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nöôùc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loaïn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nhôø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töôùng</a:t>
            </a:r>
            <a:r>
              <a:rPr lang="en-US" sz="2800" i="1" dirty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gioûi</a:t>
            </a:r>
            <a:r>
              <a:rPr lang="en-US" sz="2800" dirty="0" smtClean="0">
                <a:solidFill>
                  <a:srgbClr val="FF0000"/>
                </a:solidFill>
                <a:latin typeface="VNI-Times" pitchFamily="2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344309" y="2487304"/>
            <a:ext cx="2438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err="1">
                <a:solidFill>
                  <a:srgbClr val="FF0000"/>
                </a:solidFill>
              </a:rPr>
              <a:t>Anh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hùng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57957" y="3388056"/>
            <a:ext cx="2438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</a:rPr>
              <a:t>Bất khuất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363644" y="4247865"/>
            <a:ext cx="2438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</a:rPr>
              <a:t>Trung hậu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363643" y="5058770"/>
            <a:ext cx="2438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0000"/>
                </a:solidFill>
              </a:rPr>
              <a:t>Đảm đang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987425" y="5080379"/>
            <a:ext cx="7067265" cy="5970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biết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gánh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vác</a:t>
            </a:r>
            <a:r>
              <a:rPr lang="en-US" altLang="en-US" sz="2000" b="1" dirty="0">
                <a:solidFill>
                  <a:srgbClr val="0033CC"/>
                </a:solidFill>
              </a:rPr>
              <a:t>, lo </a:t>
            </a:r>
            <a:r>
              <a:rPr lang="en-US" altLang="en-US" sz="2000" b="1" dirty="0" err="1">
                <a:solidFill>
                  <a:srgbClr val="0033CC"/>
                </a:solidFill>
              </a:rPr>
              <a:t>toan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mọi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việc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922598" y="2492990"/>
            <a:ext cx="7118445" cy="618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có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tài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năng</a:t>
            </a:r>
            <a:r>
              <a:rPr lang="en-US" altLang="en-US" sz="2000" b="1" dirty="0">
                <a:solidFill>
                  <a:srgbClr val="0033CC"/>
                </a:solidFill>
              </a:rPr>
              <a:t>, </a:t>
            </a:r>
            <a:r>
              <a:rPr lang="en-US" altLang="en-US" sz="2000" b="1" dirty="0" err="1">
                <a:solidFill>
                  <a:srgbClr val="0033CC"/>
                </a:solidFill>
              </a:rPr>
              <a:t>khí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phách</a:t>
            </a:r>
            <a:r>
              <a:rPr lang="en-US" altLang="en-US" sz="2000" b="1" dirty="0">
                <a:solidFill>
                  <a:srgbClr val="0033CC"/>
                </a:solidFill>
              </a:rPr>
              <a:t>, </a:t>
            </a:r>
            <a:r>
              <a:rPr lang="en-US" altLang="en-US" sz="2000" b="1" dirty="0" err="1">
                <a:solidFill>
                  <a:srgbClr val="0033CC"/>
                </a:solidFill>
              </a:rPr>
              <a:t>làm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nên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những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33CC"/>
                </a:solidFill>
              </a:rPr>
              <a:t>việc</a:t>
            </a:r>
            <a:r>
              <a:rPr lang="en-US" altLang="en-US" sz="2000" b="1" dirty="0" smtClean="0">
                <a:solidFill>
                  <a:srgbClr val="0033CC"/>
                </a:solidFill>
              </a:rPr>
              <a:t> </a:t>
            </a:r>
            <a:r>
              <a:rPr lang="en-US" altLang="en-US" sz="2000" b="1" dirty="0">
                <a:solidFill>
                  <a:srgbClr val="0033CC"/>
                </a:solidFill>
              </a:rPr>
              <a:t>phi </a:t>
            </a:r>
            <a:r>
              <a:rPr lang="en-US" altLang="en-US" sz="2000" b="1" dirty="0" err="1">
                <a:solidFill>
                  <a:srgbClr val="0033CC"/>
                </a:solidFill>
              </a:rPr>
              <a:t>thường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960128" y="3374407"/>
            <a:ext cx="7067267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không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chịu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khuất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phục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trước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kẻ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thù</a:t>
            </a:r>
            <a:r>
              <a:rPr lang="en-US" altLang="en-US" sz="2000" b="1" dirty="0">
                <a:solidFill>
                  <a:srgbClr val="0033CC"/>
                </a:solidFill>
              </a:rPr>
              <a:t>  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973777" y="4239903"/>
            <a:ext cx="7067265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err="1">
                <a:solidFill>
                  <a:srgbClr val="0033CC"/>
                </a:solidFill>
              </a:rPr>
              <a:t>Chân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thành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và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tốt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bụng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với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mọi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  <a:r>
              <a:rPr lang="en-US" altLang="en-US" sz="2000" b="1" dirty="0" err="1">
                <a:solidFill>
                  <a:srgbClr val="0033CC"/>
                </a:solidFill>
              </a:rPr>
              <a:t>người</a:t>
            </a:r>
            <a:r>
              <a:rPr lang="en-US" altLang="en-US" sz="2000" b="1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00501" y="1181500"/>
            <a:ext cx="110956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Baùc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Hoà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Kính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yeâu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khen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taëng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phuï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nöõ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Vieät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Nam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taùm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VNI-Times" pitchFamily="2" charset="0"/>
              </a:rPr>
              <a:t>chöõ</a:t>
            </a:r>
            <a:r>
              <a:rPr lang="en-US" altLang="en-US" sz="2800" dirty="0" smtClean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vaøng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ñoù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laø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nhöõng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chöõ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VNI-Times" pitchFamily="2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VNI-Times" pitchFamily="2" charset="0"/>
              </a:rPr>
              <a:t> 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55398" y="1620249"/>
            <a:ext cx="68932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Anh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hïng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bÊt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khuÊt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trung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hËu</a:t>
            </a:r>
            <a:r>
              <a:rPr lang="en-US" altLang="en-US" sz="2800" b="1" dirty="0">
                <a:solidFill>
                  <a:srgbClr val="FF0000"/>
                </a:solidFill>
                <a:latin typeface=".VnTime" panose="020B7200000000000000" pitchFamily="34" charset="0"/>
              </a:rPr>
              <a:t>, ®¶m ®</a:t>
            </a:r>
            <a:r>
              <a:rPr lang="en-US" altLang="en-US" sz="2800" b="1" dirty="0" err="1">
                <a:solidFill>
                  <a:srgbClr val="FF0000"/>
                </a:solidFill>
                <a:latin typeface=".VnTime" panose="020B7200000000000000" pitchFamily="34" charset="0"/>
              </a:rPr>
              <a:t>ang.</a:t>
            </a:r>
            <a:endParaRPr lang="en-US" altLang="en-US" sz="2800" b="1" dirty="0">
              <a:solidFill>
                <a:srgbClr val="FF0000"/>
              </a:solidFill>
              <a:latin typeface=".VnTime" panose="020B7200000000000000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03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554010"/>
            <a:ext cx="8620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25788"/>
            <a:ext cx="11460163" cy="12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Thứ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ngày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16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tháng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năm 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2024 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400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vốn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Nam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nữ</a:t>
            </a:r>
            <a:endParaRPr lang="en-US" altLang="en-US" sz="2400" b="1" i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9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838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.VnTime</vt:lpstr>
      <vt:lpstr>Arial</vt:lpstr>
      <vt:lpstr>Calibri</vt:lpstr>
      <vt:lpstr>Calibri Light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218</cp:revision>
  <dcterms:created xsi:type="dcterms:W3CDTF">2017-11-24T09:12:01Z</dcterms:created>
  <dcterms:modified xsi:type="dcterms:W3CDTF">2024-04-15T15:22:23Z</dcterms:modified>
</cp:coreProperties>
</file>