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5" r:id="rId3"/>
    <p:sldId id="432" r:id="rId4"/>
    <p:sldId id="434" r:id="rId5"/>
    <p:sldId id="443" r:id="rId6"/>
    <p:sldId id="442" r:id="rId7"/>
    <p:sldId id="440" r:id="rId8"/>
    <p:sldId id="444" r:id="rId9"/>
    <p:sldId id="445" r:id="rId10"/>
    <p:sldId id="441" r:id="rId11"/>
    <p:sldId id="438"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3938" autoAdjust="0"/>
  </p:normalViewPr>
  <p:slideViewPr>
    <p:cSldViewPr>
      <p:cViewPr varScale="1">
        <p:scale>
          <a:sx n="37" d="100"/>
          <a:sy n="37" d="100"/>
        </p:scale>
        <p:origin x="1392"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06425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46511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28510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2322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45181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4159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19192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4230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1821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02182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8515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3337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3789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2794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4/11/2024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0255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3" Type="http://schemas.openxmlformats.org/officeDocument/2006/relationships/hyperlink" Target="Van%20dung/Cau%202.pptx" TargetMode="External"/><Relationship Id="rId7" Type="http://schemas.openxmlformats.org/officeDocument/2006/relationships/hyperlink" Target="Van%20dung/Cau%204.pptx" TargetMode="External"/><Relationship Id="rId12" Type="http://schemas.openxmlformats.org/officeDocument/2006/relationships/image" Target="../media/image27.jpeg"/><Relationship Id="rId2" Type="http://schemas.openxmlformats.org/officeDocument/2006/relationships/notesSlide" Target="../notesSlides/notesSlide4.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6.jpeg"/><Relationship Id="rId5" Type="http://schemas.openxmlformats.org/officeDocument/2006/relationships/hyperlink" Target="Van%20dung/Cau%203.pptx" TargetMode="External"/><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Van%20dung/Cau%201.pptx" TargetMode="External"/><Relationship Id="rId1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Times New Roman" pitchFamily="18" charset="0"/>
                <a:ea typeface="+mn-ea"/>
                <a:cs typeface="+mn-cs"/>
              </a:rPr>
              <a:t>TRƯỜNG</a:t>
            </a:r>
            <a:r>
              <a:rPr kumimoji="0" lang="en-US" altLang="en-US" sz="32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itchFamily="18" charset="0"/>
                <a:ea typeface="+mn-ea"/>
                <a:cs typeface="+mn-cs"/>
              </a:rPr>
              <a:t>TIỂU</a:t>
            </a:r>
            <a:r>
              <a:rPr kumimoji="0" lang="en-US" altLang="en-US" sz="32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itchFamily="18" charset="0"/>
                <a:ea typeface="+mn-ea"/>
                <a:cs typeface="+mn-cs"/>
              </a:rPr>
              <a:t>HỌC</a:t>
            </a:r>
            <a:r>
              <a:rPr kumimoji="0" lang="en-US" altLang="en-US" sz="3200" b="1" i="0" u="none" strike="noStrike" kern="1200" cap="none" spc="0" normalizeH="0" baseline="0" noProof="0" dirty="0">
                <a:ln>
                  <a:noFill/>
                </a:ln>
                <a:solidFill>
                  <a:srgbClr val="002060"/>
                </a:solidFill>
                <a:effectLst/>
                <a:uLnTx/>
                <a:uFillTx/>
                <a:latin typeface="Times New Roman" pitchFamily="18" charset="0"/>
                <a:ea typeface="+mn-ea"/>
                <a:cs typeface="+mn-cs"/>
              </a:rPr>
              <a:t> ……</a:t>
            </a:r>
          </a:p>
        </p:txBody>
      </p:sp>
      <p:sp>
        <p:nvSpPr>
          <p:cNvPr id="14" name="Text Box 14"/>
          <p:cNvSpPr txBox="1">
            <a:spLocks noChangeArrowheads="1"/>
          </p:cNvSpPr>
          <p:nvPr/>
        </p:nvSpPr>
        <p:spPr bwMode="auto">
          <a:xfrm>
            <a:off x="1496219" y="4963047"/>
            <a:ext cx="13500099"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Công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nghệ</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10: </a:t>
            </a:r>
            <a:r>
              <a:rPr lang="nl-NL" sz="4400" b="1" dirty="0">
                <a:solidFill>
                  <a:srgbClr val="FF0000"/>
                </a:solidFill>
                <a:effectLst/>
                <a:latin typeface="Times New Roman" panose="02020603050405020304" pitchFamily="18" charset="0"/>
                <a:ea typeface="Times New Roman" panose="02020603050405020304" pitchFamily="18" charset="0"/>
              </a:rPr>
              <a:t>LÀM ĐỒ CHƠI (T1) </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6"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600"/>
              </a:spcBef>
              <a:spcAft>
                <a:spcPts val="0"/>
              </a:spcAft>
              <a:buClrTx/>
              <a:buSzTx/>
              <a:buFontTx/>
              <a:buNone/>
              <a:tabLst/>
              <a:defRPr/>
            </a:pPr>
            <a:r>
              <a:rPr kumimoji="0" lang="en-US" sz="36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r>
              <a:rPr kumimoji="0" lang="en-US" sz="36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Xem</a:t>
            </a:r>
            <a:r>
              <a:rPr kumimoji="0" lang="en-US" sz="36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sách</a:t>
            </a:r>
            <a:r>
              <a:rPr kumimoji="0" lang="en-US" sz="36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trang</a:t>
            </a:r>
            <a:r>
              <a:rPr kumimoji="0" lang="en-US" sz="36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54)</a:t>
            </a:r>
            <a:endParaRPr kumimoji="0" lang="en-US" sz="4800" b="0"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95"/>
          <p:cNvSpPr>
            <a:spLocks noChangeArrowheads="1"/>
          </p:cNvSpPr>
          <p:nvPr/>
        </p:nvSpPr>
        <p:spPr bwMode="auto">
          <a:xfrm>
            <a:off x="1585119" y="1219200"/>
            <a:ext cx="128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CHỌN NHÂN VẬT EM THÍCH NHẤT </a:t>
            </a:r>
          </a:p>
          <a:p>
            <a:pPr algn="ctr"/>
            <a:r>
              <a:rPr lang="en-GB" sz="3200" b="1">
                <a:solidFill>
                  <a:srgbClr val="0000CC"/>
                </a:solidFill>
                <a:latin typeface="Times New Roman" pitchFamily="18" charset="0"/>
                <a:cs typeface="Times New Roman" pitchFamily="18" charset="0"/>
              </a:rPr>
              <a:t>TRONG PHIM TÂY DU KÍ</a:t>
            </a:r>
          </a:p>
        </p:txBody>
      </p:sp>
      <p:pic>
        <p:nvPicPr>
          <p:cNvPr id="52" name="Picture 2" descr="3 tài tử đóng Đường Tăng trong Tây du ký phiên bản 1986. Ảnh: NSCC.">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54" t="50000" r="33215" b="6576"/>
          <a:stretch/>
        </p:blipFill>
        <p:spPr bwMode="auto">
          <a:xfrm>
            <a:off x="6961732" y="3712195"/>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5" action="ppaction://hlinkpres?slideindex=1&amp;slidetitle="/>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10" b="7814"/>
          <a:stretch/>
        </p:blipFill>
        <p:spPr bwMode="auto">
          <a:xfrm>
            <a:off x="1427038" y="3743019"/>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9132" y="3773841"/>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9" action="ppaction://hlinkpres?slideindex=1&amp;slidetit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23314"/>
          <a:stretch/>
        </p:blipFill>
        <p:spPr bwMode="auto">
          <a:xfrm>
            <a:off x="4158285" y="6345671"/>
            <a:ext cx="2151234"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8285" y="3741702"/>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96531" y="3711220"/>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310"/>
          <a:stretch/>
        </p:blipFill>
        <p:spPr bwMode="auto">
          <a:xfrm>
            <a:off x="1427038" y="63151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1732" y="63456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0922"/>
          <a:stretch/>
        </p:blipFill>
        <p:spPr bwMode="auto">
          <a:xfrm>
            <a:off x="9796531" y="63456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6">
            <a:extLst>
              <a:ext uri="{28A0092B-C50C-407E-A947-70E740481C1C}">
                <a14:useLocalDpi xmlns:a14="http://schemas.microsoft.com/office/drawing/2010/main" val="0"/>
              </a:ext>
            </a:extLst>
          </a:blip>
          <a:srcRect t="15236"/>
          <a:stretch/>
        </p:blipFill>
        <p:spPr bwMode="auto">
          <a:xfrm>
            <a:off x="12798970" y="63151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1719" y="2337036"/>
            <a:ext cx="14859000" cy="1200329"/>
          </a:xfrm>
          <a:prstGeom prst="rect">
            <a:avLst/>
          </a:prstGeom>
          <a:solidFill>
            <a:schemeClr val="bg1"/>
          </a:solidFill>
        </p:spPr>
        <p:txBody>
          <a:bodyPr wrap="square" rtlCol="0">
            <a:spAutoFit/>
          </a:bodyPr>
          <a:lstStyle/>
          <a:p>
            <a:pPr algn="just"/>
            <a:r>
              <a:rPr lang="en-US" sz="3600" b="1">
                <a:solidFill>
                  <a:srgbClr val="0000CC"/>
                </a:solidFill>
                <a:latin typeface="Times New Roman" pitchFamily="18" charset="0"/>
                <a:cs typeface="Times New Roman" pitchFamily="18" charset="0"/>
              </a:rPr>
              <a:t>Em hãy chọn một nhân vật em thích nhất và giải thích nhân vật em chọn có nét riêng gì? </a:t>
            </a: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par>
                                <p:cTn id="23" presetID="10" presetClass="entr" presetSubtype="0" fill="hold"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fade">
                                      <p:cBhvr>
                                        <p:cTn id="25" dur="500"/>
                                        <p:tgtEl>
                                          <p:spTgt spid="2062"/>
                                        </p:tgtEl>
                                      </p:cBhvr>
                                    </p:animEffect>
                                  </p:childTnLst>
                                </p:cTn>
                              </p:par>
                              <p:par>
                                <p:cTn id="26" presetID="10" presetClass="entr" presetSubtype="0" fill="hold" nodeType="with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500"/>
                                        <p:tgtEl>
                                          <p:spTgt spid="2064"/>
                                        </p:tgtEl>
                                      </p:cBhvr>
                                    </p:animEffect>
                                  </p:childTnLst>
                                </p:cTn>
                              </p:par>
                              <p:par>
                                <p:cTn id="29" presetID="10" presetClass="entr" presetSubtype="0"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par>
                                <p:cTn id="32" presetID="10" presetClass="entr" presetSubtype="0" fill="hold" nodeType="with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fade">
                                      <p:cBhvr>
                                        <p:cTn id="34" dur="500"/>
                                        <p:tgtEl>
                                          <p:spTgt spid="20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654199" y="467380"/>
            <a:ext cx="5006371" cy="523220"/>
            <a:chOff x="5498868" y="636422"/>
            <a:chExt cx="4921898" cy="523220"/>
          </a:xfrm>
        </p:grpSpPr>
        <p:sp>
          <p:nvSpPr>
            <p:cNvPr id="30" name="TextBox 29"/>
            <p:cNvSpPr txBox="1"/>
            <p:nvPr/>
          </p:nvSpPr>
          <p:spPr>
            <a:xfrm>
              <a:off x="5498868"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ĐÂY LÀ AI</a:t>
            </a:r>
          </a:p>
        </p:txBody>
      </p:sp>
      <p:grpSp>
        <p:nvGrpSpPr>
          <p:cNvPr id="15" name="Group 14"/>
          <p:cNvGrpSpPr/>
          <p:nvPr/>
        </p:nvGrpSpPr>
        <p:grpSpPr>
          <a:xfrm>
            <a:off x="1813719" y="7132320"/>
            <a:ext cx="1204790" cy="1682114"/>
            <a:chOff x="990600" y="2621280"/>
            <a:chExt cx="2735176" cy="3806344"/>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4556919" y="7162800"/>
            <a:ext cx="1204790" cy="1682114"/>
            <a:chOff x="990600" y="2621280"/>
            <a:chExt cx="2735176" cy="3806344"/>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3" name="Group 32"/>
          <p:cNvGrpSpPr/>
          <p:nvPr/>
        </p:nvGrpSpPr>
        <p:grpSpPr>
          <a:xfrm>
            <a:off x="7147719" y="7162800"/>
            <a:ext cx="1204790" cy="1682114"/>
            <a:chOff x="990600" y="2621280"/>
            <a:chExt cx="2735176" cy="3806344"/>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35" name="TextBox 34"/>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9" name="Group 38"/>
          <p:cNvGrpSpPr/>
          <p:nvPr/>
        </p:nvGrpSpPr>
        <p:grpSpPr>
          <a:xfrm>
            <a:off x="9814719" y="7193280"/>
            <a:ext cx="1204790" cy="1682114"/>
            <a:chOff x="990600" y="2621280"/>
            <a:chExt cx="2735176" cy="3806344"/>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0" name="Picture 2" descr="Độc đáo hình tượng ông bụt trong truyện cổ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20058"/>
          <a:stretch/>
        </p:blipFill>
        <p:spPr bwMode="auto">
          <a:xfrm>
            <a:off x="1813719" y="1981201"/>
            <a:ext cx="2731833" cy="207170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2634119" y="7193280"/>
            <a:ext cx="1204790" cy="1682114"/>
            <a:chOff x="990600" y="2621280"/>
            <a:chExt cx="2735176" cy="3806344"/>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7" name="TextBox 4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2" name="Picture 4" descr="Nữ ca sĩ khiến Hari Won ghen tuông hoá chị Hằng Nga xinh đẹp say đắm lòng  người - Yeah1 Musi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b="13418"/>
          <a:stretch/>
        </p:blipFill>
        <p:spPr bwMode="auto">
          <a:xfrm>
            <a:off x="6508163" y="1981201"/>
            <a:ext cx="2950603"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n Ngộ Không - Nhân vật mang đầy tính nhân văn - Tượng Mỹ Hầu Vương trang  trí 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509" y="1981200"/>
            <a:ext cx="3351287"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tích chú Cuội cung trăng lớp 3, sự tích chú Cuội chị Hằ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2711" y="4495800"/>
            <a:ext cx="3497995" cy="2062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p 12 Bài văn tả cô Tấm trong truyện cổ tích &quot;Tấm Cám&quot; (lớp 5) hay nhất -  Toplis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3" y="4495800"/>
            <a:ext cx="3667354" cy="2062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0923" y="4082534"/>
            <a:ext cx="1396536" cy="461665"/>
          </a:xfrm>
          <a:prstGeom prst="rect">
            <a:avLst/>
          </a:prstGeom>
          <a:noFill/>
        </p:spPr>
        <p:txBody>
          <a:bodyPr wrap="none" rtlCol="0">
            <a:spAutoFit/>
          </a:bodyPr>
          <a:lstStyle/>
          <a:p>
            <a:r>
              <a:rPr lang="en-US" sz="2400" b="1">
                <a:solidFill>
                  <a:srgbClr val="FF0000"/>
                </a:solidFill>
              </a:rPr>
              <a:t>Ông Bụt</a:t>
            </a:r>
          </a:p>
        </p:txBody>
      </p:sp>
      <p:sp>
        <p:nvSpPr>
          <p:cNvPr id="48" name="TextBox 47"/>
          <p:cNvSpPr txBox="1"/>
          <p:nvPr/>
        </p:nvSpPr>
        <p:spPr>
          <a:xfrm>
            <a:off x="7248020" y="4021574"/>
            <a:ext cx="1534394" cy="461665"/>
          </a:xfrm>
          <a:prstGeom prst="rect">
            <a:avLst/>
          </a:prstGeom>
          <a:noFill/>
        </p:spPr>
        <p:txBody>
          <a:bodyPr wrap="none" rtlCol="0">
            <a:spAutoFit/>
          </a:bodyPr>
          <a:lstStyle/>
          <a:p>
            <a:r>
              <a:rPr lang="en-US" sz="2400" b="1">
                <a:solidFill>
                  <a:srgbClr val="FF0000"/>
                </a:solidFill>
              </a:rPr>
              <a:t>Chị Hằng</a:t>
            </a:r>
          </a:p>
        </p:txBody>
      </p:sp>
      <p:sp>
        <p:nvSpPr>
          <p:cNvPr id="49" name="TextBox 48"/>
          <p:cNvSpPr txBox="1"/>
          <p:nvPr/>
        </p:nvSpPr>
        <p:spPr>
          <a:xfrm>
            <a:off x="11643519" y="4006334"/>
            <a:ext cx="2452916" cy="461665"/>
          </a:xfrm>
          <a:prstGeom prst="rect">
            <a:avLst/>
          </a:prstGeom>
          <a:noFill/>
        </p:spPr>
        <p:txBody>
          <a:bodyPr wrap="none" rtlCol="0">
            <a:spAutoFit/>
          </a:bodyPr>
          <a:lstStyle/>
          <a:p>
            <a:r>
              <a:rPr lang="en-US" sz="2400" b="1">
                <a:solidFill>
                  <a:srgbClr val="FF0000"/>
                </a:solidFill>
              </a:rPr>
              <a:t>Tôn ngộ Không</a:t>
            </a:r>
          </a:p>
        </p:txBody>
      </p:sp>
      <p:sp>
        <p:nvSpPr>
          <p:cNvPr id="50" name="TextBox 49"/>
          <p:cNvSpPr txBox="1"/>
          <p:nvPr/>
        </p:nvSpPr>
        <p:spPr>
          <a:xfrm>
            <a:off x="5063440" y="6546126"/>
            <a:ext cx="1550424" cy="461665"/>
          </a:xfrm>
          <a:prstGeom prst="rect">
            <a:avLst/>
          </a:prstGeom>
          <a:noFill/>
        </p:spPr>
        <p:txBody>
          <a:bodyPr wrap="none" rtlCol="0">
            <a:spAutoFit/>
          </a:bodyPr>
          <a:lstStyle/>
          <a:p>
            <a:r>
              <a:rPr lang="en-US" sz="2400" b="1">
                <a:solidFill>
                  <a:srgbClr val="FF0000"/>
                </a:solidFill>
              </a:rPr>
              <a:t>Chú Cuội</a:t>
            </a:r>
          </a:p>
        </p:txBody>
      </p:sp>
      <p:sp>
        <p:nvSpPr>
          <p:cNvPr id="51" name="TextBox 50"/>
          <p:cNvSpPr txBox="1"/>
          <p:nvPr/>
        </p:nvSpPr>
        <p:spPr>
          <a:xfrm>
            <a:off x="9967119" y="6546125"/>
            <a:ext cx="1313180" cy="461665"/>
          </a:xfrm>
          <a:prstGeom prst="rect">
            <a:avLst/>
          </a:prstGeom>
          <a:noFill/>
        </p:spPr>
        <p:txBody>
          <a:bodyPr wrap="none" rtlCol="0">
            <a:spAutoFit/>
          </a:bodyPr>
          <a:lstStyle/>
          <a:p>
            <a:r>
              <a:rPr lang="en-US" sz="2400" b="1">
                <a:solidFill>
                  <a:srgbClr val="FF0000"/>
                </a:solidFill>
              </a:rPr>
              <a:t>Cô Tấm</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500"/>
                                        <p:tgtEl>
                                          <p:spTgt spid="205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2050"/>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nextCondLst>
                <p:cond evt="onClick" delay="0">
                  <p:tgtEl>
                    <p:spTgt spid="2050"/>
                  </p:tgtEl>
                </p:cond>
              </p:nextCondLst>
            </p:seq>
            <p:seq concurrent="1" nextAc="seek">
              <p:cTn id="58" restart="whenNotActive" fill="hold" evtFilter="cancelBubble" nodeType="interactiveSeq">
                <p:stCondLst>
                  <p:cond evt="onClick" delay="0">
                    <p:tgtEl>
                      <p:spTgt spid="205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nextCondLst>
                <p:cond evt="onClick" delay="0">
                  <p:tgtEl>
                    <p:spTgt spid="2052"/>
                  </p:tgtEl>
                </p:cond>
              </p:nextCondLst>
            </p:seq>
            <p:seq concurrent="1" nextAc="seek">
              <p:cTn id="64" restart="whenNotActive" fill="hold" evtFilter="cancelBubble" nodeType="interactiveSeq">
                <p:stCondLst>
                  <p:cond evt="onClick" delay="0">
                    <p:tgtEl>
                      <p:spTgt spid="205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childTnLst>
              </p:cTn>
              <p:nextCondLst>
                <p:cond evt="onClick" delay="0">
                  <p:tgtEl>
                    <p:spTgt spid="2054"/>
                  </p:tgtEl>
                </p:cond>
              </p:nextCondLst>
            </p:seq>
            <p:seq concurrent="1" nextAc="seek">
              <p:cTn id="70" restart="whenNotActive" fill="hold" evtFilter="cancelBubble" nodeType="interactiveSeq">
                <p:stCondLst>
                  <p:cond evt="onClick" delay="0">
                    <p:tgtEl>
                      <p:spTgt spid="20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nextCondLst>
                <p:cond evt="onClick" delay="0">
                  <p:tgtEl>
                    <p:spTgt spid="2056"/>
                  </p:tgtEl>
                </p:cond>
              </p:nextCondLst>
            </p:seq>
            <p:seq concurrent="1" nextAc="seek">
              <p:cTn id="76" restart="whenNotActive" fill="hold" evtFilter="cancelBubble" nodeType="interactiveSeq">
                <p:stCondLst>
                  <p:cond evt="onClick" delay="0">
                    <p:tgtEl>
                      <p:spTgt spid="205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nextCondLst>
                <p:cond evt="onClick" delay="0">
                  <p:tgtEl>
                    <p:spTgt spid="2058"/>
                  </p:tgtEl>
                </p:cond>
              </p:nextCondLst>
            </p:seq>
          </p:childTnLst>
        </p:cTn>
      </p:par>
    </p:tnLst>
    <p:bldLst>
      <p:bldP spid="2"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57118" y="575463"/>
            <a:ext cx="3810000" cy="523220"/>
            <a:chOff x="5993302" y="636422"/>
            <a:chExt cx="3745714" cy="523220"/>
          </a:xfrm>
        </p:grpSpPr>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Gọi đúng tên đồ chơi. (làm việc cá nhân)</a:t>
              </a:r>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a:extLst>
              <a:ext uri="{FF2B5EF4-FFF2-40B4-BE49-F238E27FC236}">
                <a16:creationId xmlns:a16="http://schemas.microsoft.com/office/drawing/2014/main" id="{526D1647-F6C4-7FD2-04B5-2E06545F165E}"/>
              </a:ext>
            </a:extLst>
          </p:cNvPr>
          <p:cNvSpPr txBox="1"/>
          <p:nvPr/>
        </p:nvSpPr>
        <p:spPr>
          <a:xfrm>
            <a:off x="442119" y="2561868"/>
            <a:ext cx="14859000" cy="69910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Em hãy quan sát và gọi tên các đồ chơi tương ứng với các thẻ tên dưới đây.</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pic>
        <p:nvPicPr>
          <p:cNvPr id="36" name="Picture 35">
            <a:extLst>
              <a:ext uri="{FF2B5EF4-FFF2-40B4-BE49-F238E27FC236}">
                <a16:creationId xmlns:a16="http://schemas.microsoft.com/office/drawing/2014/main" id="{768D6986-E81A-E6A5-4C0B-1ED83549E0B5}"/>
              </a:ext>
            </a:extLst>
          </p:cNvPr>
          <p:cNvPicPr>
            <a:picLocks noChangeAspect="1"/>
          </p:cNvPicPr>
          <p:nvPr/>
        </p:nvPicPr>
        <p:blipFill rotWithShape="1">
          <a:blip r:embed="rId2"/>
          <a:srcRect l="29073" t="32121" b="36265"/>
          <a:stretch/>
        </p:blipFill>
        <p:spPr>
          <a:xfrm>
            <a:off x="3950450" y="6071297"/>
            <a:ext cx="6228961" cy="1689987"/>
          </a:xfrm>
          <a:prstGeom prst="rect">
            <a:avLst/>
          </a:prstGeom>
        </p:spPr>
      </p:pic>
      <p:sp>
        <p:nvSpPr>
          <p:cNvPr id="38" name="Arrow: Pentagon 37">
            <a:extLst>
              <a:ext uri="{FF2B5EF4-FFF2-40B4-BE49-F238E27FC236}">
                <a16:creationId xmlns:a16="http://schemas.microsoft.com/office/drawing/2014/main" id="{D3EA98B8-79F5-3B27-8B31-AA66263A5A95}"/>
              </a:ext>
            </a:extLst>
          </p:cNvPr>
          <p:cNvSpPr/>
          <p:nvPr/>
        </p:nvSpPr>
        <p:spPr>
          <a:xfrm>
            <a:off x="734587" y="5418837"/>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9" name="Arrow: Pentagon 38">
            <a:extLst>
              <a:ext uri="{FF2B5EF4-FFF2-40B4-BE49-F238E27FC236}">
                <a16:creationId xmlns:a16="http://schemas.microsoft.com/office/drawing/2014/main" id="{E3CC640B-AB60-882D-B0DD-636542825AF3}"/>
              </a:ext>
            </a:extLst>
          </p:cNvPr>
          <p:cNvSpPr/>
          <p:nvPr/>
        </p:nvSpPr>
        <p:spPr>
          <a:xfrm>
            <a:off x="14005719" y="512816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Đèn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0" name="Arrow: Pentagon 39">
            <a:extLst>
              <a:ext uri="{FF2B5EF4-FFF2-40B4-BE49-F238E27FC236}">
                <a16:creationId xmlns:a16="http://schemas.microsoft.com/office/drawing/2014/main" id="{1F6530D0-344D-0698-E1E8-E7017C9EAFFE}"/>
              </a:ext>
            </a:extLst>
          </p:cNvPr>
          <p:cNvSpPr/>
          <p:nvPr/>
        </p:nvSpPr>
        <p:spPr>
          <a:xfrm>
            <a:off x="3266990" y="547200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1" name="Arrow: Pentagon 40">
            <a:extLst>
              <a:ext uri="{FF2B5EF4-FFF2-40B4-BE49-F238E27FC236}">
                <a16:creationId xmlns:a16="http://schemas.microsoft.com/office/drawing/2014/main" id="{03DEB47A-A9BD-F6AA-A3B5-4E7D77459E6A}"/>
              </a:ext>
            </a:extLst>
          </p:cNvPr>
          <p:cNvSpPr/>
          <p:nvPr/>
        </p:nvSpPr>
        <p:spPr>
          <a:xfrm>
            <a:off x="6499304" y="801823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Ô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9A74E5C6-5838-EA50-53A5-D7CDDE993AFC}"/>
              </a:ext>
            </a:extLst>
          </p:cNvPr>
          <p:cNvSpPr/>
          <p:nvPr/>
        </p:nvSpPr>
        <p:spPr>
          <a:xfrm>
            <a:off x="11524113" y="539114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Chong </a:t>
            </a:r>
            <a:r>
              <a:rPr lang="en-US" sz="2000" b="1" dirty="0" err="1">
                <a:solidFill>
                  <a:schemeClr val="tx1"/>
                </a:solidFill>
                <a:latin typeface="Times New Roman" panose="02020603050405020304" pitchFamily="18" charset="0"/>
                <a:cs typeface="Times New Roman" panose="02020603050405020304" pitchFamily="18" charset="0"/>
              </a:rPr>
              <a:t>chóng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3" name="Arrow: Pentagon 42">
            <a:extLst>
              <a:ext uri="{FF2B5EF4-FFF2-40B4-BE49-F238E27FC236}">
                <a16:creationId xmlns:a16="http://schemas.microsoft.com/office/drawing/2014/main" id="{B9CA5349-8875-CCEF-E746-5FA2A62A90F2}"/>
              </a:ext>
            </a:extLst>
          </p:cNvPr>
          <p:cNvSpPr/>
          <p:nvPr/>
        </p:nvSpPr>
        <p:spPr>
          <a:xfrm>
            <a:off x="8991118" y="796898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Diều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4" name="Arrow: Pentagon 43">
            <a:extLst>
              <a:ext uri="{FF2B5EF4-FFF2-40B4-BE49-F238E27FC236}">
                <a16:creationId xmlns:a16="http://schemas.microsoft.com/office/drawing/2014/main" id="{D97E0867-AD80-A513-22C1-D120CAAF459C}"/>
              </a:ext>
            </a:extLst>
          </p:cNvPr>
          <p:cNvSpPr/>
          <p:nvPr/>
        </p:nvSpPr>
        <p:spPr>
          <a:xfrm>
            <a:off x="9020790" y="5158656"/>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5" name="Arrow: Pentagon 44">
            <a:extLst>
              <a:ext uri="{FF2B5EF4-FFF2-40B4-BE49-F238E27FC236}">
                <a16:creationId xmlns:a16="http://schemas.microsoft.com/office/drawing/2014/main" id="{8E4FCF75-776B-8270-FF2D-F7E578BAF18B}"/>
              </a:ext>
            </a:extLst>
          </p:cNvPr>
          <p:cNvSpPr/>
          <p:nvPr/>
        </p:nvSpPr>
        <p:spPr>
          <a:xfrm>
            <a:off x="3958420" y="8140774"/>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6" name="Arrow: Pentagon 45">
            <a:extLst>
              <a:ext uri="{FF2B5EF4-FFF2-40B4-BE49-F238E27FC236}">
                <a16:creationId xmlns:a16="http://schemas.microsoft.com/office/drawing/2014/main" id="{12781D56-3C84-C44C-94B7-9F73794DB399}"/>
              </a:ext>
            </a:extLst>
          </p:cNvPr>
          <p:cNvSpPr/>
          <p:nvPr/>
        </p:nvSpPr>
        <p:spPr>
          <a:xfrm>
            <a:off x="6332435" y="539114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Ru –</a:t>
            </a:r>
            <a:r>
              <a:rPr lang="en-US" sz="2400" b="1" dirty="0" err="1">
                <a:solidFill>
                  <a:schemeClr val="tx1"/>
                </a:solidFill>
                <a:latin typeface="Times New Roman" panose="02020603050405020304" pitchFamily="18" charset="0"/>
                <a:cs typeface="Times New Roman" panose="02020603050405020304" pitchFamily="18" charset="0"/>
              </a:rPr>
              <a:t>bich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(Rubik)</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9D98E6FE-E2F3-56D5-84B3-72E4C4ADFBDD}"/>
              </a:ext>
            </a:extLst>
          </p:cNvPr>
          <p:cNvPicPr>
            <a:picLocks noChangeAspect="1"/>
          </p:cNvPicPr>
          <p:nvPr/>
        </p:nvPicPr>
        <p:blipFill rotWithShape="1">
          <a:blip r:embed="rId2"/>
          <a:srcRect l="29073" t="60878"/>
          <a:stretch/>
        </p:blipFill>
        <p:spPr>
          <a:xfrm>
            <a:off x="9281320" y="3327699"/>
            <a:ext cx="6025796" cy="1892413"/>
          </a:xfrm>
          <a:prstGeom prst="rect">
            <a:avLst/>
          </a:prstGeom>
        </p:spPr>
      </p:pic>
      <p:pic>
        <p:nvPicPr>
          <p:cNvPr id="50" name="Picture 49">
            <a:extLst>
              <a:ext uri="{FF2B5EF4-FFF2-40B4-BE49-F238E27FC236}">
                <a16:creationId xmlns:a16="http://schemas.microsoft.com/office/drawing/2014/main" id="{9F4EAE52-C79C-4C87-2B19-361C5A5B0CCA}"/>
              </a:ext>
            </a:extLst>
          </p:cNvPr>
          <p:cNvPicPr>
            <a:picLocks noChangeAspect="1"/>
          </p:cNvPicPr>
          <p:nvPr/>
        </p:nvPicPr>
        <p:blipFill rotWithShape="1">
          <a:blip r:embed="rId2"/>
          <a:srcRect l="29073" t="2420" b="65754"/>
          <a:stretch/>
        </p:blipFill>
        <p:spPr>
          <a:xfrm>
            <a:off x="781603" y="3299084"/>
            <a:ext cx="7356715" cy="2009410"/>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Gọi đúng tên đồ chơi. (làm việc cá nhân)</a:t>
              </a:r>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p:cNvSpPr txBox="1"/>
          <p:nvPr/>
        </p:nvSpPr>
        <p:spPr>
          <a:xfrm>
            <a:off x="951942" y="7960734"/>
            <a:ext cx="14859000" cy="1200329"/>
          </a:xfrm>
          <a:prstGeom prst="rect">
            <a:avLst/>
          </a:prstGeom>
          <a:solidFill>
            <a:schemeClr val="bg1"/>
          </a:solidFill>
        </p:spPr>
        <p:txBody>
          <a:bodyPr wrap="square" rtlCol="0">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Đồ chơi trẻ em rất da dạng, phong phú: đồ chơi trí tuệ; đồ chơi vận động; đồ chơi truyền thống và đồ chơi hiện đại,...</a:t>
            </a:r>
            <a:endParaRPr lang="en-US" sz="6000" b="1" i="1" dirty="0">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9166F3E3-51FF-D991-8A9B-FE80F06B20C0}"/>
              </a:ext>
            </a:extLst>
          </p:cNvPr>
          <p:cNvSpPr txBox="1"/>
          <p:nvPr/>
        </p:nvSpPr>
        <p:spPr>
          <a:xfrm>
            <a:off x="653420" y="2553078"/>
            <a:ext cx="15014803" cy="69910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Những món đồ chơi trong hình 1 được làm bằng vật liệu gì?</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B3676004-DA41-572D-C89A-A78C031D97EF}"/>
              </a:ext>
            </a:extLst>
          </p:cNvPr>
          <p:cNvSpPr txBox="1"/>
          <p:nvPr/>
        </p:nvSpPr>
        <p:spPr>
          <a:xfrm>
            <a:off x="545168" y="3427850"/>
            <a:ext cx="8142050" cy="1569660"/>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bằng nhựa là: a. Đồ chơi lắp rắp; b. Cờ vua; c. Ru-bich; e. Ô tô điều khiển. </a:t>
            </a:r>
          </a:p>
        </p:txBody>
      </p:sp>
      <p:pic>
        <p:nvPicPr>
          <p:cNvPr id="4" name="Picture 3">
            <a:extLst>
              <a:ext uri="{FF2B5EF4-FFF2-40B4-BE49-F238E27FC236}">
                <a16:creationId xmlns:a16="http://schemas.microsoft.com/office/drawing/2014/main" id="{50610B85-E1EA-7622-F8F4-541F772FC47A}"/>
              </a:ext>
            </a:extLst>
          </p:cNvPr>
          <p:cNvPicPr>
            <a:picLocks noChangeAspect="1"/>
          </p:cNvPicPr>
          <p:nvPr/>
        </p:nvPicPr>
        <p:blipFill>
          <a:blip r:embed="rId2"/>
          <a:stretch>
            <a:fillRect/>
          </a:stretch>
        </p:blipFill>
        <p:spPr>
          <a:xfrm>
            <a:off x="8381442" y="4984607"/>
            <a:ext cx="1080293" cy="967763"/>
          </a:xfrm>
          <a:prstGeom prst="rect">
            <a:avLst/>
          </a:prstGeom>
        </p:spPr>
      </p:pic>
      <p:pic>
        <p:nvPicPr>
          <p:cNvPr id="6" name="Picture 5">
            <a:extLst>
              <a:ext uri="{FF2B5EF4-FFF2-40B4-BE49-F238E27FC236}">
                <a16:creationId xmlns:a16="http://schemas.microsoft.com/office/drawing/2014/main" id="{5E758B09-9AA2-4B27-31A1-915E84AA652A}"/>
              </a:ext>
            </a:extLst>
          </p:cNvPr>
          <p:cNvPicPr>
            <a:picLocks noChangeAspect="1"/>
          </p:cNvPicPr>
          <p:nvPr/>
        </p:nvPicPr>
        <p:blipFill>
          <a:blip r:embed="rId3"/>
          <a:stretch>
            <a:fillRect/>
          </a:stretch>
        </p:blipFill>
        <p:spPr>
          <a:xfrm>
            <a:off x="11693409" y="5717653"/>
            <a:ext cx="1285273" cy="1413803"/>
          </a:xfrm>
          <a:prstGeom prst="rect">
            <a:avLst/>
          </a:prstGeom>
        </p:spPr>
      </p:pic>
      <p:pic>
        <p:nvPicPr>
          <p:cNvPr id="8" name="Picture 7">
            <a:extLst>
              <a:ext uri="{FF2B5EF4-FFF2-40B4-BE49-F238E27FC236}">
                <a16:creationId xmlns:a16="http://schemas.microsoft.com/office/drawing/2014/main" id="{8BAECBA2-75FD-0865-9E18-A4FC39FACEF4}"/>
              </a:ext>
            </a:extLst>
          </p:cNvPr>
          <p:cNvPicPr>
            <a:picLocks noChangeAspect="1"/>
          </p:cNvPicPr>
          <p:nvPr/>
        </p:nvPicPr>
        <p:blipFill>
          <a:blip r:embed="rId4"/>
          <a:stretch>
            <a:fillRect/>
          </a:stretch>
        </p:blipFill>
        <p:spPr>
          <a:xfrm>
            <a:off x="13884988" y="5691186"/>
            <a:ext cx="1256405" cy="1440270"/>
          </a:xfrm>
          <a:prstGeom prst="rect">
            <a:avLst/>
          </a:prstGeom>
        </p:spPr>
      </p:pic>
      <p:pic>
        <p:nvPicPr>
          <p:cNvPr id="13" name="Picture 12">
            <a:extLst>
              <a:ext uri="{FF2B5EF4-FFF2-40B4-BE49-F238E27FC236}">
                <a16:creationId xmlns:a16="http://schemas.microsoft.com/office/drawing/2014/main" id="{979BA149-8B0D-A33A-4C37-E1243E38993C}"/>
              </a:ext>
            </a:extLst>
          </p:cNvPr>
          <p:cNvPicPr>
            <a:picLocks noChangeAspect="1"/>
          </p:cNvPicPr>
          <p:nvPr/>
        </p:nvPicPr>
        <p:blipFill>
          <a:blip r:embed="rId5"/>
          <a:stretch>
            <a:fillRect/>
          </a:stretch>
        </p:blipFill>
        <p:spPr>
          <a:xfrm>
            <a:off x="8622518" y="6856515"/>
            <a:ext cx="1285273" cy="1255382"/>
          </a:xfrm>
          <a:prstGeom prst="rect">
            <a:avLst/>
          </a:prstGeom>
        </p:spPr>
      </p:pic>
      <p:pic>
        <p:nvPicPr>
          <p:cNvPr id="15" name="Picture 14">
            <a:extLst>
              <a:ext uri="{FF2B5EF4-FFF2-40B4-BE49-F238E27FC236}">
                <a16:creationId xmlns:a16="http://schemas.microsoft.com/office/drawing/2014/main" id="{AC30D368-7C96-3C85-E7B6-55ED0FAFD19C}"/>
              </a:ext>
            </a:extLst>
          </p:cNvPr>
          <p:cNvPicPr>
            <a:picLocks noChangeAspect="1"/>
          </p:cNvPicPr>
          <p:nvPr/>
        </p:nvPicPr>
        <p:blipFill>
          <a:blip r:embed="rId6"/>
          <a:stretch>
            <a:fillRect/>
          </a:stretch>
        </p:blipFill>
        <p:spPr>
          <a:xfrm>
            <a:off x="9824477" y="5991686"/>
            <a:ext cx="1285273" cy="1139770"/>
          </a:xfrm>
          <a:prstGeom prst="rect">
            <a:avLst/>
          </a:prstGeom>
        </p:spPr>
      </p:pic>
      <p:pic>
        <p:nvPicPr>
          <p:cNvPr id="17" name="Picture 16">
            <a:extLst>
              <a:ext uri="{FF2B5EF4-FFF2-40B4-BE49-F238E27FC236}">
                <a16:creationId xmlns:a16="http://schemas.microsoft.com/office/drawing/2014/main" id="{EAC5AAF8-E46C-9896-DAA7-763058355318}"/>
              </a:ext>
            </a:extLst>
          </p:cNvPr>
          <p:cNvPicPr>
            <a:picLocks noChangeAspect="1"/>
          </p:cNvPicPr>
          <p:nvPr/>
        </p:nvPicPr>
        <p:blipFill>
          <a:blip r:embed="rId7"/>
          <a:stretch>
            <a:fillRect/>
          </a:stretch>
        </p:blipFill>
        <p:spPr>
          <a:xfrm>
            <a:off x="14593396" y="3468557"/>
            <a:ext cx="1155033" cy="1200329"/>
          </a:xfrm>
          <a:prstGeom prst="rect">
            <a:avLst/>
          </a:prstGeom>
        </p:spPr>
      </p:pic>
      <p:pic>
        <p:nvPicPr>
          <p:cNvPr id="19" name="Picture 18">
            <a:extLst>
              <a:ext uri="{FF2B5EF4-FFF2-40B4-BE49-F238E27FC236}">
                <a16:creationId xmlns:a16="http://schemas.microsoft.com/office/drawing/2014/main" id="{F3D11AE4-794D-ACAF-CBD7-56E8BB276840}"/>
              </a:ext>
            </a:extLst>
          </p:cNvPr>
          <p:cNvPicPr>
            <a:picLocks noChangeAspect="1"/>
          </p:cNvPicPr>
          <p:nvPr/>
        </p:nvPicPr>
        <p:blipFill>
          <a:blip r:embed="rId8"/>
          <a:stretch>
            <a:fillRect/>
          </a:stretch>
        </p:blipFill>
        <p:spPr>
          <a:xfrm>
            <a:off x="10895160" y="3505406"/>
            <a:ext cx="1543465" cy="1184028"/>
          </a:xfrm>
          <a:prstGeom prst="rect">
            <a:avLst/>
          </a:prstGeom>
        </p:spPr>
      </p:pic>
      <p:pic>
        <p:nvPicPr>
          <p:cNvPr id="21" name="Picture 20">
            <a:extLst>
              <a:ext uri="{FF2B5EF4-FFF2-40B4-BE49-F238E27FC236}">
                <a16:creationId xmlns:a16="http://schemas.microsoft.com/office/drawing/2014/main" id="{4D970272-56CF-28F7-B127-F02728EAEB39}"/>
              </a:ext>
            </a:extLst>
          </p:cNvPr>
          <p:cNvPicPr>
            <a:picLocks noChangeAspect="1"/>
          </p:cNvPicPr>
          <p:nvPr/>
        </p:nvPicPr>
        <p:blipFill>
          <a:blip r:embed="rId9"/>
          <a:stretch>
            <a:fillRect/>
          </a:stretch>
        </p:blipFill>
        <p:spPr>
          <a:xfrm>
            <a:off x="12712517" y="3379148"/>
            <a:ext cx="1543466" cy="1105768"/>
          </a:xfrm>
          <a:prstGeom prst="rect">
            <a:avLst/>
          </a:prstGeom>
        </p:spPr>
      </p:pic>
      <p:pic>
        <p:nvPicPr>
          <p:cNvPr id="23" name="Picture 22">
            <a:extLst>
              <a:ext uri="{FF2B5EF4-FFF2-40B4-BE49-F238E27FC236}">
                <a16:creationId xmlns:a16="http://schemas.microsoft.com/office/drawing/2014/main" id="{2B60D47B-5F5F-4900-50ED-4329AE6C8CD0}"/>
              </a:ext>
            </a:extLst>
          </p:cNvPr>
          <p:cNvPicPr>
            <a:picLocks noChangeAspect="1"/>
          </p:cNvPicPr>
          <p:nvPr/>
        </p:nvPicPr>
        <p:blipFill>
          <a:blip r:embed="rId10"/>
          <a:stretch>
            <a:fillRect/>
          </a:stretch>
        </p:blipFill>
        <p:spPr>
          <a:xfrm>
            <a:off x="8818184" y="3468557"/>
            <a:ext cx="1819767" cy="1254163"/>
          </a:xfrm>
          <a:prstGeom prst="rect">
            <a:avLst/>
          </a:prstGeom>
        </p:spPr>
      </p:pic>
      <p:sp>
        <p:nvSpPr>
          <p:cNvPr id="47" name="TextBox 46">
            <a:extLst>
              <a:ext uri="{FF2B5EF4-FFF2-40B4-BE49-F238E27FC236}">
                <a16:creationId xmlns:a16="http://schemas.microsoft.com/office/drawing/2014/main" id="{1BD36E8D-A253-53E2-73E3-F05F16B15F01}"/>
              </a:ext>
            </a:extLst>
          </p:cNvPr>
          <p:cNvSpPr txBox="1"/>
          <p:nvPr/>
        </p:nvSpPr>
        <p:spPr>
          <a:xfrm>
            <a:off x="565186" y="7383825"/>
            <a:ext cx="8142050" cy="584775"/>
          </a:xfrm>
          <a:prstGeom prst="rect">
            <a:avLst/>
          </a:prstGeom>
          <a:noFill/>
        </p:spPr>
        <p:txBody>
          <a:bodyPr wrap="square">
            <a:spAutoFit/>
          </a:bodyPr>
          <a:lstStyle/>
          <a:p>
            <a:r>
              <a:rPr lang="nl-NL" sz="1800" b="1" dirty="0">
                <a:solidFill>
                  <a:srgbClr val="0000CC"/>
                </a:solidFill>
                <a:effectLst/>
                <a:latin typeface="Times New Roman" panose="02020603050405020304" pitchFamily="18" charset="0"/>
                <a:ea typeface="Times New Roman" panose="02020603050405020304" pitchFamily="18" charset="0"/>
              </a:rPr>
              <a:t> </a:t>
            </a:r>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da là h. Quả bóng đá. </a:t>
            </a:r>
            <a:endParaRPr lang="en-US" sz="1800" b="1" dirty="0">
              <a:solidFill>
                <a:srgbClr val="0000CC"/>
              </a:solidFill>
            </a:endParaRPr>
          </a:p>
        </p:txBody>
      </p:sp>
      <p:sp>
        <p:nvSpPr>
          <p:cNvPr id="50" name="TextBox 49">
            <a:extLst>
              <a:ext uri="{FF2B5EF4-FFF2-40B4-BE49-F238E27FC236}">
                <a16:creationId xmlns:a16="http://schemas.microsoft.com/office/drawing/2014/main" id="{729AE554-C914-E72E-4394-8822FAF63AC2}"/>
              </a:ext>
            </a:extLst>
          </p:cNvPr>
          <p:cNvSpPr txBox="1"/>
          <p:nvPr/>
        </p:nvSpPr>
        <p:spPr>
          <a:xfrm>
            <a:off x="566590" y="6110404"/>
            <a:ext cx="8142050" cy="1077218"/>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giấy: g. Diều giấy; i. Chong chóng; k. Đèn ông sao.</a:t>
            </a:r>
          </a:p>
        </p:txBody>
      </p:sp>
      <p:sp>
        <p:nvSpPr>
          <p:cNvPr id="52" name="TextBox 51">
            <a:extLst>
              <a:ext uri="{FF2B5EF4-FFF2-40B4-BE49-F238E27FC236}">
                <a16:creationId xmlns:a16="http://schemas.microsoft.com/office/drawing/2014/main" id="{6DC246F7-71BD-53D4-C148-D595B4122BD4}"/>
              </a:ext>
            </a:extLst>
          </p:cNvPr>
          <p:cNvSpPr txBox="1"/>
          <p:nvPr/>
        </p:nvSpPr>
        <p:spPr>
          <a:xfrm>
            <a:off x="565186" y="5176102"/>
            <a:ext cx="8375514" cy="584775"/>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vải là d. Gấu bông. </a:t>
            </a:r>
            <a:endParaRPr lang="en-US" sz="3200" b="1" dirty="0">
              <a:solidFill>
                <a:srgbClr val="0000CC"/>
              </a:solidFill>
            </a:endParaRPr>
          </a:p>
        </p:txBody>
      </p:sp>
    </p:spTree>
    <p:extLst>
      <p:ext uri="{BB962C8B-B14F-4D97-AF65-F5344CB8AC3E}">
        <p14:creationId xmlns:p14="http://schemas.microsoft.com/office/powerpoint/2010/main" val="40727426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5" grpId="0"/>
      <p:bldP spid="47" grpId="0"/>
      <p:bldP spid="50"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3109119" y="1019618"/>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5" name="TextBox 24"/>
          <p:cNvSpPr txBox="1"/>
          <p:nvPr/>
        </p:nvSpPr>
        <p:spPr>
          <a:xfrm>
            <a:off x="1167587" y="8028091"/>
            <a:ext cx="14859000" cy="1200329"/>
          </a:xfrm>
          <a:prstGeom prst="rect">
            <a:avLst/>
          </a:prstGeom>
          <a:solidFill>
            <a:schemeClr val="bg1"/>
          </a:solidFill>
        </p:spPr>
        <p:txBody>
          <a:bodyPr wrap="square" rtlCol="0">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Đồ chơi trẻ em rất da dạng, phong phú: đồ chơi trí tuệ; đồ chơi vận động; đồ chơi truyền thống và đồ chơi hiện đại,...</a:t>
            </a:r>
            <a:endParaRPr lang="en-US" sz="6000" b="1" i="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8142050"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Cách chơi đồ chơi này như thế nào?</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FA159BCD-6F88-78C3-FDE0-76169112B645}"/>
              </a:ext>
            </a:extLst>
          </p:cNvPr>
          <p:cNvSpPr txBox="1"/>
          <p:nvPr/>
        </p:nvSpPr>
        <p:spPr>
          <a:xfrm>
            <a:off x="806570" y="2902813"/>
            <a:ext cx="6036350"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Việc chơi đồ chơi này mang lại lợi ích gì cho bạn?</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B0B5A4FE-375C-EDCB-CF79-EE60487BB670}"/>
              </a:ext>
            </a:extLst>
          </p:cNvPr>
          <p:cNvSpPr txBox="1"/>
          <p:nvPr/>
        </p:nvSpPr>
        <p:spPr>
          <a:xfrm>
            <a:off x="810406" y="4335133"/>
            <a:ext cx="5727713"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Việc chơi đồ chơi này mang lại lợi ích gì cho bạn?</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DAB5E5F9-45FA-6DCE-0397-351F33E4B235}"/>
              </a:ext>
            </a:extLst>
          </p:cNvPr>
          <p:cNvGrpSpPr/>
          <p:nvPr/>
        </p:nvGrpSpPr>
        <p:grpSpPr>
          <a:xfrm>
            <a:off x="7528719" y="1608787"/>
            <a:ext cx="8156828" cy="6419304"/>
            <a:chOff x="7985919" y="1627416"/>
            <a:chExt cx="8156828" cy="6419304"/>
          </a:xfrm>
        </p:grpSpPr>
        <p:pic>
          <p:nvPicPr>
            <p:cNvPr id="36" name="Picture 35">
              <a:extLst>
                <a:ext uri="{FF2B5EF4-FFF2-40B4-BE49-F238E27FC236}">
                  <a16:creationId xmlns:a16="http://schemas.microsoft.com/office/drawing/2014/main" id="{768D6986-E81A-E6A5-4C0B-1ED83549E0B5}"/>
                </a:ext>
              </a:extLst>
            </p:cNvPr>
            <p:cNvPicPr>
              <a:picLocks noChangeAspect="1"/>
            </p:cNvPicPr>
            <p:nvPr/>
          </p:nvPicPr>
          <p:blipFill rotWithShape="1">
            <a:blip r:embed="rId2"/>
            <a:srcRect l="29073"/>
            <a:stretch/>
          </p:blipFill>
          <p:spPr>
            <a:xfrm>
              <a:off x="7985919" y="1627416"/>
              <a:ext cx="7825059" cy="6419304"/>
            </a:xfrm>
            <a:prstGeom prst="rect">
              <a:avLst/>
            </a:prstGeom>
          </p:spPr>
        </p:pic>
        <p:sp>
          <p:nvSpPr>
            <p:cNvPr id="5" name="Arrow: Pentagon 4">
              <a:extLst>
                <a:ext uri="{FF2B5EF4-FFF2-40B4-BE49-F238E27FC236}">
                  <a16:creationId xmlns:a16="http://schemas.microsoft.com/office/drawing/2014/main" id="{9FBA2414-72F8-5529-D2B5-D8A16EF721E5}"/>
                </a:ext>
              </a:extLst>
            </p:cNvPr>
            <p:cNvSpPr/>
            <p:nvPr/>
          </p:nvSpPr>
          <p:spPr>
            <a:xfrm>
              <a:off x="8015821" y="3169938"/>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9" name="Arrow: Pentagon 38">
              <a:extLst>
                <a:ext uri="{FF2B5EF4-FFF2-40B4-BE49-F238E27FC236}">
                  <a16:creationId xmlns:a16="http://schemas.microsoft.com/office/drawing/2014/main" id="{B825B636-813D-E48A-1C15-E7FBA1054B3D}"/>
                </a:ext>
              </a:extLst>
            </p:cNvPr>
            <p:cNvSpPr/>
            <p:nvPr/>
          </p:nvSpPr>
          <p:spPr>
            <a:xfrm>
              <a:off x="11283846" y="3301919"/>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0" name="Arrow: Pentagon 39">
              <a:extLst>
                <a:ext uri="{FF2B5EF4-FFF2-40B4-BE49-F238E27FC236}">
                  <a16:creationId xmlns:a16="http://schemas.microsoft.com/office/drawing/2014/main" id="{45077D66-E98B-EBDF-AEF9-2F654392BF35}"/>
                </a:ext>
              </a:extLst>
            </p:cNvPr>
            <p:cNvSpPr/>
            <p:nvPr/>
          </p:nvSpPr>
          <p:spPr>
            <a:xfrm>
              <a:off x="11280796" y="5106536"/>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Ô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1" name="Arrow: Pentagon 40">
              <a:extLst>
                <a:ext uri="{FF2B5EF4-FFF2-40B4-BE49-F238E27FC236}">
                  <a16:creationId xmlns:a16="http://schemas.microsoft.com/office/drawing/2014/main" id="{8DB3BA58-C790-7188-4FC3-E1B1DE829FE5}"/>
                </a:ext>
              </a:extLst>
            </p:cNvPr>
            <p:cNvSpPr/>
            <p:nvPr/>
          </p:nvSpPr>
          <p:spPr>
            <a:xfrm>
              <a:off x="11228706" y="691115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Chong </a:t>
              </a:r>
              <a:r>
                <a:rPr lang="en-US" sz="2000" b="1" dirty="0" err="1">
                  <a:solidFill>
                    <a:schemeClr val="tx1"/>
                  </a:solidFill>
                  <a:latin typeface="Times New Roman" panose="02020603050405020304" pitchFamily="18" charset="0"/>
                  <a:cs typeface="Times New Roman" panose="02020603050405020304" pitchFamily="18" charset="0"/>
                </a:rPr>
                <a:t>chóng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B2E71C2F-FF26-CDD6-5186-05B4688ACD09}"/>
                </a:ext>
              </a:extLst>
            </p:cNvPr>
            <p:cNvSpPr/>
            <p:nvPr/>
          </p:nvSpPr>
          <p:spPr>
            <a:xfrm>
              <a:off x="14085347" y="5045255"/>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Diều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3" name="Arrow: Pentagon 42">
              <a:extLst>
                <a:ext uri="{FF2B5EF4-FFF2-40B4-BE49-F238E27FC236}">
                  <a16:creationId xmlns:a16="http://schemas.microsoft.com/office/drawing/2014/main" id="{DCF3F8BF-C292-3219-3B8E-EAAD5A1E5838}"/>
                </a:ext>
              </a:extLst>
            </p:cNvPr>
            <p:cNvSpPr/>
            <p:nvPr/>
          </p:nvSpPr>
          <p:spPr>
            <a:xfrm>
              <a:off x="8150760" y="702463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4" name="Arrow: Pentagon 43">
              <a:extLst>
                <a:ext uri="{FF2B5EF4-FFF2-40B4-BE49-F238E27FC236}">
                  <a16:creationId xmlns:a16="http://schemas.microsoft.com/office/drawing/2014/main" id="{5C12E44B-2271-B41A-010A-F6DA1D2BB23E}"/>
                </a:ext>
              </a:extLst>
            </p:cNvPr>
            <p:cNvSpPr/>
            <p:nvPr/>
          </p:nvSpPr>
          <p:spPr>
            <a:xfrm>
              <a:off x="8060274" y="5146418"/>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5" name="Arrow: Pentagon 44">
              <a:extLst>
                <a:ext uri="{FF2B5EF4-FFF2-40B4-BE49-F238E27FC236}">
                  <a16:creationId xmlns:a16="http://schemas.microsoft.com/office/drawing/2014/main" id="{020C403F-C3A4-7111-7AC2-5CB0856CBC16}"/>
                </a:ext>
              </a:extLst>
            </p:cNvPr>
            <p:cNvSpPr/>
            <p:nvPr/>
          </p:nvSpPr>
          <p:spPr>
            <a:xfrm>
              <a:off x="14056654" y="3000717"/>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Ru –</a:t>
              </a:r>
              <a:r>
                <a:rPr lang="en-US" sz="2400" b="1" dirty="0" err="1">
                  <a:solidFill>
                    <a:schemeClr val="tx1"/>
                  </a:solidFill>
                  <a:latin typeface="Times New Roman" panose="02020603050405020304" pitchFamily="18" charset="0"/>
                  <a:cs typeface="Times New Roman" panose="02020603050405020304" pitchFamily="18" charset="0"/>
                </a:rPr>
                <a:t>bich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(Rubik)</a:t>
              </a: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8" name="Arrow: Pentagon 37">
            <a:extLst>
              <a:ext uri="{FF2B5EF4-FFF2-40B4-BE49-F238E27FC236}">
                <a16:creationId xmlns:a16="http://schemas.microsoft.com/office/drawing/2014/main" id="{7FFAFDC5-C08E-F85B-4B49-CD5E7D6EF0DE}"/>
              </a:ext>
            </a:extLst>
          </p:cNvPr>
          <p:cNvSpPr/>
          <p:nvPr/>
        </p:nvSpPr>
        <p:spPr>
          <a:xfrm>
            <a:off x="13628147" y="686530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Đèn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7741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21" grpId="0"/>
      <p:bldP spid="23"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1200329"/>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2"/>
          <a:srcRect t="48093"/>
          <a:stretch/>
        </p:blipFill>
        <p:spPr>
          <a:xfrm>
            <a:off x="8964455" y="3815799"/>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2"/>
          <a:srcRect t="-393" b="51908"/>
          <a:stretch/>
        </p:blipFill>
        <p:spPr>
          <a:xfrm>
            <a:off x="514224" y="3997318"/>
            <a:ext cx="7850118" cy="4230920"/>
          </a:xfrm>
          <a:prstGeom prst="rect">
            <a:avLst/>
          </a:prstGeom>
        </p:spPr>
      </p:pic>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1200329"/>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a:stretch/>
        </p:blipFill>
        <p:spPr>
          <a:xfrm>
            <a:off x="8964455" y="3815799"/>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b="51908"/>
          <a:stretch/>
        </p:blipFill>
        <p:spPr>
          <a:xfrm>
            <a:off x="514224" y="3997318"/>
            <a:ext cx="7850118" cy="4230920"/>
          </a:xfrm>
          <a:prstGeom prst="rect">
            <a:avLst/>
          </a:prstGeom>
        </p:spPr>
      </p:pic>
      <p:sp>
        <p:nvSpPr>
          <p:cNvPr id="17" name="TextBox 16">
            <a:extLst>
              <a:ext uri="{FF2B5EF4-FFF2-40B4-BE49-F238E27FC236}">
                <a16:creationId xmlns:a16="http://schemas.microsoft.com/office/drawing/2014/main" id="{90A1334A-AF00-1C32-EA5F-514558360290}"/>
              </a:ext>
            </a:extLst>
          </p:cNvPr>
          <p:cNvSpPr txBox="1"/>
          <p:nvPr/>
        </p:nvSpPr>
        <p:spPr>
          <a:xfrm>
            <a:off x="1051719" y="7993830"/>
            <a:ext cx="6416429"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Các bạn trong hình đang chơi gì?</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FC2FB0D-5663-CC0E-E58C-B17AD502B188}"/>
              </a:ext>
            </a:extLst>
          </p:cNvPr>
          <p:cNvSpPr txBox="1"/>
          <p:nvPr/>
        </p:nvSpPr>
        <p:spPr>
          <a:xfrm>
            <a:off x="1429768" y="8512289"/>
            <a:ext cx="12883701"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Theo em, các bạn chơi đồ chơi như vậy có an toàn không?</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2105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646331"/>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2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a:stretch/>
        </p:blipFill>
        <p:spPr>
          <a:xfrm>
            <a:off x="8668393" y="3274771"/>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b="51908"/>
          <a:stretch/>
        </p:blipFill>
        <p:spPr>
          <a:xfrm>
            <a:off x="432322" y="3211762"/>
            <a:ext cx="7850118" cy="4230920"/>
          </a:xfrm>
          <a:prstGeom prst="rect">
            <a:avLst/>
          </a:prstGeom>
        </p:spPr>
      </p:pic>
      <p:sp>
        <p:nvSpPr>
          <p:cNvPr id="17" name="TextBox 16">
            <a:extLst>
              <a:ext uri="{FF2B5EF4-FFF2-40B4-BE49-F238E27FC236}">
                <a16:creationId xmlns:a16="http://schemas.microsoft.com/office/drawing/2014/main" id="{90A1334A-AF00-1C32-EA5F-514558360290}"/>
              </a:ext>
            </a:extLst>
          </p:cNvPr>
          <p:cNvSpPr txBox="1"/>
          <p:nvPr/>
        </p:nvSpPr>
        <p:spPr>
          <a:xfrm>
            <a:off x="632619" y="6783623"/>
            <a:ext cx="11506200" cy="1155188"/>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Em hãy dự đoán điều gì sẽ xảy ra khi các bạn chơi như vậy?</a:t>
            </a:r>
            <a:endParaRPr lang="en-US" sz="3200" b="1" dirty="0">
              <a:solidFill>
                <a:srgbClr val="0000CC"/>
              </a:solidFill>
              <a:latin typeface="Times New Roman" panose="02020603050405020304" pitchFamily="18" charset="0"/>
              <a:cs typeface="Times New Roman" panose="02020603050405020304" pitchFamily="18" charset="0"/>
            </a:endParaRPr>
          </a:p>
          <a:p>
            <a:pPr algn="just">
              <a:lnSpc>
                <a:spcPct val="120000"/>
              </a:lnSpc>
            </a:pP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FC2FB0D-5663-CC0E-E58C-B17AD502B188}"/>
              </a:ext>
            </a:extLst>
          </p:cNvPr>
          <p:cNvSpPr txBox="1"/>
          <p:nvPr/>
        </p:nvSpPr>
        <p:spPr>
          <a:xfrm>
            <a:off x="918884" y="7354036"/>
            <a:ext cx="12883701" cy="584775"/>
          </a:xfrm>
          <a:prstGeom prst="rect">
            <a:avLst/>
          </a:prstGeom>
          <a:noFill/>
        </p:spPr>
        <p:txBody>
          <a:bodyPr wrap="square">
            <a:spAutoFit/>
          </a:bodyPr>
          <a:lstStyle/>
          <a:p>
            <a:r>
              <a:rPr lang="nl-NL" sz="3200" b="1" dirty="0">
                <a:solidFill>
                  <a:srgbClr val="0000CC"/>
                </a:solidFill>
                <a:latin typeface="Times New Roman" panose="02020603050405020304" pitchFamily="18" charset="0"/>
                <a:cs typeface="Times New Roman" panose="02020603050405020304" pitchFamily="18" charset="0"/>
              </a:rPr>
              <a:t>Nếu em là bạn đó, em sẽ chơi đồ chơi thế nào cho an toàn?</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D6DDDC8-AFE1-E98F-E3B9-77BC8DBFEECC}"/>
              </a:ext>
            </a:extLst>
          </p:cNvPr>
          <p:cNvSpPr txBox="1"/>
          <p:nvPr/>
        </p:nvSpPr>
        <p:spPr>
          <a:xfrm>
            <a:off x="1188891" y="7862381"/>
            <a:ext cx="14660856" cy="1363900"/>
          </a:xfrm>
          <a:prstGeom prst="rect">
            <a:avLst/>
          </a:prstGeom>
          <a:noFill/>
        </p:spPr>
        <p:txBody>
          <a:bodyPr wrap="square">
            <a:spAutoFit/>
          </a:bodyPr>
          <a:lstStyle/>
          <a:p>
            <a:pPr algn="just">
              <a:lnSpc>
                <a:spcPct val="120000"/>
              </a:lnSpc>
            </a:pPr>
            <a:r>
              <a:rPr lang="nl-NL" sz="3600" b="1" i="1" dirty="0">
                <a:solidFill>
                  <a:srgbClr val="0000CC"/>
                </a:solidFill>
                <a:effectLst/>
                <a:latin typeface="Times New Roman" panose="02020603050405020304" pitchFamily="18" charset="0"/>
                <a:ea typeface="Times New Roman" panose="02020603050405020304" pitchFamily="18" charset="0"/>
              </a:rPr>
              <a:t>Em nên chơi đồ chơi đúng lúc, đúng chỗ, đúng thời lượng và đúng cách. Em hãy thực hiện thông điệp 4Đ để đảm bảo an toàn khi chơi đồ chơi.</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2564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a:solidFill>
                  <a:srgbClr val="0000CC"/>
                </a:solidFill>
                <a:effectLst>
                  <a:outerShdw blurRad="38100" dist="38100" dir="2700000" algn="tl">
                    <a:srgbClr val="000000">
                      <a:alpha val="43137"/>
                    </a:srgbClr>
                  </a:outerShdw>
                </a:effectLst>
                <a:latin typeface="Times New Roman" pitchFamily="18" charset="0"/>
              </a:rPr>
              <a:t>Bài</a:t>
            </a:r>
            <a:r>
              <a:rPr lang="en-US" sz="2400" b="1" dirty="0">
                <a:solidFill>
                  <a:srgbClr val="0000CC"/>
                </a:solidFill>
                <a:effectLst>
                  <a:outerShdw blurRad="38100" dist="38100" dir="2700000" algn="tl">
                    <a:srgbClr val="000000">
                      <a:alpha val="43137"/>
                    </a:srgbClr>
                  </a:outerShdw>
                </a:effectLst>
                <a:latin typeface="Times New Roman" pitchFamily="18" charset="0"/>
              </a:rPr>
              <a:t> 10: </a:t>
            </a:r>
            <a:r>
              <a:rPr lang="nl-NL" sz="28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20" y="1782783"/>
            <a:ext cx="4114800" cy="677108"/>
            <a:chOff x="1508919" y="1888664"/>
            <a:chExt cx="3665912" cy="677108"/>
          </a:xfrm>
        </p:grpSpPr>
        <p:sp>
          <p:nvSpPr>
            <p:cNvPr id="10" name="Rectangle 9"/>
            <p:cNvSpPr/>
            <p:nvPr/>
          </p:nvSpPr>
          <p:spPr>
            <a:xfrm>
              <a:off x="1508919" y="1888664"/>
              <a:ext cx="3665912"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cần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biết</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a:cxnSpLocks/>
            </p:cNvCxnSpPr>
            <p:nvPr/>
          </p:nvCxnSpPr>
          <p:spPr>
            <a:xfrm>
              <a:off x="1605346" y="2565475"/>
              <a:ext cx="268695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3" name="Picture 12">
            <a:extLst>
              <a:ext uri="{FF2B5EF4-FFF2-40B4-BE49-F238E27FC236}">
                <a16:creationId xmlns:a16="http://schemas.microsoft.com/office/drawing/2014/main" id="{441A89D2-82D6-5DA6-83E7-3C0F6C195ACA}"/>
              </a:ext>
            </a:extLst>
          </p:cNvPr>
          <p:cNvPicPr>
            <a:picLocks noChangeAspect="1"/>
          </p:cNvPicPr>
          <p:nvPr/>
        </p:nvPicPr>
        <p:blipFill>
          <a:blip r:embed="rId2"/>
          <a:stretch>
            <a:fillRect/>
          </a:stretch>
        </p:blipFill>
        <p:spPr>
          <a:xfrm>
            <a:off x="1102260" y="2605276"/>
            <a:ext cx="14097000" cy="4791800"/>
          </a:xfrm>
          <a:prstGeom prst="rect">
            <a:avLst/>
          </a:prstGeom>
        </p:spPr>
      </p:pic>
      <p:sp>
        <p:nvSpPr>
          <p:cNvPr id="3" name="TextBox 2">
            <a:extLst>
              <a:ext uri="{FF2B5EF4-FFF2-40B4-BE49-F238E27FC236}">
                <a16:creationId xmlns:a16="http://schemas.microsoft.com/office/drawing/2014/main" id="{BEE3FFB6-FC65-DB1D-9C7B-6411640D4CD0}"/>
              </a:ext>
            </a:extLst>
          </p:cNvPr>
          <p:cNvSpPr txBox="1"/>
          <p:nvPr/>
        </p:nvSpPr>
        <p:spPr>
          <a:xfrm>
            <a:off x="1432719" y="7696200"/>
            <a:ext cx="12649200" cy="1200329"/>
          </a:xfrm>
          <a:prstGeom prst="rect">
            <a:avLst/>
          </a:prstGeom>
          <a:noFill/>
        </p:spPr>
        <p:txBody>
          <a:bodyPr wrap="square" rtlCol="0">
            <a:spAutoFit/>
          </a:bodyPr>
          <a:lstStyle/>
          <a:p>
            <a:r>
              <a:rPr lang="en-US" sz="3600" b="1" dirty="0">
                <a:solidFill>
                  <a:srgbClr val="FF0066"/>
                </a:solidFill>
                <a:latin typeface="Times New Roman" panose="02020603050405020304" pitchFamily="18" charset="0"/>
                <a:cs typeface="Times New Roman" panose="02020603050405020304" pitchFamily="18" charset="0"/>
              </a:rPr>
              <a:t>4.Thực </a:t>
            </a:r>
            <a:r>
              <a:rPr lang="en-US" sz="3600" b="1" dirty="0" err="1">
                <a:solidFill>
                  <a:srgbClr val="FF0066"/>
                </a:solidFill>
                <a:latin typeface="Times New Roman" panose="02020603050405020304" pitchFamily="18" charset="0"/>
                <a:cs typeface="Times New Roman" panose="02020603050405020304" pitchFamily="18" charset="0"/>
              </a:rPr>
              <a:t>hành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nêu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một</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đồ</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mình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thích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và</a:t>
            </a:r>
            <a:r>
              <a:rPr lang="en-US" sz="3600" b="1" dirty="0">
                <a:solidFill>
                  <a:srgbClr val="FF0066"/>
                </a:solidFill>
                <a:latin typeface="Times New Roman" panose="02020603050405020304" pitchFamily="18" charset="0"/>
                <a:cs typeface="Times New Roman" panose="02020603050405020304" pitchFamily="18" charset="0"/>
              </a:rPr>
              <a:t> chia </a:t>
            </a:r>
            <a:r>
              <a:rPr lang="en-US" sz="3600" b="1" dirty="0" err="1">
                <a:solidFill>
                  <a:srgbClr val="FF0066"/>
                </a:solidFill>
                <a:latin typeface="Times New Roman" panose="02020603050405020304" pitchFamily="18" charset="0"/>
                <a:cs typeface="Times New Roman" panose="02020603050405020304" pitchFamily="18" charset="0"/>
              </a:rPr>
              <a:t>sẻ</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cách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chơi</a:t>
            </a:r>
            <a:r>
              <a:rPr lang="en-US" sz="3600" b="1" dirty="0">
                <a:solidFill>
                  <a:srgbClr val="FF0066"/>
                </a:solidFill>
                <a:latin typeface="Times New Roman" panose="02020603050405020304" pitchFamily="18" charset="0"/>
                <a:cs typeface="Times New Roman" panose="02020603050405020304" pitchFamily="18" charset="0"/>
              </a:rPr>
              <a:t> an </a:t>
            </a:r>
            <a:r>
              <a:rPr lang="en-US" sz="3600" b="1" dirty="0" err="1">
                <a:solidFill>
                  <a:srgbClr val="FF0066"/>
                </a:solidFill>
                <a:latin typeface="Times New Roman" panose="02020603050405020304" pitchFamily="18" charset="0"/>
                <a:cs typeface="Times New Roman" panose="02020603050405020304" pitchFamily="18" charset="0"/>
              </a:rPr>
              <a:t>toàn</a:t>
            </a:r>
            <a:endParaRPr 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10160</TotalTime>
  <Words>1248</Words>
  <Application>Microsoft Office PowerPoint</Application>
  <PresentationFormat>Custom</PresentationFormat>
  <Paragraphs>89</Paragraphs>
  <Slides>11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Symbol</vt:lpstr>
      <vt:lpstr>Times New Roman</vt:lpstr>
      <vt:lpstr>VNI-Avo</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1155</cp:revision>
  <dcterms:created xsi:type="dcterms:W3CDTF">2008-09-09T22:52:10Z</dcterms:created>
  <dcterms:modified xsi:type="dcterms:W3CDTF">2024-04-11T07:17:00Z</dcterms:modified>
</cp:coreProperties>
</file>