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68" r:id="rId4"/>
    <p:sldId id="283" r:id="rId5"/>
    <p:sldId id="280" r:id="rId6"/>
    <p:sldId id="284" r:id="rId7"/>
    <p:sldId id="285" r:id="rId8"/>
    <p:sldId id="286" r:id="rId9"/>
    <p:sldId id="287" r:id="rId10"/>
    <p:sldId id="288" r:id="rId11"/>
    <p:sldId id="270" r:id="rId12"/>
    <p:sldId id="29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FD7202-72E4-42D4-A96B-2F80F33E37A7}">
          <p14:sldIdLst>
            <p14:sldId id="260"/>
            <p14:sldId id="256"/>
            <p14:sldId id="268"/>
            <p14:sldId id="283"/>
            <p14:sldId id="280"/>
            <p14:sldId id="284"/>
            <p14:sldId id="285"/>
            <p14:sldId id="286"/>
            <p14:sldId id="287"/>
            <p14:sldId id="288"/>
            <p14:sldId id="27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06865">
            <a:off x="-2708358" y="3594902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4883" y="772166"/>
            <a:ext cx="15544800" cy="641844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00683" y="1785769"/>
            <a:ext cx="1408663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53A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91584" y="4421041"/>
            <a:ext cx="3683310" cy="5416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777397" y="4237921"/>
            <a:ext cx="1959836" cy="54166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68370" flipH="1">
            <a:off x="574397" y="389630"/>
            <a:ext cx="930025" cy="11119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34288">
            <a:off x="16917535" y="2780342"/>
            <a:ext cx="944696" cy="1129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D7CE3-E803-66DE-A026-96341EB57089}"/>
              </a:ext>
            </a:extLst>
          </p:cNvPr>
          <p:cNvSpPr txBox="1"/>
          <p:nvPr/>
        </p:nvSpPr>
        <p:spPr>
          <a:xfrm>
            <a:off x="5257800" y="576072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B28CA0-AB20-9AAC-9DE6-14C6BC0A1BAD}"/>
              </a:ext>
            </a:extLst>
          </p:cNvPr>
          <p:cNvSpPr/>
          <p:nvPr/>
        </p:nvSpPr>
        <p:spPr>
          <a:xfrm>
            <a:off x="990600" y="1879937"/>
            <a:ext cx="163068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1. Mở lại tệp </a:t>
            </a:r>
            <a:r>
              <a:rPr lang="vi-VN" sz="4000">
                <a:solidFill>
                  <a:schemeClr val="accent2">
                    <a:lumMod val="75000"/>
                  </a:schemeClr>
                </a:solidFill>
              </a:rPr>
              <a:t>The thao </a:t>
            </a:r>
            <a:r>
              <a:rPr lang="vi-VN" sz="4000">
                <a:solidFill>
                  <a:schemeClr val="tx1"/>
                </a:solidFill>
              </a:rPr>
              <a:t>em đã lưu ở phần Vận d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</a:t>
            </a:r>
            <a:r>
              <a:rPr lang="vi-VN" sz="4000">
                <a:solidFill>
                  <a:schemeClr val="tx1"/>
                </a:solidFill>
              </a:rPr>
              <a:t>ng Bài 8, rồi chọn hiệu ứng chuyển trang theo ý muốn và lưu lại tệp trình chiếu.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6FF5D7-78D8-FF52-2778-427E925D9C62}"/>
              </a:ext>
            </a:extLst>
          </p:cNvPr>
          <p:cNvSpPr/>
          <p:nvPr/>
        </p:nvSpPr>
        <p:spPr>
          <a:xfrm>
            <a:off x="990600" y="4464218"/>
            <a:ext cx="16306800" cy="190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2. Em hãy tìm hiểu thêm chức năng của nút lệnh </a:t>
            </a:r>
            <a:r>
              <a:rPr lang="vi-VN" sz="4000" b="1" i="1">
                <a:solidFill>
                  <a:schemeClr val="accent2">
                    <a:lumMod val="75000"/>
                  </a:schemeClr>
                </a:solidFill>
              </a:rPr>
              <a:t>Effect Options </a:t>
            </a:r>
            <a:r>
              <a:rPr lang="vi-VN" sz="4000">
                <a:solidFill>
                  <a:schemeClr val="tx1"/>
                </a:solidFill>
              </a:rPr>
              <a:t>khi tạo hiệu ứng chuyển trang.</a:t>
            </a:r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9251DC-6295-894C-4780-3659F9376218}"/>
              </a:ext>
            </a:extLst>
          </p:cNvPr>
          <p:cNvGrpSpPr/>
          <p:nvPr/>
        </p:nvGrpSpPr>
        <p:grpSpPr>
          <a:xfrm>
            <a:off x="2590800" y="7187863"/>
            <a:ext cx="13106400" cy="1219200"/>
            <a:chOff x="3048000" y="7200942"/>
            <a:chExt cx="13106400" cy="12192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5860F44-A0F7-7E77-6869-94ACE1234005}"/>
                </a:ext>
              </a:extLst>
            </p:cNvPr>
            <p:cNvSpPr/>
            <p:nvPr/>
          </p:nvSpPr>
          <p:spPr>
            <a:xfrm>
              <a:off x="3048000" y="7200942"/>
              <a:ext cx="4038600" cy="1219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 Options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76F57E9-3FD5-07FA-F94C-1341B85766B2}"/>
                </a:ext>
              </a:extLst>
            </p:cNvPr>
            <p:cNvSpPr/>
            <p:nvPr/>
          </p:nvSpPr>
          <p:spPr>
            <a:xfrm>
              <a:off x="9906000" y="7200942"/>
              <a:ext cx="6248400" cy="1219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 hướng chuyển động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9143B998-DEAE-06B6-B890-5074B8F11367}"/>
                </a:ext>
              </a:extLst>
            </p:cNvPr>
            <p:cNvSpPr/>
            <p:nvPr/>
          </p:nvSpPr>
          <p:spPr>
            <a:xfrm>
              <a:off x="8007096" y="7436671"/>
              <a:ext cx="978408" cy="74774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64048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" y="-571500"/>
            <a:ext cx="19002781" cy="110907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E7E273-910D-EE39-9848-5591A5F83410}"/>
              </a:ext>
            </a:extLst>
          </p:cNvPr>
          <p:cNvSpPr txBox="1"/>
          <p:nvPr/>
        </p:nvSpPr>
        <p:spPr>
          <a:xfrm>
            <a:off x="5257800" y="7239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DẶN DÒ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190AD29-3CC9-4FA7-BAFB-20A356C78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3612" y="7658100"/>
            <a:ext cx="3444941" cy="245530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EC0935-DE2A-F621-B4B5-94BB5A2C6ADA}"/>
              </a:ext>
            </a:extLst>
          </p:cNvPr>
          <p:cNvSpPr/>
          <p:nvPr/>
        </p:nvSpPr>
        <p:spPr>
          <a:xfrm>
            <a:off x="1355404" y="3292987"/>
            <a:ext cx="7162800" cy="3708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chính bài học ngày hôm nay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7542BC-EE03-BFBB-21A9-6DA7B3D26165}"/>
              </a:ext>
            </a:extLst>
          </p:cNvPr>
          <p:cNvSpPr/>
          <p:nvPr/>
        </p:nvSpPr>
        <p:spPr>
          <a:xfrm>
            <a:off x="10058400" y="3289006"/>
            <a:ext cx="7162800" cy="3708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trước </a:t>
            </a:r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10: Phần mềm soạn thảo văn bản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06865">
            <a:off x="-2708358" y="3594902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4883" y="772166"/>
            <a:ext cx="15544800" cy="641844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00683" y="1785769"/>
            <a:ext cx="1408663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53A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91584" y="4421041"/>
            <a:ext cx="3683310" cy="5416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777397" y="4237921"/>
            <a:ext cx="1959836" cy="54166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68370" flipH="1">
            <a:off x="574397" y="389630"/>
            <a:ext cx="930025" cy="11119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34288">
            <a:off x="16917535" y="2780342"/>
            <a:ext cx="944696" cy="11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5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145774" y="5936120"/>
            <a:ext cx="30579547" cy="15289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8233" y="621062"/>
            <a:ext cx="18516600" cy="9035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633" y="3086770"/>
            <a:ext cx="2151064" cy="490906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34617" y="876300"/>
            <a:ext cx="12725400" cy="6073246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90991" y="3249715"/>
            <a:ext cx="6663910" cy="44466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4400">
            <a:off x="15879536" y="645825"/>
            <a:ext cx="864175" cy="10332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120098" y="1379052"/>
            <a:ext cx="895712" cy="1070960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73428CD5-A730-3F1C-EE4B-08EBAC7DEE77}"/>
              </a:ext>
            </a:extLst>
          </p:cNvPr>
          <p:cNvSpPr txBox="1"/>
          <p:nvPr/>
        </p:nvSpPr>
        <p:spPr>
          <a:xfrm>
            <a:off x="2376283" y="1161565"/>
            <a:ext cx="13179782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62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62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ỨNG CHUYỂN </a:t>
            </a:r>
            <a:r>
              <a:rPr lang="en-US" sz="7200" b="1" dirty="0" smtClean="0">
                <a:solidFill>
                  <a:srgbClr val="262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62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lang="en-US" sz="7200" b="1" dirty="0">
              <a:solidFill>
                <a:srgbClr val="262A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834148" y="-4117011"/>
            <a:ext cx="9150895" cy="881077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81200" y="2833781"/>
            <a:ext cx="14325599" cy="4619438"/>
            <a:chOff x="-7275793" y="2117"/>
            <a:chExt cx="19100798" cy="6159251"/>
          </a:xfrm>
        </p:grpSpPr>
        <p:sp>
          <p:nvSpPr>
            <p:cNvPr id="4" name="TextBox 4"/>
            <p:cNvSpPr txBox="1"/>
            <p:nvPr/>
          </p:nvSpPr>
          <p:spPr>
            <a:xfrm>
              <a:off x="-3854220" y="2117"/>
              <a:ext cx="12257650" cy="1472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b="1">
                  <a:solidFill>
                    <a:srgbClr val="53A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 2.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7275793" y="2118637"/>
              <a:ext cx="19100798" cy="4042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0" b="1">
                  <a:solidFill>
                    <a:srgbClr val="262A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TẠO HIỆU ỨNG CHUYỂN TRANG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524263">
            <a:off x="12021519" y="1895280"/>
            <a:ext cx="1992123" cy="13944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480614">
            <a:off x="2565425" y="7359747"/>
            <a:ext cx="1756796" cy="122975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CAD8221-E2FF-0FF7-3BDC-E9BD0B9A1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63800" y="6090934"/>
            <a:ext cx="9150895" cy="881077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7E46AB-19CA-6C3F-F690-4AFE90984EEB}"/>
              </a:ext>
            </a:extLst>
          </p:cNvPr>
          <p:cNvGrpSpPr/>
          <p:nvPr/>
        </p:nvGrpSpPr>
        <p:grpSpPr>
          <a:xfrm>
            <a:off x="0" y="-170302"/>
            <a:ext cx="6210371" cy="1518872"/>
            <a:chOff x="-152400" y="110561"/>
            <a:chExt cx="6210371" cy="151887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0617B1-39FE-0854-7DC8-08A9E5819A1D}"/>
                </a:ext>
              </a:extLst>
            </p:cNvPr>
            <p:cNvSpPr/>
            <p:nvPr/>
          </p:nvSpPr>
          <p:spPr>
            <a:xfrm>
              <a:off x="-152400" y="495299"/>
              <a:ext cx="5410200" cy="1091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9E3B971-F969-FEC4-C92A-5C6680D80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457629" y="110561"/>
              <a:ext cx="1600342" cy="151887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0D3D3F-96BF-AA3B-12F0-D1140EC9CD2F}"/>
                </a:ext>
              </a:extLst>
            </p:cNvPr>
            <p:cNvSpPr txBox="1"/>
            <p:nvPr/>
          </p:nvSpPr>
          <p:spPr>
            <a:xfrm>
              <a:off x="856842" y="687287"/>
              <a:ext cx="33917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NHIỆM VỤ 1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5658D5-F938-ACA0-CCFE-E3C16E312EAE}"/>
              </a:ext>
            </a:extLst>
          </p:cNvPr>
          <p:cNvSpPr/>
          <p:nvPr/>
        </p:nvSpPr>
        <p:spPr>
          <a:xfrm>
            <a:off x="457200" y="1572066"/>
            <a:ext cx="17449800" cy="29618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</a:rPr>
              <a:t>Hãy mở tệp </a:t>
            </a:r>
            <a:r>
              <a:rPr lang="vi-VN" sz="4400" dirty="0">
                <a:solidFill>
                  <a:schemeClr val="accent6">
                    <a:lumMod val="75000"/>
                  </a:schemeClr>
                </a:solidFill>
              </a:rPr>
              <a:t>Canh đep que huong </a:t>
            </a:r>
            <a:r>
              <a:rPr lang="vi-VN" sz="4400" dirty="0">
                <a:solidFill>
                  <a:schemeClr val="tx1"/>
                </a:solidFill>
              </a:rPr>
              <a:t>đã lưu ở Bài 8 và thêm các hiệu ứng chuyển trang theo những yêu cầu sau và lưu lại tệp trình chiếu.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957E7770-A423-DFDD-5F7A-0BF44FD89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76353"/>
              </p:ext>
            </p:extLst>
          </p:nvPr>
        </p:nvGraphicFramePr>
        <p:xfrm>
          <a:off x="838200" y="4725888"/>
          <a:ext cx="17068800" cy="4227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409526473"/>
                    </a:ext>
                  </a:extLst>
                </a:gridCol>
                <a:gridCol w="8534400">
                  <a:extLst>
                    <a:ext uri="{9D8B030D-6E8A-4147-A177-3AD203B41FA5}">
                      <a16:colId xmlns:a16="http://schemas.microsoft.com/office/drawing/2014/main" val="2614065752"/>
                    </a:ext>
                  </a:extLst>
                </a:gridCol>
              </a:tblGrid>
              <a:tr h="2113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Push.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Flip.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650069"/>
                  </a:ext>
                </a:extLst>
              </a:tr>
              <a:tr h="2113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Shape.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Box. 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50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6072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A97C75-EAAF-F34C-9B33-F1C97763A323}"/>
              </a:ext>
            </a:extLst>
          </p:cNvPr>
          <p:cNvSpPr txBox="1"/>
          <p:nvPr/>
        </p:nvSpPr>
        <p:spPr>
          <a:xfrm>
            <a:off x="4876800" y="495300"/>
            <a:ext cx="853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2E613-547F-0655-330B-46BAC498B6AA}"/>
              </a:ext>
            </a:extLst>
          </p:cNvPr>
          <p:cNvGrpSpPr/>
          <p:nvPr/>
        </p:nvGrpSpPr>
        <p:grpSpPr>
          <a:xfrm>
            <a:off x="1524000" y="2063679"/>
            <a:ext cx="12906233" cy="1143000"/>
            <a:chOff x="1524000" y="2808534"/>
            <a:chExt cx="12906233" cy="1143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C8AE27-2B0B-B2F1-2EA3-2173BD167812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533ED0-1394-D6AF-A7BD-E4ABFD0A7C51}"/>
                </a:ext>
              </a:extLst>
            </p:cNvPr>
            <p:cNvSpPr txBox="1"/>
            <p:nvPr/>
          </p:nvSpPr>
          <p:spPr>
            <a:xfrm>
              <a:off x="3429000" y="3026091"/>
              <a:ext cx="110012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C0A97E-1D64-3057-FB0D-C658AD4768D0}"/>
              </a:ext>
            </a:extLst>
          </p:cNvPr>
          <p:cNvGrpSpPr/>
          <p:nvPr/>
        </p:nvGrpSpPr>
        <p:grpSpPr>
          <a:xfrm>
            <a:off x="1524000" y="4430766"/>
            <a:ext cx="12906233" cy="1143000"/>
            <a:chOff x="1524000" y="2808534"/>
            <a:chExt cx="12906233" cy="1143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891AADA-9AF7-B873-89C0-D6DEE10D72AC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E84591-F65D-AC67-ECEB-0B172B11484A}"/>
                </a:ext>
              </a:extLst>
            </p:cNvPr>
            <p:cNvSpPr txBox="1"/>
            <p:nvPr/>
          </p:nvSpPr>
          <p:spPr>
            <a:xfrm>
              <a:off x="3429000" y="3026091"/>
              <a:ext cx="110012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File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→ 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Open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→ </a:t>
              </a:r>
              <a:r>
                <a:rPr lang="en-US" sz="400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Canh</a:t>
              </a:r>
              <a:r>
                <a:rPr lang="en-US" sz="4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dep que </a:t>
              </a:r>
              <a:r>
                <a:rPr lang="en-US" sz="400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huong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4019C5-F5A1-CBDD-017A-F207BF40F269}"/>
              </a:ext>
            </a:extLst>
          </p:cNvPr>
          <p:cNvGrpSpPr/>
          <p:nvPr/>
        </p:nvGrpSpPr>
        <p:grpSpPr>
          <a:xfrm>
            <a:off x="1524000" y="6114489"/>
            <a:ext cx="16306800" cy="1824923"/>
            <a:chOff x="1524000" y="2467572"/>
            <a:chExt cx="16306800" cy="18249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41E852-EC66-92E4-43D0-DC60729BB875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63D5C0-2DEB-0448-2B1A-933E061D2E2D}"/>
                </a:ext>
              </a:extLst>
            </p:cNvPr>
            <p:cNvSpPr txBox="1"/>
            <p:nvPr/>
          </p:nvSpPr>
          <p:spPr>
            <a:xfrm>
              <a:off x="3429000" y="2467572"/>
              <a:ext cx="14401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Transitions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9942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4019C5-F5A1-CBDD-017A-F207BF40F269}"/>
              </a:ext>
            </a:extLst>
          </p:cNvPr>
          <p:cNvGrpSpPr/>
          <p:nvPr/>
        </p:nvGrpSpPr>
        <p:grpSpPr>
          <a:xfrm>
            <a:off x="1219200" y="1181100"/>
            <a:ext cx="16306800" cy="1824923"/>
            <a:chOff x="1524000" y="2467572"/>
            <a:chExt cx="16306800" cy="18249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41E852-EC66-92E4-43D0-DC60729BB875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63D5C0-2DEB-0448-2B1A-933E061D2E2D}"/>
                </a:ext>
              </a:extLst>
            </p:cNvPr>
            <p:cNvSpPr txBox="1"/>
            <p:nvPr/>
          </p:nvSpPr>
          <p:spPr>
            <a:xfrm>
              <a:off x="3429000" y="2467572"/>
              <a:ext cx="14401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Nhấn </a:t>
              </a: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F5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(nút lệnh trình chiếu) để trình chiếu và xem các hiệu ứng chuyển trang.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7AD9EA-0F02-07E3-F5AB-14CA031225C3}"/>
              </a:ext>
            </a:extLst>
          </p:cNvPr>
          <p:cNvGrpSpPr/>
          <p:nvPr/>
        </p:nvGrpSpPr>
        <p:grpSpPr>
          <a:xfrm>
            <a:off x="3339694" y="3648891"/>
            <a:ext cx="11963400" cy="2461888"/>
            <a:chOff x="3429000" y="2493020"/>
            <a:chExt cx="11963400" cy="24618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4D5117-12AD-2626-06BA-589EAA7CF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2493020"/>
              <a:ext cx="11153433" cy="1447800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C434D-551B-D013-CA45-3358FE84D289}"/>
                </a:ext>
              </a:extLst>
            </p:cNvPr>
            <p:cNvSpPr/>
            <p:nvPr/>
          </p:nvSpPr>
          <p:spPr>
            <a:xfrm>
              <a:off x="9461906" y="4094328"/>
              <a:ext cx="1456303" cy="624088"/>
            </a:xfrm>
            <a:custGeom>
              <a:avLst/>
              <a:gdLst>
                <a:gd name="connsiteX0" fmla="*/ 9640 w 1456303"/>
                <a:gd name="connsiteY0" fmla="*/ 0 h 624088"/>
                <a:gd name="connsiteX1" fmla="*/ 214357 w 1456303"/>
                <a:gd name="connsiteY1" fmla="*/ 573206 h 624088"/>
                <a:gd name="connsiteX2" fmla="*/ 1456303 w 1456303"/>
                <a:gd name="connsiteY2" fmla="*/ 559559 h 62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303" h="624088">
                  <a:moveTo>
                    <a:pt x="9640" y="0"/>
                  </a:moveTo>
                  <a:cubicBezTo>
                    <a:pt x="-8557" y="239973"/>
                    <a:pt x="-26753" y="479946"/>
                    <a:pt x="214357" y="573206"/>
                  </a:cubicBezTo>
                  <a:cubicBezTo>
                    <a:pt x="455467" y="666466"/>
                    <a:pt x="955885" y="613012"/>
                    <a:pt x="1456303" y="559559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BE95A1-6463-E582-04C9-97CC74EFEFBB}"/>
                </a:ext>
              </a:extLst>
            </p:cNvPr>
            <p:cNvSpPr txBox="1"/>
            <p:nvPr/>
          </p:nvSpPr>
          <p:spPr>
            <a:xfrm>
              <a:off x="11125200" y="4308577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 lệnh trình chiếu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B5C4DA-6BF3-23C2-FF5B-07E7E1B22552}"/>
                </a:ext>
              </a:extLst>
            </p:cNvPr>
            <p:cNvSpPr/>
            <p:nvPr/>
          </p:nvSpPr>
          <p:spPr>
            <a:xfrm>
              <a:off x="8915400" y="3100681"/>
              <a:ext cx="914400" cy="914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61D36A-04A1-D041-CC74-1923B7384F83}"/>
              </a:ext>
            </a:extLst>
          </p:cNvPr>
          <p:cNvGrpSpPr/>
          <p:nvPr/>
        </p:nvGrpSpPr>
        <p:grpSpPr>
          <a:xfrm>
            <a:off x="1219200" y="6592458"/>
            <a:ext cx="16306800" cy="1143000"/>
            <a:chOff x="1524000" y="2808534"/>
            <a:chExt cx="16306800" cy="1143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151855-C2A9-4EA9-3E46-5EE9749101EB}"/>
                </a:ext>
              </a:extLst>
            </p:cNvPr>
            <p:cNvSpPr/>
            <p:nvPr/>
          </p:nvSpPr>
          <p:spPr>
            <a:xfrm>
              <a:off x="1524000" y="2808534"/>
              <a:ext cx="1143000" cy="1143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56E8F0-9409-92F4-AFA7-CDAB212BFD7C}"/>
                </a:ext>
              </a:extLst>
            </p:cNvPr>
            <p:cNvSpPr txBox="1"/>
            <p:nvPr/>
          </p:nvSpPr>
          <p:spPr>
            <a:xfrm>
              <a:off x="3429000" y="2929237"/>
              <a:ext cx="14401800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Nháy chuột vào nút lệnh Save để lưu tệp.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0836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70C22-50E4-D487-BD2D-F5429A8C392B}"/>
              </a:ext>
            </a:extLst>
          </p:cNvPr>
          <p:cNvSpPr txBox="1"/>
          <p:nvPr/>
        </p:nvSpPr>
        <p:spPr>
          <a:xfrm>
            <a:off x="4838700" y="4191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80559-64D4-FF59-82DB-BD3B70D1154C}"/>
              </a:ext>
            </a:extLst>
          </p:cNvPr>
          <p:cNvSpPr txBox="1"/>
          <p:nvPr/>
        </p:nvSpPr>
        <p:spPr>
          <a:xfrm>
            <a:off x="1352550" y="1562100"/>
            <a:ext cx="155829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u="sng">
                <a:latin typeface="Arial" panose="020B0604020202020204" pitchFamily="34" charset="0"/>
                <a:cs typeface="Arial" panose="020B0604020202020204" pitchFamily="34" charset="0"/>
              </a:rPr>
              <a:t>Bài tập 1.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Các nút lệnh của </a:t>
            </a: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ứng chuyển trang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nằm trên dải lệnh nào?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06BAC4-EDCA-C53F-BBAC-FF25A8101F53}"/>
              </a:ext>
            </a:extLst>
          </p:cNvPr>
          <p:cNvSpPr/>
          <p:nvPr/>
        </p:nvSpPr>
        <p:spPr>
          <a:xfrm>
            <a:off x="1352550" y="4229100"/>
            <a:ext cx="6553200" cy="15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Design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4C6A00-8F58-0A0A-545B-B90E0DF03A1E}"/>
              </a:ext>
            </a:extLst>
          </p:cNvPr>
          <p:cNvSpPr/>
          <p:nvPr/>
        </p:nvSpPr>
        <p:spPr>
          <a:xfrm>
            <a:off x="1352550" y="6595177"/>
            <a:ext cx="6553200" cy="15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Animations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4BAD36-FB71-8003-F1A8-EDCF32ECCB76}"/>
              </a:ext>
            </a:extLst>
          </p:cNvPr>
          <p:cNvSpPr/>
          <p:nvPr/>
        </p:nvSpPr>
        <p:spPr>
          <a:xfrm>
            <a:off x="9906000" y="4229100"/>
            <a:ext cx="6553200" cy="15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Home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EEEDD7-CFD9-4C65-BE86-A9247FF44290}"/>
              </a:ext>
            </a:extLst>
          </p:cNvPr>
          <p:cNvSpPr/>
          <p:nvPr/>
        </p:nvSpPr>
        <p:spPr>
          <a:xfrm>
            <a:off x="9906000" y="6595177"/>
            <a:ext cx="6553200" cy="152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Transitions</a:t>
            </a:r>
          </a:p>
        </p:txBody>
      </p:sp>
    </p:spTree>
    <p:extLst>
      <p:ext uri="{BB962C8B-B14F-4D97-AF65-F5344CB8AC3E}">
        <p14:creationId xmlns:p14="http://schemas.microsoft.com/office/powerpoint/2010/main" val="37393946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70C22-50E4-D487-BD2D-F5429A8C392B}"/>
              </a:ext>
            </a:extLst>
          </p:cNvPr>
          <p:cNvSpPr txBox="1"/>
          <p:nvPr/>
        </p:nvSpPr>
        <p:spPr>
          <a:xfrm>
            <a:off x="4838700" y="4191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80559-64D4-FF59-82DB-BD3B70D1154C}"/>
              </a:ext>
            </a:extLst>
          </p:cNvPr>
          <p:cNvSpPr txBox="1"/>
          <p:nvPr/>
        </p:nvSpPr>
        <p:spPr>
          <a:xfrm>
            <a:off x="1352550" y="1477373"/>
            <a:ext cx="155829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u="sng">
                <a:latin typeface="Arial" panose="020B0604020202020204" pitchFamily="34" charset="0"/>
                <a:cs typeface="Arial" panose="020B0604020202020204" pitchFamily="34" charset="0"/>
              </a:rPr>
              <a:t>Bài tập 2.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 Em hãy thực hành các nhiệm vụ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1B083-3E31-BD0F-AE1C-2F3DFE4D3BEB}"/>
              </a:ext>
            </a:extLst>
          </p:cNvPr>
          <p:cNvSpPr txBox="1"/>
          <p:nvPr/>
        </p:nvSpPr>
        <p:spPr>
          <a:xfrm>
            <a:off x="568539" y="2742809"/>
            <a:ext cx="17754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a. Tạo bốn trang trình chiếu theo gợi ý sau đây để giới thiệu Hồ Hoàn Kiếm: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2E435E-78BA-F0AD-FAC9-7A20058869DB}"/>
              </a:ext>
            </a:extLst>
          </p:cNvPr>
          <p:cNvGrpSpPr/>
          <p:nvPr/>
        </p:nvGrpSpPr>
        <p:grpSpPr>
          <a:xfrm>
            <a:off x="184261" y="3848100"/>
            <a:ext cx="17893320" cy="5105399"/>
            <a:chOff x="184261" y="4179317"/>
            <a:chExt cx="17893320" cy="37765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047B3A-816A-9583-84F2-4CE0DFCE53E9}"/>
                </a:ext>
              </a:extLst>
            </p:cNvPr>
            <p:cNvGrpSpPr/>
            <p:nvPr/>
          </p:nvGrpSpPr>
          <p:grpSpPr>
            <a:xfrm>
              <a:off x="184261" y="4179317"/>
              <a:ext cx="4343400" cy="2945004"/>
              <a:chOff x="1581150" y="3979460"/>
              <a:chExt cx="4343400" cy="294500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652C93-83F2-F308-D497-42DED72E4373}"/>
                  </a:ext>
                </a:extLst>
              </p:cNvPr>
              <p:cNvSpPr/>
              <p:nvPr/>
            </p:nvSpPr>
            <p:spPr>
              <a:xfrm>
                <a:off x="1581150" y="3979460"/>
                <a:ext cx="4343400" cy="2945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F6623ED-A781-3919-02B8-4A315905A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97166" y="4908203"/>
                <a:ext cx="2349468" cy="181487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185BAD-87BC-EBA5-4BE5-3A37A8A16D0C}"/>
                  </a:ext>
                </a:extLst>
              </p:cNvPr>
              <p:cNvSpPr txBox="1"/>
              <p:nvPr/>
            </p:nvSpPr>
            <p:spPr>
              <a:xfrm>
                <a:off x="1809750" y="4165169"/>
                <a:ext cx="3886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Hồ Hoàn Kiếm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CAA50C-8895-0459-26A0-254685ABD90C}"/>
                </a:ext>
              </a:extLst>
            </p:cNvPr>
            <p:cNvGrpSpPr/>
            <p:nvPr/>
          </p:nvGrpSpPr>
          <p:grpSpPr>
            <a:xfrm>
              <a:off x="4664227" y="4179317"/>
              <a:ext cx="4479655" cy="2945004"/>
              <a:chOff x="5900209" y="4000500"/>
              <a:chExt cx="4479655" cy="29450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0035F92-4E2E-6628-CD88-A987F8169D70}"/>
                  </a:ext>
                </a:extLst>
              </p:cNvPr>
              <p:cNvGrpSpPr/>
              <p:nvPr/>
            </p:nvGrpSpPr>
            <p:grpSpPr>
              <a:xfrm>
                <a:off x="5943600" y="4000500"/>
                <a:ext cx="4343400" cy="2945004"/>
                <a:chOff x="1581150" y="3979460"/>
                <a:chExt cx="4343400" cy="294500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EB75A8C-6DC3-8862-0CEC-2D0D4EA1DA03}"/>
                    </a:ext>
                  </a:extLst>
                </p:cNvPr>
                <p:cNvSpPr/>
                <p:nvPr/>
              </p:nvSpPr>
              <p:spPr>
                <a:xfrm>
                  <a:off x="1581150" y="3979460"/>
                  <a:ext cx="4343400" cy="29450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0786CE-956B-83C1-D1CA-E400BCD01D06}"/>
                    </a:ext>
                  </a:extLst>
                </p:cNvPr>
                <p:cNvSpPr txBox="1"/>
                <p:nvPr/>
              </p:nvSpPr>
              <p:spPr>
                <a:xfrm>
                  <a:off x="1809750" y="4165169"/>
                  <a:ext cx="38862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Thông tin 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4E275F-DD9D-59FE-9B83-8942250A88F5}"/>
                  </a:ext>
                </a:extLst>
              </p:cNvPr>
              <p:cNvSpPr txBox="1"/>
              <p:nvPr/>
            </p:nvSpPr>
            <p:spPr>
              <a:xfrm>
                <a:off x="5900209" y="5085368"/>
                <a:ext cx="4479655" cy="1502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Tên gọi khác: Hồ Gươm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Tọa lạc ngay trung tâm thủ đô Hà Nội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920618-34AC-72A4-625E-FBF8FBA8C009}"/>
                </a:ext>
              </a:extLst>
            </p:cNvPr>
            <p:cNvGrpSpPr/>
            <p:nvPr/>
          </p:nvGrpSpPr>
          <p:grpSpPr>
            <a:xfrm>
              <a:off x="9119300" y="4179317"/>
              <a:ext cx="4441339" cy="2945004"/>
              <a:chOff x="7293461" y="6518467"/>
              <a:chExt cx="4441339" cy="294500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7C2013-5C53-68E8-D4B9-8849E513083C}"/>
                  </a:ext>
                </a:extLst>
              </p:cNvPr>
              <p:cNvGrpSpPr/>
              <p:nvPr/>
            </p:nvGrpSpPr>
            <p:grpSpPr>
              <a:xfrm>
                <a:off x="7391400" y="6518467"/>
                <a:ext cx="4343400" cy="2945004"/>
                <a:chOff x="1581150" y="3979460"/>
                <a:chExt cx="4343400" cy="294500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6D18B50-03FA-BCC5-A646-6A22C16F98CA}"/>
                    </a:ext>
                  </a:extLst>
                </p:cNvPr>
                <p:cNvSpPr/>
                <p:nvPr/>
              </p:nvSpPr>
              <p:spPr>
                <a:xfrm>
                  <a:off x="1581150" y="3979460"/>
                  <a:ext cx="4343400" cy="29450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33C6C2E-C9D3-5B7D-5FEF-8A479838AE2B}"/>
                    </a:ext>
                  </a:extLst>
                </p:cNvPr>
                <p:cNvSpPr txBox="1"/>
                <p:nvPr/>
              </p:nvSpPr>
              <p:spPr>
                <a:xfrm>
                  <a:off x="1809750" y="4165169"/>
                  <a:ext cx="38862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500" b="1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Những điểm đến nổi bật 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6B35E8-6C52-D927-24B6-0E5CC14ABCD6}"/>
                  </a:ext>
                </a:extLst>
              </p:cNvPr>
              <p:cNvSpPr txBox="1"/>
              <p:nvPr/>
            </p:nvSpPr>
            <p:spPr>
              <a:xfrm>
                <a:off x="7293461" y="7592382"/>
                <a:ext cx="2895600" cy="144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Ngọc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Sơn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Húc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Bút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pic>
            <p:nvPicPr>
              <p:cNvPr id="1026" name="Picture 2" descr="Đài Nghiên - Tháp Bút | Biểu tượng nền văn hiến nước nhà">
                <a:extLst>
                  <a:ext uri="{FF2B5EF4-FFF2-40B4-BE49-F238E27FC236}">
                    <a16:creationId xmlns:a16="http://schemas.microsoft.com/office/drawing/2014/main" id="{721781F2-C286-B7F1-762E-5138428FA3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35" t="8023" r="30313" b="13857"/>
              <a:stretch/>
            </p:blipFill>
            <p:spPr bwMode="auto">
              <a:xfrm>
                <a:off x="10287000" y="7304351"/>
                <a:ext cx="1102925" cy="2030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FC7DA7B-548A-DE95-A1E3-E9B795366FAF}"/>
                </a:ext>
              </a:extLst>
            </p:cNvPr>
            <p:cNvGrpSpPr/>
            <p:nvPr/>
          </p:nvGrpSpPr>
          <p:grpSpPr>
            <a:xfrm>
              <a:off x="13734181" y="4179317"/>
              <a:ext cx="4343400" cy="2945004"/>
              <a:chOff x="1581150" y="3979460"/>
              <a:chExt cx="4343400" cy="294500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28CF20-5D03-1BCC-071F-3BE613FDA181}"/>
                  </a:ext>
                </a:extLst>
              </p:cNvPr>
              <p:cNvSpPr/>
              <p:nvPr/>
            </p:nvSpPr>
            <p:spPr>
              <a:xfrm>
                <a:off x="1581150" y="3979460"/>
                <a:ext cx="4343400" cy="2945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0E3507-38C4-D934-23C4-0E811D6F093C}"/>
                  </a:ext>
                </a:extLst>
              </p:cNvPr>
              <p:cNvSpPr txBox="1"/>
              <p:nvPr/>
            </p:nvSpPr>
            <p:spPr>
              <a:xfrm>
                <a:off x="1695450" y="4875312"/>
                <a:ext cx="4114800" cy="139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0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Mời</a:t>
                </a:r>
                <a:r>
                  <a:rPr lang="en-US" sz="3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3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thăm</a:t>
                </a:r>
                <a:r>
                  <a:rPr lang="en-US" sz="3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Hồ</a:t>
                </a:r>
                <a:r>
                  <a:rPr lang="en-US" sz="3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Kiếm</a:t>
                </a:r>
                <a:r>
                  <a:rPr lang="en-US" sz="3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3B1E35-738F-1CFB-DFFF-28D3DDBC4280}"/>
                </a:ext>
              </a:extLst>
            </p:cNvPr>
            <p:cNvSpPr txBox="1"/>
            <p:nvPr/>
          </p:nvSpPr>
          <p:spPr>
            <a:xfrm>
              <a:off x="831961" y="7368696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Trang 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A93C4A-1F06-9E8C-07F0-4DF6C14D9875}"/>
                </a:ext>
              </a:extLst>
            </p:cNvPr>
            <p:cNvSpPr txBox="1"/>
            <p:nvPr/>
          </p:nvSpPr>
          <p:spPr>
            <a:xfrm>
              <a:off x="5355318" y="7401909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Trang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2E748A-A7C6-A02A-065C-5DCC7678A4B5}"/>
                </a:ext>
              </a:extLst>
            </p:cNvPr>
            <p:cNvSpPr txBox="1"/>
            <p:nvPr/>
          </p:nvSpPr>
          <p:spPr>
            <a:xfrm>
              <a:off x="9864939" y="7367958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Trang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46A6C9-0D12-5613-D88F-C2CB4A23A5AB}"/>
                </a:ext>
              </a:extLst>
            </p:cNvPr>
            <p:cNvSpPr txBox="1"/>
            <p:nvPr/>
          </p:nvSpPr>
          <p:spPr>
            <a:xfrm>
              <a:off x="14433802" y="7401909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Trang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76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35070-506E-1C85-6ED4-8688B5CEFF27}"/>
              </a:ext>
            </a:extLst>
          </p:cNvPr>
          <p:cNvSpPr/>
          <p:nvPr/>
        </p:nvSpPr>
        <p:spPr>
          <a:xfrm>
            <a:off x="-304800" y="8953500"/>
            <a:ext cx="18897600" cy="1663382"/>
          </a:xfrm>
          <a:prstGeom prst="rect">
            <a:avLst/>
          </a:prstGeom>
          <a:solidFill>
            <a:srgbClr val="A1C3F8"/>
          </a:solidFill>
          <a:ln>
            <a:solidFill>
              <a:srgbClr val="A1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70C22-50E4-D487-BD2D-F5429A8C392B}"/>
              </a:ext>
            </a:extLst>
          </p:cNvPr>
          <p:cNvSpPr txBox="1"/>
          <p:nvPr/>
        </p:nvSpPr>
        <p:spPr>
          <a:xfrm>
            <a:off x="4838700" y="4191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80559-64D4-FF59-82DB-BD3B70D1154C}"/>
              </a:ext>
            </a:extLst>
          </p:cNvPr>
          <p:cNvSpPr txBox="1"/>
          <p:nvPr/>
        </p:nvSpPr>
        <p:spPr>
          <a:xfrm>
            <a:off x="1352550" y="1477373"/>
            <a:ext cx="155829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u="sng">
                <a:latin typeface="Arial" panose="020B0604020202020204" pitchFamily="34" charset="0"/>
                <a:cs typeface="Arial" panose="020B0604020202020204" pitchFamily="34" charset="0"/>
              </a:rPr>
              <a:t>Bài tập 2.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 Em hãy thực hành các nhiệm vụ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1B083-3E31-BD0F-AE1C-2F3DFE4D3BEB}"/>
              </a:ext>
            </a:extLst>
          </p:cNvPr>
          <p:cNvSpPr txBox="1"/>
          <p:nvPr/>
        </p:nvSpPr>
        <p:spPr>
          <a:xfrm>
            <a:off x="838200" y="2742809"/>
            <a:ext cx="156972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 Tạo hiệu ứng cho các trang chiếu theo yêu cầu sau: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C798CF-E086-1CD6-A417-FF37E8210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30491"/>
              </p:ext>
            </p:extLst>
          </p:nvPr>
        </p:nvGraphicFramePr>
        <p:xfrm>
          <a:off x="1295400" y="4073003"/>
          <a:ext cx="15697200" cy="3208116"/>
        </p:xfrm>
        <a:graphic>
          <a:graphicData uri="http://schemas.openxmlformats.org/drawingml/2006/table">
            <a:tbl>
              <a:tblPr firstRow="1" firstCol="1" bandRow="1"/>
              <a:tblGrid>
                <a:gridCol w="7847021">
                  <a:extLst>
                    <a:ext uri="{9D8B030D-6E8A-4147-A177-3AD203B41FA5}">
                      <a16:colId xmlns:a16="http://schemas.microsoft.com/office/drawing/2014/main" val="3321271153"/>
                    </a:ext>
                  </a:extLst>
                </a:gridCol>
                <a:gridCol w="7850179">
                  <a:extLst>
                    <a:ext uri="{9D8B030D-6E8A-4147-A177-3AD203B41FA5}">
                      <a16:colId xmlns:a16="http://schemas.microsoft.com/office/drawing/2014/main" val="1349621601"/>
                    </a:ext>
                  </a:extLst>
                </a:gridCol>
              </a:tblGrid>
              <a:tr h="16040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Trang 1: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Dùng hiệu ứng chuyển trang Wipe.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Trang 2: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Dùng hiệu ứng chuyển trang Rotate.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429867"/>
                  </a:ext>
                </a:extLst>
              </a:tr>
              <a:tr h="16040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Trang 3: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Dùng hiệu ứng chuyển trang Zoom.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Trang 4: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i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Dùng hiệu ứng chuyển trang Pan.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4876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D1C337-0D33-79CB-D608-3975C975C49F}"/>
              </a:ext>
            </a:extLst>
          </p:cNvPr>
          <p:cNvSpPr txBox="1"/>
          <p:nvPr/>
        </p:nvSpPr>
        <p:spPr>
          <a:xfrm>
            <a:off x="838200" y="7886700"/>
            <a:ext cx="16935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/>
              <a:t>c</a:t>
            </a:r>
            <a:r>
              <a:rPr lang="en-US" sz="4000"/>
              <a:t>.</a:t>
            </a:r>
            <a:r>
              <a:rPr lang="vi-VN" sz="4000"/>
              <a:t> Lưu tệp với tên </a:t>
            </a:r>
            <a:r>
              <a:rPr lang="vi-VN" sz="4000">
                <a:solidFill>
                  <a:schemeClr val="accent6">
                    <a:lumMod val="75000"/>
                  </a:schemeClr>
                </a:solidFill>
              </a:rPr>
              <a:t>Ho Hoan Kiem </a:t>
            </a:r>
            <a:r>
              <a:rPr lang="vi-VN" sz="4000"/>
              <a:t>vào thư mục tên của em đã tạo ở Bài 5.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686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488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Hồng Người Được tô màu Hình minh họa Nội quy Lớp học và Quy tắc ứng xử Trực tuyến Bản thuyết trình Giáo dục</dc:title>
  <dc:creator>Administrator</dc:creator>
  <cp:lastModifiedBy>Admin</cp:lastModifiedBy>
  <cp:revision>9</cp:revision>
  <dcterms:created xsi:type="dcterms:W3CDTF">2006-08-16T00:00:00Z</dcterms:created>
  <dcterms:modified xsi:type="dcterms:W3CDTF">2024-01-17T15:00:20Z</dcterms:modified>
  <dc:identifier>DAFeoz3Neho</dc:identifier>
</cp:coreProperties>
</file>