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19"/>
  </p:notesMasterIdLst>
  <p:sldIdLst>
    <p:sldId id="519" r:id="rId3"/>
    <p:sldId id="263" r:id="rId4"/>
    <p:sldId id="522" r:id="rId5"/>
    <p:sldId id="277" r:id="rId6"/>
    <p:sldId id="549" r:id="rId7"/>
    <p:sldId id="547" r:id="rId8"/>
    <p:sldId id="545" r:id="rId9"/>
    <p:sldId id="550" r:id="rId10"/>
    <p:sldId id="296" r:id="rId11"/>
    <p:sldId id="552" r:id="rId12"/>
    <p:sldId id="298" r:id="rId13"/>
    <p:sldId id="553" r:id="rId14"/>
    <p:sldId id="548" r:id="rId15"/>
    <p:sldId id="300" r:id="rId16"/>
    <p:sldId id="302" r:id="rId17"/>
    <p:sldId id="3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66FF"/>
    <a:srgbClr val="CCE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1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1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80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4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80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4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9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8" y="3113690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6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4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8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5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6" y="6322746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1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8" y="1879378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2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4" y="4825114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4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8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5" y="2706024"/>
            <a:ext cx="3404231" cy="6774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8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4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470F18D-3290-4F7A-B497-F2F226AE6E6A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87F7BBB-07B0-4BA7-A934-658DFB689B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15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1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4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1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4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8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1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m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tm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slide" Target="slide15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7" y="1655171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CÁNH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ĐỒNG QUÊ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" y="1612961"/>
            <a:ext cx="10058400" cy="26239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8254" y="537067"/>
            <a:ext cx="954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>
                <a:solidFill>
                  <a:srgbClr val="FF0000"/>
                </a:solidFill>
              </a:rPr>
              <a:t>3. </a:t>
            </a:r>
            <a:r>
              <a:rPr lang="en-US" sz="2800"/>
              <a:t>Đ</a:t>
            </a:r>
            <a:r>
              <a:rPr lang="vi-VN" sz="2800"/>
              <a:t>àn chiền ch</a:t>
            </a:r>
            <a:r>
              <a:rPr lang="en-US" sz="2800">
                <a:latin typeface="Arial" pitchFamily="34" charset="0"/>
                <a:cs typeface="Arial" pitchFamily="34" charset="0"/>
              </a:rPr>
              <a:t>iệ</a:t>
            </a:r>
            <a:r>
              <a:rPr lang="vi-VN" sz="2800"/>
              <a:t>n và lũ châu chấu làm gì trên cánh đ</a:t>
            </a:r>
            <a:r>
              <a:rPr lang="en-US" sz="2800">
                <a:latin typeface="Arial" pitchFamily="34" charset="0"/>
                <a:cs typeface="Arial" pitchFamily="34" charset="0"/>
              </a:rPr>
              <a:t>ồ</a:t>
            </a:r>
            <a:r>
              <a:rPr lang="vi-VN" sz="2800"/>
              <a:t>ng?</a:t>
            </a:r>
            <a:endParaRPr lang="en-US" sz="2800"/>
          </a:p>
        </p:txBody>
      </p:sp>
      <p:sp>
        <p:nvSpPr>
          <p:cNvPr id="4" name="Rectangle 3"/>
          <p:cNvSpPr/>
          <p:nvPr/>
        </p:nvSpPr>
        <p:spPr>
          <a:xfrm>
            <a:off x="1438625" y="4518951"/>
            <a:ext cx="368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bay quanh và hót tích ri tích rích</a:t>
            </a:r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6230723" y="4734394"/>
            <a:ext cx="372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/>
              <a:t>đu cỏ uống sương rơi</a:t>
            </a:r>
            <a:r>
              <a:rPr lang="vi-VN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93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5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289160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vi-VN" sz="2800">
                <a:latin typeface="+mj-lt"/>
              </a:rPr>
              <a:t>Theo em, vì sao bé ngân nga hát giữa cánh đ</a:t>
            </a:r>
            <a:r>
              <a:rPr lang="en-US" sz="2800">
                <a:latin typeface="+mj-lt"/>
              </a:rPr>
              <a:t>ồ</a:t>
            </a:r>
            <a:r>
              <a:rPr lang="vi-VN" sz="2800">
                <a:latin typeface="+mj-lt"/>
              </a:rPr>
              <a:t>ng?</a:t>
            </a:r>
            <a:endParaRPr lang="en-US" sz="2800" kern="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5" y="448890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5" y="4322790"/>
            <a:ext cx="8910843" cy="13160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+mj-lt"/>
              </a:rPr>
              <a:t>Bé ngàn nga hát khẽ bởi vì bé cảm thấy cánh đổng quê hương thật là đẹp, bé cảm thấy hạnh phúc trong lòng</a:t>
            </a:r>
            <a:endParaRPr lang="zh-CN" altLang="en-US" sz="2800" dirty="0">
              <a:solidFill>
                <a:schemeClr val="bg1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856094" y="13648"/>
            <a:ext cx="3138985" cy="1201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10487" y="2576946"/>
            <a:ext cx="6621440" cy="10667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Học thuộc lòng </a:t>
            </a:r>
            <a:endParaRPr lang="en-US" sz="150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pSp>
        <p:nvGrpSpPr>
          <p:cNvPr id="5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6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7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8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609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549" y="866643"/>
            <a:ext cx="1828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Bé theo mẹ 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4805" y="866643"/>
            <a:ext cx="203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ra đồng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0210" y="1488955"/>
            <a:ext cx="2235200" cy="390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Vầng dương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2049" y="1416666"/>
            <a:ext cx="1668306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lên rực đỏ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2400" y="1847041"/>
            <a:ext cx="2133600" cy="41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Muôn vàn 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6163" y="1847041"/>
            <a:ext cx="3523500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kim cương nhỏ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1415" y="2286897"/>
            <a:ext cx="23731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Lấp lánh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9843" y="2243501"/>
            <a:ext cx="5065405" cy="482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ngọn cỏ hoa.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6291" y="3231309"/>
            <a:ext cx="2148655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Nắng ban mai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50707" y="3282212"/>
            <a:ext cx="3454400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hiền hòa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66651" y="3758808"/>
            <a:ext cx="1828800" cy="457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Tung lụa tơ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25154" y="3775866"/>
            <a:ext cx="2211302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 vàng óng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00915" y="4354060"/>
            <a:ext cx="1661995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Trải lên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38448" y="4931074"/>
            <a:ext cx="4876800" cy="457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muôn con sóng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06291" y="4931071"/>
            <a:ext cx="1763595" cy="457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Dập dờn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39759" y="4347133"/>
            <a:ext cx="2528064" cy="457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đồng lúa xanh.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38399" y="947871"/>
            <a:ext cx="2674043" cy="462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Đàn chiền chiện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07605" y="937722"/>
            <a:ext cx="1723479" cy="543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bay lượn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69205" y="1980392"/>
            <a:ext cx="2553629" cy="535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Lũ châu chấu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16323" y="1454989"/>
            <a:ext cx="2805154" cy="456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tích ri tích rích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82669" y="1500429"/>
            <a:ext cx="732115" cy="413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Hót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66508" y="1981911"/>
            <a:ext cx="2862997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tinh nghịch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79354" y="2416378"/>
            <a:ext cx="1560395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Đu cỏ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01054" y="2416377"/>
            <a:ext cx="4778988" cy="457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uống sương rơi.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36125" y="3323102"/>
            <a:ext cx="2354997" cy="4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Sóng xanh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28017" y="3323102"/>
            <a:ext cx="2725003" cy="424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cuộn chân trời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85820" y="3896857"/>
            <a:ext cx="2321785" cy="457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Cánh đồng như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07605" y="3877438"/>
            <a:ext cx="1657821" cy="423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prstClr val="black"/>
                </a:solidFill>
              </a:rPr>
              <a:t>tranh vẽ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7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251077" y="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26267" y="4469409"/>
            <a:ext cx="1194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hát khẽ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0978" y="4407854"/>
            <a:ext cx="2225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prstClr val="black"/>
                </a:solidFill>
              </a:rPr>
              <a:t>Bé ngân nga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8557" y="4942006"/>
            <a:ext cx="248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Trong hương lúa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22834" y="4942006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mênh mông 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7562" y="5556739"/>
            <a:ext cx="287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Bùi Minh Huế</a:t>
            </a:r>
          </a:p>
        </p:txBody>
      </p:sp>
    </p:spTree>
    <p:extLst>
      <p:ext uri="{BB962C8B-B14F-4D97-AF65-F5344CB8AC3E}">
        <p14:creationId xmlns:p14="http://schemas.microsoft.com/office/powerpoint/2010/main" val="1160614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4" grpId="0"/>
      <p:bldP spid="17" grpId="0"/>
      <p:bldP spid="19" grpId="0"/>
      <p:bldP spid="21" grpId="0"/>
      <p:bldP spid="25" grpId="0"/>
      <p:bldP spid="27" grpId="0"/>
      <p:bldP spid="29" grpId="0"/>
      <p:bldP spid="32" grpId="0"/>
      <p:bldP spid="34" grpId="0"/>
      <p:bldP spid="36" grpId="0"/>
      <p:bldP spid="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6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5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6182" y="2228671"/>
            <a:ext cx="55418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</a:rPr>
              <a:t>1</a:t>
            </a:r>
            <a:r>
              <a:rPr lang="vi-VN" sz="2800"/>
              <a:t>. Tìm trong bài từ ngữ:</a:t>
            </a:r>
            <a:endParaRPr lang="en-US" sz="2800" b="1"/>
          </a:p>
          <a:p>
            <a:pPr lvl="0">
              <a:lnSpc>
                <a:spcPct val="150000"/>
              </a:lnSpc>
            </a:pPr>
            <a:r>
              <a:rPr lang="en-US" sz="2800"/>
              <a:t>a.</a:t>
            </a:r>
            <a:r>
              <a:rPr lang="vi-VN" sz="2800"/>
              <a:t>chỉ màu sắc của mặt trời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/>
              <a:t>b.</a:t>
            </a:r>
            <a:r>
              <a:rPr lang="vi-VN" sz="2800"/>
              <a:t>chỉ màu sắc của ánh nắng</a:t>
            </a:r>
            <a:endParaRPr lang="en-US" sz="2800"/>
          </a:p>
          <a:p>
            <a:pPr lvl="0">
              <a:lnSpc>
                <a:spcPct val="150000"/>
              </a:lnSpc>
            </a:pPr>
            <a:r>
              <a:rPr lang="en-US" sz="2800"/>
              <a:t>c.</a:t>
            </a:r>
            <a:r>
              <a:rPr lang="vi-VN" sz="2800"/>
              <a:t>chỉ màu sắc của đ</a:t>
            </a:r>
            <a:r>
              <a:rPr lang="en-US" sz="2800"/>
              <a:t>ồ</a:t>
            </a:r>
            <a:r>
              <a:rPr lang="vi-VN" sz="2800"/>
              <a:t>ng lúa</a:t>
            </a:r>
            <a:endParaRPr lang="en-US" sz="2800"/>
          </a:p>
        </p:txBody>
      </p:sp>
      <p:sp>
        <p:nvSpPr>
          <p:cNvPr id="5" name="Rectangle 4"/>
          <p:cNvSpPr/>
          <p:nvPr/>
        </p:nvSpPr>
        <p:spPr>
          <a:xfrm>
            <a:off x="5819321" y="2690336"/>
            <a:ext cx="1503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FF0000"/>
                </a:solidFill>
              </a:rPr>
              <a:t>đỏ rực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7939" y="3338432"/>
            <a:ext cx="1869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i="1">
                <a:solidFill>
                  <a:schemeClr val="accent2">
                    <a:lumMod val="75000"/>
                  </a:schemeClr>
                </a:solidFill>
              </a:rPr>
              <a:t>vàng óng</a:t>
            </a:r>
            <a:endParaRPr lang="en-US" sz="32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2907" y="3923207"/>
            <a:ext cx="1249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i="1">
                <a:solidFill>
                  <a:srgbClr val="00B050"/>
                </a:solidFill>
              </a:rPr>
              <a:t>xanh</a:t>
            </a:r>
            <a:r>
              <a:rPr lang="vi-VN" i="1"/>
              <a:t>.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82" y="1663151"/>
            <a:ext cx="3183348" cy="2054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73" y="1649907"/>
            <a:ext cx="3328366" cy="221622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17" y="1663151"/>
            <a:ext cx="3663083" cy="22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6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5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4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800" i="1">
                <a:solidFill>
                  <a:srgbClr val="FF0000"/>
                </a:solidFill>
              </a:rPr>
              <a:t>2</a:t>
            </a:r>
            <a:r>
              <a:rPr lang="vi-VN" sz="2800" i="1"/>
              <a:t>. </a:t>
            </a:r>
            <a:r>
              <a:rPr lang="vi-VN" sz="2800"/>
              <a:t>Tìm thêm từ ngữ t</a:t>
            </a:r>
            <a:r>
              <a:rPr lang="en-US" sz="2800"/>
              <a:t>ả</a:t>
            </a:r>
            <a:r>
              <a:rPr lang="vi-VN" sz="2800"/>
              <a:t> mặt trời, ánh nắng, đ</a:t>
            </a:r>
            <a:r>
              <a:rPr lang="en-US" sz="2800"/>
              <a:t>ồ</a:t>
            </a:r>
            <a:r>
              <a:rPr lang="vi-VN" sz="2800"/>
              <a:t>ng lúa.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79" y="2397440"/>
            <a:ext cx="6059110" cy="35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909137" y="2106752"/>
            <a:ext cx="8858874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401935" y="2510056"/>
            <a:ext cx="7547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Dấu chấm câu  được đặt ở đâu?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278402" y="3206954"/>
            <a:ext cx="833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chữ cái đầu mỗi dòng thơ được viết như thế nào?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401934" y="4136300"/>
            <a:ext cx="6848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giữa các khổ thơ như thế nào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004672" y="53258"/>
            <a:ext cx="2033517" cy="78114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283495" y="0"/>
            <a:ext cx="3542946" cy="1039114"/>
          </a:xfrm>
          <a:prstGeom prst="cloud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 flipH="1">
            <a:off x="9764901" y="562777"/>
            <a:ext cx="2197290" cy="781140"/>
          </a:xfrm>
          <a:prstGeom prst="cloud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Tweety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56" y="5090614"/>
            <a:ext cx="1445306" cy="153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123" y="-278914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ouse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5" y="4358956"/>
            <a:ext cx="1900380" cy="19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2" y="35145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504"/>
            <a:ext cx="12192000" cy="5307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5532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5783473" y="2628099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chiền chiện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8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4449866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tích ri tích rích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164759" y="329599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6278881" y="5014969"/>
            <a:ext cx="647489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300407" y="829179"/>
            <a:ext cx="7693187" cy="1266841"/>
            <a:chOff x="2300407" y="829179"/>
            <a:chExt cx="7693187" cy="1266841"/>
          </a:xfrm>
        </p:grpSpPr>
        <p:grpSp>
          <p:nvGrpSpPr>
            <p:cNvPr id="100" name="Google Shape;378;p32">
              <a:extLst>
                <a:ext uri="{FF2B5EF4-FFF2-40B4-BE49-F238E27FC236}">
                  <a16:creationId xmlns:a16="http://schemas.microsoft.com/office/drawing/2014/main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101" name="Google Shape;379;p32">
                <a:extLst>
                  <a:ext uri="{FF2B5EF4-FFF2-40B4-BE49-F238E27FC236}">
                    <a16:creationId xmlns:a16="http://schemas.microsoft.com/office/drawing/2014/main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80;p32">
                <a:extLst>
                  <a:ext uri="{FF2B5EF4-FFF2-40B4-BE49-F238E27FC236}">
                    <a16:creationId xmlns:a16="http://schemas.microsoft.com/office/drawing/2014/main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81;p32">
                <a:extLst>
                  <a:ext uri="{FF2B5EF4-FFF2-40B4-BE49-F238E27FC236}">
                    <a16:creationId xmlns:a16="http://schemas.microsoft.com/office/drawing/2014/main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" name="Google Shape;386;p32">
              <a:extLst>
                <a:ext uri="{FF2B5EF4-FFF2-40B4-BE49-F238E27FC236}">
                  <a16:creationId xmlns:a16="http://schemas.microsoft.com/office/drawing/2014/main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851021"/>
              <a:ext cx="707040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40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TỪ KHÓ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07535" y="4074161"/>
            <a:ext cx="514034" cy="106740"/>
            <a:chOff x="6107535" y="4074160"/>
            <a:chExt cx="514034" cy="10673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817148" y="4074160"/>
            <a:ext cx="261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8001437" y="4074160"/>
            <a:ext cx="281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7347182" y="329599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641889" y="3295990"/>
            <a:ext cx="436880" cy="108509"/>
            <a:chOff x="6641889" y="3295990"/>
            <a:chExt cx="436880" cy="10850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41889" y="3295990"/>
              <a:ext cx="43688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50507" y="3404499"/>
              <a:ext cx="42826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846175" y="3350245"/>
            <a:ext cx="436880" cy="108509"/>
            <a:chOff x="6641889" y="3295990"/>
            <a:chExt cx="436880" cy="10850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41889" y="3295990"/>
              <a:ext cx="43688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C874099-9C1F-43A7-BCB2-5975B872F399}"/>
                </a:ext>
              </a:extLst>
            </p:cNvPr>
            <p:cNvCxnSpPr/>
            <p:nvPr/>
          </p:nvCxnSpPr>
          <p:spPr>
            <a:xfrm>
              <a:off x="6650507" y="3404499"/>
              <a:ext cx="428262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347182" y="4074161"/>
            <a:ext cx="514034" cy="106740"/>
            <a:chOff x="6107535" y="4074160"/>
            <a:chExt cx="514034" cy="10673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8390697" y="4113084"/>
            <a:ext cx="514034" cy="106740"/>
            <a:chOff x="6107535" y="4074160"/>
            <a:chExt cx="514034" cy="106739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07535" y="4074160"/>
              <a:ext cx="495089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3AF2B3E-1169-44C1-B1E4-693E79C15545}"/>
                </a:ext>
              </a:extLst>
            </p:cNvPr>
            <p:cNvCxnSpPr>
              <a:cxnSpLocks/>
            </p:cNvCxnSpPr>
            <p:nvPr/>
          </p:nvCxnSpPr>
          <p:spPr>
            <a:xfrm>
              <a:off x="6164759" y="4180899"/>
              <a:ext cx="456810" cy="0"/>
            </a:xfrm>
            <a:prstGeom prst="line">
              <a:avLst/>
            </a:prstGeom>
            <a:ln w="28575">
              <a:solidFill>
                <a:srgbClr val="0066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6307001" y="5111232"/>
            <a:ext cx="647489" cy="0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4" y="46651"/>
            <a:ext cx="5140035" cy="363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564"/>
            <a:ext cx="7051964" cy="37684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82096" y="46651"/>
            <a:ext cx="3248194" cy="2694336"/>
            <a:chOff x="3582096" y="-182155"/>
            <a:chExt cx="3248194" cy="2694336"/>
          </a:xfrm>
        </p:grpSpPr>
        <p:pic>
          <p:nvPicPr>
            <p:cNvPr id="4" name="Picture 13" descr="sun14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790" y="-182155"/>
              <a:ext cx="1587500" cy="153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582096" y="1681184"/>
              <a:ext cx="2798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en-US" sz="48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mặt trời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1940769"/>
            <a:ext cx="36991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Vầng dương: </a:t>
            </a:r>
          </a:p>
        </p:txBody>
      </p:sp>
      <p:pic>
        <p:nvPicPr>
          <p:cNvPr id="1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42218" y="3967089"/>
            <a:ext cx="2939604" cy="2912012"/>
          </a:xfrm>
          <a:prstGeom prst="rect">
            <a:avLst/>
          </a:prstGeom>
        </p:spPr>
      </p:pic>
      <p:sp>
        <p:nvSpPr>
          <p:cNvPr id="11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-174018" y="273601"/>
            <a:ext cx="5854379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3450613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36"/>
          <p:cNvSpPr/>
          <p:nvPr/>
        </p:nvSpPr>
        <p:spPr>
          <a:xfrm rot="10809061">
            <a:off x="1229078" y="2201292"/>
            <a:ext cx="10657621" cy="1560277"/>
          </a:xfrm>
          <a:custGeom>
            <a:avLst/>
            <a:gdLst/>
            <a:ahLst/>
            <a:cxnLst/>
            <a:rect l="l" t="t" r="r" b="b"/>
            <a:pathLst>
              <a:path w="74167" h="26992" extrusionOk="0">
                <a:moveTo>
                  <a:pt x="72981" y="1"/>
                </a:moveTo>
                <a:lnTo>
                  <a:pt x="10974" y="3101"/>
                </a:lnTo>
                <a:lnTo>
                  <a:pt x="1" y="15806"/>
                </a:lnTo>
                <a:lnTo>
                  <a:pt x="12159" y="26992"/>
                </a:lnTo>
                <a:lnTo>
                  <a:pt x="74166" y="23922"/>
                </a:lnTo>
                <a:lnTo>
                  <a:pt x="72981" y="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TextBox 7"/>
          <p:cNvSpPr txBox="1"/>
          <p:nvPr/>
        </p:nvSpPr>
        <p:spPr>
          <a:xfrm>
            <a:off x="1750790" y="2656924"/>
            <a:ext cx="29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Tích ri tích rích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9517" y="2656923"/>
            <a:ext cx="6650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là tiếng hót của chim chiền chiện</a:t>
            </a:r>
          </a:p>
        </p:txBody>
      </p:sp>
      <p:sp>
        <p:nvSpPr>
          <p:cNvPr id="11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312963" y="233884"/>
            <a:ext cx="5854379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2" name="Chiền chiện bụng vàng hót (Yellow bellied Prini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219" y="233885"/>
            <a:ext cx="11409518" cy="60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9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498421" y="16955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QUÊ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3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31092" y="2649218"/>
            <a:ext cx="8020035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bé nhìn thấy vầng dương đẹp như thế nào 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1" y="2529074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584326" y="4499841"/>
            <a:ext cx="5412219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Bé nhìn thấy v</a:t>
            </a: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ng dương rực đỏ.</a:t>
            </a:r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6" name="Picture 13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064" y="659581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795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70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Nắng ban mai được tả như thế nào 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31" y="2529074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1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Nắng ban mai hiền hoà, như những dải lụa tơ vàng óng, như con sóng dập dờn trên đổng lúa xanh.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403</Words>
  <Application>Microsoft Office PowerPoint</Application>
  <PresentationFormat>Màn hình rộng</PresentationFormat>
  <Paragraphs>78</Paragraphs>
  <Slides>16</Slides>
  <Notes>6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31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Lê Đức Hùng</cp:lastModifiedBy>
  <cp:revision>97</cp:revision>
  <dcterms:created xsi:type="dcterms:W3CDTF">2021-06-19T10:18:58Z</dcterms:created>
  <dcterms:modified xsi:type="dcterms:W3CDTF">2024-05-04T13:16:37Z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2024-05-04T13:12:48Z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b4c94fc5-d3d2-438c-a04b-55360dbf2ad3</vt:lpwstr>
  </property>
  <property fmtid="{D5CDD505-2E9C-101B-9397-08002B2CF9AE}" pid="7" name="MSIP_Label_defa4170-0d19-0005-0004-bc88714345d2_ActionId">
    <vt:lpwstr>983e5cb0-dd65-434c-adc4-c74a0d2c019b</vt:lpwstr>
  </property>
  <property fmtid="{D5CDD505-2E9C-101B-9397-08002B2CF9AE}" pid="8" name="MSIP_Label_defa4170-0d19-0005-0004-bc88714345d2_ContentBits">
    <vt:lpwstr>0</vt:lpwstr>
  </property>
</Properties>
</file>