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0" r:id="rId2"/>
    <p:sldMasterId id="2147483722" r:id="rId3"/>
  </p:sldMasterIdLst>
  <p:notesMasterIdLst>
    <p:notesMasterId r:id="rId22"/>
  </p:notesMasterIdLst>
  <p:sldIdLst>
    <p:sldId id="11088401" r:id="rId4"/>
    <p:sldId id="11088476" r:id="rId5"/>
    <p:sldId id="11088466" r:id="rId6"/>
    <p:sldId id="11088439" r:id="rId7"/>
    <p:sldId id="11088403" r:id="rId8"/>
    <p:sldId id="11088468" r:id="rId9"/>
    <p:sldId id="11088469" r:id="rId10"/>
    <p:sldId id="11088470" r:id="rId11"/>
    <p:sldId id="11088467" r:id="rId12"/>
    <p:sldId id="11088477" r:id="rId13"/>
    <p:sldId id="11088407" r:id="rId14"/>
    <p:sldId id="11088471" r:id="rId15"/>
    <p:sldId id="11088465" r:id="rId16"/>
    <p:sldId id="11088472" r:id="rId17"/>
    <p:sldId id="11088474" r:id="rId18"/>
    <p:sldId id="11088475" r:id="rId19"/>
    <p:sldId id="11088412" r:id="rId20"/>
    <p:sldId id="1108846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69D8FF"/>
    <a:srgbClr val="FFFF66"/>
    <a:srgbClr val="8CCB4D"/>
    <a:srgbClr val="70B7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12" autoAdjust="0"/>
    <p:restoredTop sz="94660"/>
  </p:normalViewPr>
  <p:slideViewPr>
    <p:cSldViewPr snapToGrid="0">
      <p:cViewPr varScale="1">
        <p:scale>
          <a:sx n="63" d="100"/>
          <a:sy n="63" d="100"/>
        </p:scale>
        <p:origin x="82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F6C3A4-E07D-4C41-8C45-BB1A8EB039D9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31D3EC-047C-455B-96E0-1A1AF9835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88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luongtran8495@gmail.com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030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4CA26-C6B5-43C4-95A7-FAAFB47F7C6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523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508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157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375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99140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48203055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0027449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987878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2820492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3160196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024633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27818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0021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4877442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7737180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1910097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2005740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/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/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54447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291269792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2844185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4539561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601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285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66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022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008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459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202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862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018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2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629763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399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jpg"/><Relationship Id="rId7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g"/><Relationship Id="rId9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0.jpg"/><Relationship Id="rId7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9.png"/><Relationship Id="rId4" Type="http://schemas.openxmlformats.org/officeDocument/2006/relationships/image" Target="../media/image31.jp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9477" y="2437339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7745106" y="3583818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808954" y="191069"/>
            <a:ext cx="9803219" cy="3630303"/>
          </a:xfrm>
          <a:prstGeom prst="rect">
            <a:avLst/>
          </a:prstGeom>
        </p:spPr>
      </p:pic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8588453" y="450638"/>
            <a:ext cx="3603548" cy="19867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43253" y="1274227"/>
            <a:ext cx="668804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1" u="none" strike="noStrike" kern="0" normalizeH="0" baseline="0" noProof="0" dirty="0" err="1">
                <a:ln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4400" b="1" i="1" u="none" strike="noStrike" kern="0" normalizeH="0" baseline="0" noProof="0" dirty="0">
                <a:ln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normalizeH="0" baseline="0" noProof="0" dirty="0" err="1">
                <a:ln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kumimoji="0" lang="en-US" altLang="zh-CN" sz="4400" b="1" i="1" u="none" strike="noStrike" kern="0" normalizeH="0" baseline="0" noProof="0" dirty="0">
                <a:ln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normalizeH="0" baseline="0" noProof="0" dirty="0" err="1">
                <a:ln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4400" b="1" i="1" u="none" strike="noStrike" kern="0" normalizeH="0" baseline="0" noProof="0" dirty="0">
                <a:ln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normalizeH="0" baseline="0" noProof="0" dirty="0" err="1">
                <a:ln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kumimoji="0" lang="en-US" altLang="zh-CN" sz="4400" b="1" i="1" u="none" strike="noStrike" kern="0" normalizeH="0" baseline="0" noProof="0" dirty="0">
                <a:ln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normalizeH="0" baseline="0" noProof="0" dirty="0" err="1">
                <a:ln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4400" b="1" i="1" u="none" strike="noStrike" kern="0" normalizeH="0" baseline="0" noProof="0" dirty="0">
                <a:ln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normalizeH="0" baseline="0" noProof="0" dirty="0" err="1">
                <a:ln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0" lang="en-US" altLang="zh-CN" sz="4400" b="1" i="1" u="none" strike="noStrike" kern="0" normalizeH="0" baseline="0" noProof="0" dirty="0">
                <a:ln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1" u="none" strike="noStrike" kern="0" normalizeH="0" baseline="0" noProof="0" dirty="0" err="1">
                <a:ln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tiết</a:t>
            </a:r>
            <a:r>
              <a:rPr kumimoji="0" lang="en-US" altLang="zh-CN" sz="4400" b="1" i="1" u="none" strike="noStrike" kern="0" normalizeH="0" baseline="0" noProof="0" dirty="0">
                <a:ln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dirty="0" err="1">
                <a:ln/>
                <a:solidFill>
                  <a:srgbClr val="0000CC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Tự</a:t>
            </a:r>
            <a:r>
              <a:rPr lang="en-US" altLang="zh-CN" sz="4400" b="1" i="1" kern="0" dirty="0">
                <a:ln/>
                <a:solidFill>
                  <a:srgbClr val="0000CC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dirty="0" err="1">
                <a:ln/>
                <a:solidFill>
                  <a:srgbClr val="0000CC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nhiên</a:t>
            </a:r>
            <a:r>
              <a:rPr lang="en-US" altLang="zh-CN" sz="4400" b="1" i="1" kern="0" dirty="0">
                <a:ln/>
                <a:solidFill>
                  <a:srgbClr val="0000CC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dirty="0" err="1">
                <a:ln/>
                <a:solidFill>
                  <a:srgbClr val="0000CC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4400" b="1" i="1" kern="0" dirty="0">
                <a:ln/>
                <a:solidFill>
                  <a:srgbClr val="0000CC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dirty="0" err="1">
                <a:ln/>
                <a:solidFill>
                  <a:srgbClr val="0000CC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Xã</a:t>
            </a:r>
            <a:r>
              <a:rPr lang="en-US" altLang="zh-CN" sz="4400" b="1" i="1" kern="0" dirty="0">
                <a:ln/>
                <a:solidFill>
                  <a:srgbClr val="0000CC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dirty="0" err="1">
                <a:ln/>
                <a:solidFill>
                  <a:srgbClr val="0000CC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hội</a:t>
            </a:r>
            <a:endParaRPr kumimoji="0" lang="en-US" altLang="zh-CN" sz="4400" b="1" i="1" u="none" strike="noStrike" kern="0" normalizeH="0" baseline="0" noProof="0" dirty="0">
              <a:ln/>
              <a:solidFill>
                <a:srgbClr val="0000CC"/>
              </a:solidFill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5853" y="3415699"/>
            <a:ext cx="2005965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31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48E550E-F029-49AB-B7D1-9442994113AD}"/>
              </a:ext>
            </a:extLst>
          </p:cNvPr>
          <p:cNvSpPr txBox="1"/>
          <p:nvPr/>
        </p:nvSpPr>
        <p:spPr>
          <a:xfrm>
            <a:off x="1416029" y="1633985"/>
            <a:ext cx="37790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54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26: </a:t>
            </a:r>
            <a:endParaRPr lang="vi-VN" sz="540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148558" y="2639260"/>
            <a:ext cx="76238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n>
                  <a:solidFill>
                    <a:schemeClr val="accent2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 SÓC, BẢO VỆ </a:t>
            </a:r>
            <a:r>
              <a:rPr lang="vi-VN" sz="4000" dirty="0" smtClean="0">
                <a:ln>
                  <a:solidFill>
                    <a:schemeClr val="accent2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</a:t>
            </a:r>
            <a:r>
              <a:rPr lang="vi-VN" sz="4000" dirty="0">
                <a:ln>
                  <a:solidFill>
                    <a:schemeClr val="accent2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4000" dirty="0" smtClean="0">
                <a:ln>
                  <a:solidFill>
                    <a:schemeClr val="accent2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TIẾT NƯỚC TIỂU</a:t>
            </a:r>
            <a:endParaRPr lang="en-US" sz="4000" dirty="0">
              <a:ln>
                <a:solidFill>
                  <a:schemeClr val="accent2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>
                <a:ln>
                  <a:solidFill>
                    <a:schemeClr val="accent2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dirty="0" err="1">
                <a:ln>
                  <a:solidFill>
                    <a:schemeClr val="accent2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dirty="0">
                <a:ln>
                  <a:solidFill>
                    <a:schemeClr val="accent2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ln>
                  <a:solidFill>
                    <a:schemeClr val="accent2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endParaRPr lang="vi-VN" sz="4000" dirty="0">
              <a:ln>
                <a:solidFill>
                  <a:schemeClr val="accent2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065035-9A8C-4C8A-A32E-43229D711A4A}"/>
              </a:ext>
            </a:extLst>
          </p:cNvPr>
          <p:cNvSpPr txBox="1"/>
          <p:nvPr/>
        </p:nvSpPr>
        <p:spPr>
          <a:xfrm>
            <a:off x="1" y="13151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</a:t>
            </a:r>
            <a:r>
              <a:rPr lang="en-US" sz="3200" b="1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400" b="1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NGƯỜI VÀ SỨC KHỎE</a:t>
            </a:r>
          </a:p>
        </p:txBody>
      </p:sp>
      <p:pic>
        <p:nvPicPr>
          <p:cNvPr id="1026" name="Picture 2" descr="Hệ hô hấp - Wikiwand">
            <a:extLst>
              <a:ext uri="{FF2B5EF4-FFF2-40B4-BE49-F238E27FC236}">
                <a16:creationId xmlns:a16="http://schemas.microsoft.com/office/drawing/2014/main" id="{1E4B38C5-1406-4C8E-A10B-22766F05E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441" y="1324495"/>
            <a:ext cx="4191000" cy="4829175"/>
          </a:xfrm>
          <a:prstGeom prst="teardrop">
            <a:avLst>
              <a:gd name="adj" fmla="val 60391"/>
            </a:avLst>
          </a:prstGeom>
          <a:solidFill>
            <a:srgbClr val="FFF2CC"/>
          </a:solidFill>
        </p:spPr>
      </p:pic>
    </p:spTree>
    <p:extLst>
      <p:ext uri="{BB962C8B-B14F-4D97-AF65-F5344CB8AC3E}">
        <p14:creationId xmlns:p14="http://schemas.microsoft.com/office/powerpoint/2010/main" val="289747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36F688-6470-4084-8246-8C4B6B1B2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57" y="0"/>
            <a:ext cx="704708" cy="72762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39450" y="33405"/>
            <a:ext cx="6101430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4000" b="1" dirty="0" err="1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</a:t>
            </a:r>
            <a:r>
              <a:rPr lang="en-US" altLang="zh-CN" sz="4000" b="1" dirty="0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động</a:t>
            </a:r>
            <a:r>
              <a:rPr lang="en-US" altLang="zh-CN" sz="4000" b="1" dirty="0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thực</a:t>
            </a:r>
            <a:r>
              <a:rPr lang="en-US" altLang="zh-CN" sz="4000" b="1" dirty="0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hành</a:t>
            </a:r>
            <a:endParaRPr lang="zh-CN" altLang="en-US" sz="4000" b="1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9748" y="741137"/>
            <a:ext cx="118871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Điều tr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thói quen ảnh hưởng đến cơ quan bài tiết nước tiểu theo gợi ý sau: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F94664-2AEC-499D-9AAE-704AF14C6E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631" y="1941466"/>
            <a:ext cx="7215420" cy="492180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FEAEF17-D2CA-4EA9-B904-C552222ACAB0}"/>
              </a:ext>
            </a:extLst>
          </p:cNvPr>
          <p:cNvSpPr txBox="1"/>
          <p:nvPr/>
        </p:nvSpPr>
        <p:spPr>
          <a:xfrm>
            <a:off x="85005" y="4741966"/>
            <a:ext cx="5165557" cy="206210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Có bao nhiêu bạn có thói quen tốt, bao nhiêu bạn có thói quen không tốt cho cơ quan bài tiết nước tiểu?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3217CD-5C84-430C-9700-5A4B672E8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77"/>
            <a:ext cx="5250562" cy="272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48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hát thiếu nhi vui nhộn - Bé ơi tắm nào">
            <a:hlinkClick r:id="" action="ppaction://media"/>
            <a:extLst>
              <a:ext uri="{FF2B5EF4-FFF2-40B4-BE49-F238E27FC236}">
                <a16:creationId xmlns:a16="http://schemas.microsoft.com/office/drawing/2014/main" id="{F14AAB89-F7E1-4DC5-ACFA-1E2182BD72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3105"/>
            <a:ext cx="12191999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151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4490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36F688-6470-4084-8246-8C4B6B1B2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09"/>
            <a:ext cx="704708" cy="72762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704708" y="10243"/>
            <a:ext cx="6187599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4000" b="1" dirty="0" err="1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</a:t>
            </a:r>
            <a:r>
              <a:rPr lang="en-US" altLang="zh-CN" sz="4000" b="1" dirty="0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động</a:t>
            </a:r>
            <a:r>
              <a:rPr lang="en-US" altLang="zh-CN" sz="4000" b="1" dirty="0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thực</a:t>
            </a:r>
            <a:r>
              <a:rPr lang="en-US" altLang="zh-CN" sz="4000" b="1" dirty="0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hành</a:t>
            </a:r>
            <a:endParaRPr lang="zh-CN" altLang="en-US" sz="4000" b="1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2354" y="741651"/>
            <a:ext cx="116626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Nói về những việc nên làm, không nên làm để bảo vệ cơ quan bài tiết nước tiểu.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DD5310-2BAC-41BC-9FC4-AA0A8C142F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2" y="2140729"/>
            <a:ext cx="4067553" cy="47172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DBBC16-F251-45D0-B56B-F093E0F2A6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803" y="2154128"/>
            <a:ext cx="3930360" cy="470387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8DC6840-5563-4944-ADDA-CE52F552A1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195" y="1991360"/>
            <a:ext cx="3509805" cy="4692566"/>
          </a:xfrm>
          <a:prstGeom prst="rect">
            <a:avLst/>
          </a:prstGeom>
        </p:spPr>
      </p:pic>
      <p:pic>
        <p:nvPicPr>
          <p:cNvPr id="21" name="Picture 20" descr="Tick cross wrong vector icon design. Download a Free Preview or High  Quality Adobe Illustrator Ai, EPS, … | Kids cartoon characters, Vector icon  design, Icon design">
            <a:extLst>
              <a:ext uri="{FF2B5EF4-FFF2-40B4-BE49-F238E27FC236}">
                <a16:creationId xmlns:a16="http://schemas.microsoft.com/office/drawing/2014/main" id="{54273870-C491-41A8-BC05-9DA35B3508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2379552" y="2449432"/>
            <a:ext cx="1281962" cy="1257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Tick cross wrong vector icon design. Download a Free Preview or High  Quality Adobe Illustrator Ai, EPS, … | Kids cartoon characters, Vector icon  design, Icon design">
            <a:extLst>
              <a:ext uri="{FF2B5EF4-FFF2-40B4-BE49-F238E27FC236}">
                <a16:creationId xmlns:a16="http://schemas.microsoft.com/office/drawing/2014/main" id="{6226E236-A67F-4982-8DE9-635969F789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6566328" y="2133600"/>
            <a:ext cx="1281962" cy="1257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Tick cross wrong vector icon design. Download a Free Preview or High  Quality Adobe Illustrator Ai, EPS, … | Kids cartoon characters, Vector icon  design, Icon design">
            <a:extLst>
              <a:ext uri="{FF2B5EF4-FFF2-40B4-BE49-F238E27FC236}">
                <a16:creationId xmlns:a16="http://schemas.microsoft.com/office/drawing/2014/main" id="{A04E9C9C-0AF0-410F-BF92-C871B13A48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11018285" y="2338867"/>
            <a:ext cx="1173715" cy="119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7925B90-FDFB-4C2E-B8B7-89627A5A5331}"/>
              </a:ext>
            </a:extLst>
          </p:cNvPr>
          <p:cNvSpPr txBox="1"/>
          <p:nvPr/>
        </p:nvSpPr>
        <p:spPr>
          <a:xfrm>
            <a:off x="24972" y="5890494"/>
            <a:ext cx="4152461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tắm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xà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bông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endParaRPr lang="en-US" sz="2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D4231E-6E17-47D5-B194-1B1E1D8C7068}"/>
              </a:ext>
            </a:extLst>
          </p:cNvPr>
          <p:cNvSpPr txBox="1"/>
          <p:nvPr/>
        </p:nvSpPr>
        <p:spPr>
          <a:xfrm>
            <a:off x="4440950" y="5890494"/>
            <a:ext cx="3930360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F1BBA4-55D2-41BB-BD04-BBE3CAFDB6F1}"/>
              </a:ext>
            </a:extLst>
          </p:cNvPr>
          <p:cNvSpPr txBox="1"/>
          <p:nvPr/>
        </p:nvSpPr>
        <p:spPr>
          <a:xfrm>
            <a:off x="8586533" y="5608687"/>
            <a:ext cx="3557636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trai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uống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khát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09833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13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36F688-6470-4084-8246-8C4B6B1B2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75" y="0"/>
            <a:ext cx="704708" cy="72762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820763" y="9693"/>
            <a:ext cx="5874677" cy="6405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4000" b="1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thực hành</a:t>
            </a:r>
            <a:endParaRPr lang="zh-CN" altLang="en-US" sz="4000" b="1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29390" y="647460"/>
            <a:ext cx="116626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Nói về những việc nên làm, không nên làm để bảo vệ cơ quan bài tiết nước tiểu.</a:t>
            </a:r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834FE9-434B-4470-902A-408E18252E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7789"/>
            <a:ext cx="4627402" cy="49950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F6BDC9-1955-471F-907B-512DC49D97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199" y="1847789"/>
            <a:ext cx="3352043" cy="5010211"/>
          </a:xfrm>
          <a:prstGeom prst="rect">
            <a:avLst/>
          </a:prstGeom>
        </p:spPr>
      </p:pic>
      <p:pic>
        <p:nvPicPr>
          <p:cNvPr id="16" name="Picture 15" descr="Tick cross wrong vector icon design. Download a Free Preview or High  Quality Adobe Illustrator Ai, EPS, … | Kids cartoon characters, Vector icon  design, Icon design">
            <a:extLst>
              <a:ext uri="{FF2B5EF4-FFF2-40B4-BE49-F238E27FC236}">
                <a16:creationId xmlns:a16="http://schemas.microsoft.com/office/drawing/2014/main" id="{EF75E744-AC28-4D54-BE1E-DAD22D0C38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5773836" y="2000511"/>
            <a:ext cx="1173715" cy="119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Tick cross wrong vector icon design. Download a Free Preview or High  Quality Adobe Illustrator Ai, EPS, … | Kids cartoon characters, Vector icon  design, Icon design">
            <a:extLst>
              <a:ext uri="{FF2B5EF4-FFF2-40B4-BE49-F238E27FC236}">
                <a16:creationId xmlns:a16="http://schemas.microsoft.com/office/drawing/2014/main" id="{39F7DCB7-188F-484E-9BCF-4C783ACC5B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410229" y="2350099"/>
            <a:ext cx="1281962" cy="1257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B3E4251-DD2F-4419-8996-B55ECB3E4A2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3" r="13693"/>
          <a:stretch/>
        </p:blipFill>
        <p:spPr>
          <a:xfrm>
            <a:off x="8079223" y="1847789"/>
            <a:ext cx="4112778" cy="4873852"/>
          </a:xfrm>
          <a:prstGeom prst="rect">
            <a:avLst/>
          </a:prstGeom>
        </p:spPr>
      </p:pic>
      <p:pic>
        <p:nvPicPr>
          <p:cNvPr id="24" name="Picture 23" descr="Tick cross wrong vector icon design. Download a Free Preview or High  Quality Adobe Illustrator Ai, EPS, … | Kids cartoon characters, Vector icon  design, Icon design">
            <a:extLst>
              <a:ext uri="{FF2B5EF4-FFF2-40B4-BE49-F238E27FC236}">
                <a16:creationId xmlns:a16="http://schemas.microsoft.com/office/drawing/2014/main" id="{E27CA941-7685-4435-B6B7-701C17C5D6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9855481" y="1975569"/>
            <a:ext cx="1173715" cy="119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9A90922-81E1-444A-89FC-A5A07CFDF21B}"/>
              </a:ext>
            </a:extLst>
          </p:cNvPr>
          <p:cNvSpPr txBox="1"/>
          <p:nvPr/>
        </p:nvSpPr>
        <p:spPr>
          <a:xfrm>
            <a:off x="0" y="5454318"/>
            <a:ext cx="4598680" cy="138499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trai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phơi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thoáng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EDFF4E-8EE0-415A-A4D4-5652932107C2}"/>
              </a:ext>
            </a:extLst>
          </p:cNvPr>
          <p:cNvSpPr txBox="1"/>
          <p:nvPr/>
        </p:nvSpPr>
        <p:spPr>
          <a:xfrm>
            <a:off x="4738199" y="5589912"/>
            <a:ext cx="3462841" cy="124649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5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5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5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5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nhịn</a:t>
            </a:r>
            <a:r>
              <a:rPr lang="en-US" sz="25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5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tiểu</a:t>
            </a:r>
            <a:r>
              <a:rPr lang="en-US" sz="25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5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lâu</a:t>
            </a:r>
            <a:r>
              <a:rPr lang="en-US" sz="25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5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bây</a:t>
            </a:r>
            <a:r>
              <a:rPr lang="en-US" sz="25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5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5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vội</a:t>
            </a:r>
            <a:r>
              <a:rPr lang="en-US" sz="25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25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5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tiểu</a:t>
            </a:r>
            <a:r>
              <a:rPr lang="en-US" sz="25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5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6E1E87-45DC-44C8-AB19-62F1F8CC8F53}"/>
              </a:ext>
            </a:extLst>
          </p:cNvPr>
          <p:cNvSpPr txBox="1"/>
          <p:nvPr/>
        </p:nvSpPr>
        <p:spPr>
          <a:xfrm>
            <a:off x="8421248" y="5412405"/>
            <a:ext cx="3770753" cy="138499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gái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khuyên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trai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mặn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32120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C8F52C8-7D58-449D-8B44-72497312C0C3}"/>
              </a:ext>
            </a:extLst>
          </p:cNvPr>
          <p:cNvSpPr/>
          <p:nvPr/>
        </p:nvSpPr>
        <p:spPr>
          <a:xfrm>
            <a:off x="4147746" y="905861"/>
            <a:ext cx="2937517" cy="8894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548210-4EC0-410B-BA58-E9E38E83EABD}"/>
              </a:ext>
            </a:extLst>
          </p:cNvPr>
          <p:cNvSpPr txBox="1"/>
          <p:nvPr/>
        </p:nvSpPr>
        <p:spPr>
          <a:xfrm>
            <a:off x="447959" y="2122576"/>
            <a:ext cx="11449401" cy="415498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vi-VN" sz="4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việc nên làm để bảo vệ cơ quan bài tiết: tắm rửa sạch sẽ, thay đồ hằng ngày, phơi đồ nơi có nắng, uống đủ nước.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vi-VN" sz="4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việc không nên làm để bảo vệ cơ quan bài tiết: không ăn mặn, không nhịn tiểu.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336DEB-C2F7-43F2-9F94-1D1ACC1C7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9" y="0"/>
            <a:ext cx="704708" cy="72762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F076D4C-5CD9-4637-A04A-5FEC9D0B6AEC}"/>
              </a:ext>
            </a:extLst>
          </p:cNvPr>
          <p:cNvSpPr/>
          <p:nvPr/>
        </p:nvSpPr>
        <p:spPr>
          <a:xfrm>
            <a:off x="858170" y="38371"/>
            <a:ext cx="5501990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4000" b="1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thực hành</a:t>
            </a:r>
            <a:endParaRPr lang="zh-CN" altLang="en-US" sz="4000" b="1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31330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0752" cy="101773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00752" y="53826"/>
            <a:ext cx="6770048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</a:t>
            </a:r>
            <a:r>
              <a:rPr lang="en-US" altLang="zh-CN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động</a:t>
            </a:r>
            <a:r>
              <a:rPr lang="en-US" altLang="zh-CN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vận</a:t>
            </a:r>
            <a:r>
              <a:rPr lang="en-US" altLang="zh-CN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dụng</a:t>
            </a:r>
            <a:endParaRPr lang="zh-CN" altLang="en-US" sz="4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96711" y="761352"/>
            <a:ext cx="111898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Nói với bạn sự cần thiết của việc uống đủ nước, không nhịn tiểu để phòng tránh sỏi thận.</a:t>
            </a:r>
            <a:endParaRPr lang="en-US" sz="4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B56613-943C-4133-BBE8-E88CA09DAE15}"/>
              </a:ext>
            </a:extLst>
          </p:cNvPr>
          <p:cNvSpPr txBox="1"/>
          <p:nvPr/>
        </p:nvSpPr>
        <p:spPr>
          <a:xfrm>
            <a:off x="796711" y="2624987"/>
            <a:ext cx="10935765" cy="21236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4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 cần thiết của việc uống đủ nước là: để phòng tránh sỏi thận và loại bỏ được các chất độc hại.</a:t>
            </a:r>
            <a:endParaRPr lang="en-US" sz="44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87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2" y="40845"/>
            <a:ext cx="900752" cy="101773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51437" y="134018"/>
            <a:ext cx="5949877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</a:t>
            </a:r>
            <a:r>
              <a:rPr lang="en-US" altLang="zh-CN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động</a:t>
            </a:r>
            <a:r>
              <a:rPr lang="en-US" altLang="zh-CN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vận</a:t>
            </a:r>
            <a:r>
              <a:rPr lang="en-US" altLang="zh-CN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dụng</a:t>
            </a:r>
            <a:endParaRPr lang="zh-CN" altLang="en-US" sz="4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99648" y="831681"/>
            <a:ext cx="1146408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Thảo luận để đưa ra cách thực hiện thói quen tốt giúp bảo vệ cơ quan bài tiết nước tiểu.</a:t>
            </a:r>
            <a:endParaRPr lang="en-US" sz="4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B56613-943C-4133-BBE8-E88CA09DAE15}"/>
              </a:ext>
            </a:extLst>
          </p:cNvPr>
          <p:cNvSpPr txBox="1"/>
          <p:nvPr/>
        </p:nvSpPr>
        <p:spPr>
          <a:xfrm>
            <a:off x="6901314" y="2736845"/>
            <a:ext cx="5162417" cy="35394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thực hiện thói quen tốt giúp bảo vệ cơ quan bài tiết nước tiểu là: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Uống đủ nước mỗi ngày.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Tắm và vệ sinh mỗi ngày.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 đồ lót hằng ngày.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 tiểu khi muốn</a:t>
            </a:r>
            <a:r>
              <a:rPr lang="en-US" sz="3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tiểu</a:t>
            </a:r>
            <a:r>
              <a:rPr lang="vi-VN" sz="3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7AECB3-E84E-4D4E-A58B-6EC205E61A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2155120"/>
            <a:ext cx="6334278" cy="470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812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343"/>
            <a:ext cx="721353" cy="74226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839561" y="0"/>
            <a:ext cx="5733959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3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Dẫn</a:t>
            </a:r>
            <a:r>
              <a:rPr lang="en-US" altLang="zh-CN" sz="3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dắt</a:t>
            </a:r>
            <a:r>
              <a:rPr lang="en-US" altLang="zh-CN" sz="3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, </a:t>
            </a:r>
            <a:r>
              <a:rPr lang="en-US" altLang="zh-CN" sz="3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nhắc</a:t>
            </a:r>
            <a:r>
              <a:rPr lang="en-US" altLang="zh-CN" sz="3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nhở</a:t>
            </a:r>
            <a:endParaRPr lang="zh-CN" altLang="en-US" sz="36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3C4D83-71FC-4183-8509-FDF5A6E59D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0" y="690880"/>
            <a:ext cx="10962640" cy="616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44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48E550E-F029-49AB-B7D1-9442994113AD}"/>
              </a:ext>
            </a:extLst>
          </p:cNvPr>
          <p:cNvSpPr txBox="1"/>
          <p:nvPr/>
        </p:nvSpPr>
        <p:spPr>
          <a:xfrm>
            <a:off x="1416029" y="1633985"/>
            <a:ext cx="37790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54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26: </a:t>
            </a:r>
            <a:endParaRPr lang="vi-VN" sz="540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148558" y="2639260"/>
            <a:ext cx="76238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n>
                  <a:solidFill>
                    <a:schemeClr val="accent2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 SÓC, BẢO VỆ </a:t>
            </a:r>
            <a:r>
              <a:rPr lang="vi-VN" sz="4000" dirty="0" smtClean="0">
                <a:ln>
                  <a:solidFill>
                    <a:schemeClr val="accent2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</a:t>
            </a:r>
            <a:r>
              <a:rPr lang="vi-VN" sz="4000" dirty="0">
                <a:ln>
                  <a:solidFill>
                    <a:schemeClr val="accent2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4000" dirty="0" smtClean="0">
                <a:ln>
                  <a:solidFill>
                    <a:schemeClr val="accent2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TIẾT NƯỚC TIỂU</a:t>
            </a:r>
            <a:endParaRPr lang="en-US" sz="4000" dirty="0">
              <a:ln>
                <a:solidFill>
                  <a:schemeClr val="accent2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>
                <a:ln>
                  <a:solidFill>
                    <a:schemeClr val="accent2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dirty="0" err="1">
                <a:ln>
                  <a:solidFill>
                    <a:schemeClr val="accent2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dirty="0">
                <a:ln>
                  <a:solidFill>
                    <a:schemeClr val="accent2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vi-VN" sz="4000" dirty="0">
              <a:ln>
                <a:solidFill>
                  <a:schemeClr val="accent2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065035-9A8C-4C8A-A32E-43229D711A4A}"/>
              </a:ext>
            </a:extLst>
          </p:cNvPr>
          <p:cNvSpPr txBox="1"/>
          <p:nvPr/>
        </p:nvSpPr>
        <p:spPr>
          <a:xfrm>
            <a:off x="1" y="13151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</a:t>
            </a:r>
            <a:r>
              <a:rPr lang="en-US" sz="3200" b="1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400" b="1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NGƯỜI VÀ SỨC KHỎE</a:t>
            </a:r>
          </a:p>
        </p:txBody>
      </p:sp>
      <p:pic>
        <p:nvPicPr>
          <p:cNvPr id="1026" name="Picture 2" descr="Hệ hô hấp - Wikiwand">
            <a:extLst>
              <a:ext uri="{FF2B5EF4-FFF2-40B4-BE49-F238E27FC236}">
                <a16:creationId xmlns:a16="http://schemas.microsoft.com/office/drawing/2014/main" id="{1E4B38C5-1406-4C8E-A10B-22766F05E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441" y="1324495"/>
            <a:ext cx="4191000" cy="4829175"/>
          </a:xfrm>
          <a:prstGeom prst="teardrop">
            <a:avLst>
              <a:gd name="adj" fmla="val 60391"/>
            </a:avLst>
          </a:prstGeom>
          <a:solidFill>
            <a:srgbClr val="FFF2CC"/>
          </a:solidFill>
        </p:spPr>
      </p:pic>
    </p:spTree>
    <p:extLst>
      <p:ext uri="{BB962C8B-B14F-4D97-AF65-F5344CB8AC3E}">
        <p14:creationId xmlns:p14="http://schemas.microsoft.com/office/powerpoint/2010/main" val="276676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giúp bé đi tắm sạch sẽ - Ú ÒA - Peek A Boo - Wan Wan Meo Meo - Trò chuyện với chú chó Trắng">
            <a:hlinkClick r:id="" action="ppaction://media"/>
            <a:extLst>
              <a:ext uri="{FF2B5EF4-FFF2-40B4-BE49-F238E27FC236}">
                <a16:creationId xmlns:a16="http://schemas.microsoft.com/office/drawing/2014/main" id="{2A54494E-0E1D-4AF2-B05F-B37F530D71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160" y="5354"/>
            <a:ext cx="12191999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0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2178D58-7419-4AFF-A744-35E50A73D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036"/>
            <a:ext cx="723900" cy="65384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61950" y="1083064"/>
            <a:ext cx="1144427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723900" y="38036"/>
            <a:ext cx="5605780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4000" b="1" dirty="0" err="1">
                <a:solidFill>
                  <a:srgbClr val="00808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</a:t>
            </a:r>
            <a:r>
              <a:rPr lang="en-US" altLang="zh-CN" sz="4000" b="1" dirty="0">
                <a:solidFill>
                  <a:srgbClr val="00808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00808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động</a:t>
            </a:r>
            <a:r>
              <a:rPr lang="en-US" altLang="zh-CN" sz="4000" b="1" dirty="0">
                <a:solidFill>
                  <a:srgbClr val="00808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00808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mở</a:t>
            </a:r>
            <a:r>
              <a:rPr lang="en-US" altLang="zh-CN" sz="4000" b="1" dirty="0">
                <a:solidFill>
                  <a:srgbClr val="00808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00808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đầu</a:t>
            </a:r>
            <a:endParaRPr lang="zh-CN" altLang="en-US" sz="4000" b="1" dirty="0">
              <a:solidFill>
                <a:srgbClr val="00808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47F4A9-CC8A-44AA-B437-92FAB9CE5CA0}"/>
              </a:ext>
            </a:extLst>
          </p:cNvPr>
          <p:cNvSpPr/>
          <p:nvPr/>
        </p:nvSpPr>
        <p:spPr>
          <a:xfrm>
            <a:off x="474047" y="2668301"/>
            <a:ext cx="114442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Em cảm thấy thế nào khi bị như vậy?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7DB9019-2523-486C-903D-2443AA0C92AE}"/>
              </a:ext>
            </a:extLst>
          </p:cNvPr>
          <p:cNvSpPr/>
          <p:nvPr/>
        </p:nvSpPr>
        <p:spPr>
          <a:xfrm>
            <a:off x="52222" y="3834727"/>
            <a:ext cx="12063729" cy="274825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 bí tiểu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vi-VN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cảm giác rất khó chịu và tức vùng bụng dưới.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 đi tiểu nhiều lần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giác đau rát vùng kín.</a:t>
            </a:r>
          </a:p>
        </p:txBody>
      </p:sp>
    </p:spTree>
    <p:extLst>
      <p:ext uri="{BB962C8B-B14F-4D97-AF65-F5344CB8AC3E}">
        <p14:creationId xmlns:p14="http://schemas.microsoft.com/office/powerpoint/2010/main" val="1985023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D187A5-3AD7-4BF7-83A3-FAC4A37F2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7" y="0"/>
            <a:ext cx="703452" cy="7950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742949" y="0"/>
            <a:ext cx="602361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4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</a:t>
            </a:r>
            <a:r>
              <a:rPr lang="en-US" altLang="zh-CN" sz="4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động</a:t>
            </a:r>
            <a:r>
              <a:rPr lang="en-US" altLang="zh-CN" sz="4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khám</a:t>
            </a:r>
            <a:r>
              <a:rPr lang="en-US" altLang="zh-CN" sz="4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phá</a:t>
            </a:r>
            <a:endParaRPr lang="zh-CN" altLang="en-US" sz="4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8F52C8-7D58-449D-8B44-72497312C0C3}"/>
              </a:ext>
            </a:extLst>
          </p:cNvPr>
          <p:cNvSpPr/>
          <p:nvPr/>
        </p:nvSpPr>
        <p:spPr>
          <a:xfrm>
            <a:off x="391223" y="775086"/>
            <a:ext cx="11448461" cy="906836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Quan sát các hình dưới đây và nêu những việc cần làm để chăm sóc, bảo vệ cơ quan bài tiết nước tiểu.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808D5B6-C4F6-4E0C-A213-91DA2ECEE3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09" y="1916801"/>
            <a:ext cx="5240755" cy="479275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5B7AE44-EF1C-4453-97A2-E6661D2BBCDB}"/>
              </a:ext>
            </a:extLst>
          </p:cNvPr>
          <p:cNvSpPr txBox="1"/>
          <p:nvPr/>
        </p:nvSpPr>
        <p:spPr>
          <a:xfrm>
            <a:off x="5872480" y="1916801"/>
            <a:ext cx="6248400" cy="1200329"/>
          </a:xfrm>
          <a:prstGeom prst="rect">
            <a:avLst/>
          </a:prstGeom>
          <a:solidFill>
            <a:srgbClr val="69D8FF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tắm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gội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xà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A94AC6-31D9-447F-92F8-2ACA81F54FD4}"/>
              </a:ext>
            </a:extLst>
          </p:cNvPr>
          <p:cNvSpPr txBox="1"/>
          <p:nvPr/>
        </p:nvSpPr>
        <p:spPr>
          <a:xfrm>
            <a:off x="5872480" y="3352009"/>
            <a:ext cx="6248400" cy="3416320"/>
          </a:xfrm>
          <a:prstGeom prst="rect">
            <a:avLst/>
          </a:prstGeom>
          <a:solidFill>
            <a:srgbClr val="69D8FF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Tắm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gội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hay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000000"/>
                </a:solidFill>
                <a:cs typeface="Arial" panose="020B0604020202020204" pitchFamily="34" charset="0"/>
              </a:rPr>
              <a:t>đồ lót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mặc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hằng ngày</a:t>
            </a:r>
            <a:endParaRPr lang="en-US" sz="36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tránh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bẩn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nhiễm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tiểu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6551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 animBg="1"/>
      <p:bldP spid="15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D187A5-3AD7-4BF7-83A3-FAC4A37F2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" y="76966"/>
            <a:ext cx="703452" cy="7950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704041" y="60924"/>
            <a:ext cx="5524039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40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khám phá</a:t>
            </a:r>
            <a:endParaRPr lang="zh-CN" altLang="en-US" sz="4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8F52C8-7D58-449D-8B44-72497312C0C3}"/>
              </a:ext>
            </a:extLst>
          </p:cNvPr>
          <p:cNvSpPr/>
          <p:nvPr/>
        </p:nvSpPr>
        <p:spPr>
          <a:xfrm>
            <a:off x="503849" y="774877"/>
            <a:ext cx="11921831" cy="906836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Quan sát các hình dưới đây và nêu những việc cần làm để chăm sóc, bảo vệ cơ quan bài tiết nước tiểu.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B7AE44-EF1C-4453-97A2-E6661D2BBCDB}"/>
              </a:ext>
            </a:extLst>
          </p:cNvPr>
          <p:cNvSpPr txBox="1"/>
          <p:nvPr/>
        </p:nvSpPr>
        <p:spPr>
          <a:xfrm>
            <a:off x="5781040" y="4315793"/>
            <a:ext cx="6410960" cy="2308324"/>
          </a:xfrm>
          <a:prstGeom prst="rect">
            <a:avLst/>
          </a:prstGeom>
          <a:solidFill>
            <a:srgbClr val="69D8FF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Không nên ăn mặn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thận</a:t>
            </a:r>
            <a:endParaRPr lang="en-US" sz="36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lọc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máu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tránh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thận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A08C26-4603-48B5-8013-C61F4EC700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75" y="1984072"/>
            <a:ext cx="5083285" cy="47621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BDA81DB-D613-4612-8825-D1A1FA15D274}"/>
              </a:ext>
            </a:extLst>
          </p:cNvPr>
          <p:cNvSpPr txBox="1"/>
          <p:nvPr/>
        </p:nvSpPr>
        <p:spPr>
          <a:xfrm>
            <a:off x="5781040" y="2230220"/>
            <a:ext cx="6410960" cy="1754326"/>
          </a:xfrm>
          <a:prstGeom prst="rect">
            <a:avLst/>
          </a:prstGeom>
          <a:solidFill>
            <a:srgbClr val="69D8FF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khuyên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trai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mặn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thận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73352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D187A5-3AD7-4BF7-83A3-FAC4A37F2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03452" cy="7950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613420" y="24890"/>
            <a:ext cx="5350500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4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</a:t>
            </a:r>
            <a:r>
              <a:rPr lang="en-US" altLang="zh-CN" sz="4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động</a:t>
            </a:r>
            <a:r>
              <a:rPr lang="en-US" altLang="zh-CN" sz="4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khám</a:t>
            </a:r>
            <a:r>
              <a:rPr lang="en-US" altLang="zh-CN" sz="4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phá</a:t>
            </a:r>
            <a:endParaRPr lang="zh-CN" altLang="en-US" sz="4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8F52C8-7D58-449D-8B44-72497312C0C3}"/>
              </a:ext>
            </a:extLst>
          </p:cNvPr>
          <p:cNvSpPr/>
          <p:nvPr/>
        </p:nvSpPr>
        <p:spPr>
          <a:xfrm>
            <a:off x="351726" y="750279"/>
            <a:ext cx="11448461" cy="906836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Quan sát các hình dưới đây và nêu những việc cần làm để chăm sóc, bảo vệ cơ quan bài tiết nước tiểu.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B7AE44-EF1C-4453-97A2-E6661D2BBCDB}"/>
              </a:ext>
            </a:extLst>
          </p:cNvPr>
          <p:cNvSpPr txBox="1"/>
          <p:nvPr/>
        </p:nvSpPr>
        <p:spPr>
          <a:xfrm>
            <a:off x="5842000" y="4984239"/>
            <a:ext cx="6350000" cy="1754326"/>
          </a:xfrm>
          <a:prstGeom prst="rect">
            <a:avLst/>
          </a:prstGeom>
          <a:solidFill>
            <a:srgbClr val="69D8FF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Uống đủ nước mỗi ngày</a:t>
            </a:r>
            <a:endParaRPr lang="en-US" sz="36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 thận lọc máu hiệu quả nhất.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C383AC-ED49-49A4-BA95-D14F09549F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" y="1940560"/>
            <a:ext cx="5026930" cy="48259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A127D3B-5602-4A0F-A150-A88F85999176}"/>
              </a:ext>
            </a:extLst>
          </p:cNvPr>
          <p:cNvSpPr txBox="1"/>
          <p:nvPr/>
        </p:nvSpPr>
        <p:spPr>
          <a:xfrm>
            <a:off x="5842000" y="2107204"/>
            <a:ext cx="6350000" cy="2308324"/>
          </a:xfrm>
          <a:prstGeom prst="rect">
            <a:avLst/>
          </a:prstGeom>
          <a:solidFill>
            <a:srgbClr val="69D8FF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Bạn nhỏ đang uống nước và tự nhắc nhở bản thân phải tập thói quen uống đủ nước mỗi ngày.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1682005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D187A5-3AD7-4BF7-83A3-FAC4A37F2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03452" cy="7950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703452" y="0"/>
            <a:ext cx="524817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40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khám phá</a:t>
            </a:r>
            <a:endParaRPr lang="zh-CN" altLang="en-US" sz="4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8F52C8-7D58-449D-8B44-72497312C0C3}"/>
              </a:ext>
            </a:extLst>
          </p:cNvPr>
          <p:cNvSpPr/>
          <p:nvPr/>
        </p:nvSpPr>
        <p:spPr>
          <a:xfrm>
            <a:off x="435603" y="706611"/>
            <a:ext cx="11654797" cy="906836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Quan sát các hình dưới đây và nêu những việc cần làm để chăm sóc, bảo vệ cơ quan bài tiết nước tiểu.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B7AE44-EF1C-4453-97A2-E6661D2BBCDB}"/>
              </a:ext>
            </a:extLst>
          </p:cNvPr>
          <p:cNvSpPr txBox="1"/>
          <p:nvPr/>
        </p:nvSpPr>
        <p:spPr>
          <a:xfrm>
            <a:off x="6157498" y="4084716"/>
            <a:ext cx="6034502" cy="2308324"/>
          </a:xfrm>
          <a:prstGeom prst="rect">
            <a:avLst/>
          </a:prstGeom>
          <a:solidFill>
            <a:srgbClr val="69D8FF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0000"/>
                </a:solidFill>
                <a:cs typeface="Arial" panose="020B0604020202020204" pitchFamily="34" charset="0"/>
              </a:rPr>
              <a:t>Không nhịn </a:t>
            </a:r>
            <a:r>
              <a:rPr lang="vi-VN" sz="3600" dirty="0" smtClean="0">
                <a:solidFill>
                  <a:srgbClr val="000000"/>
                </a:solidFill>
                <a:cs typeface="Arial" panose="020B0604020202020204" pitchFamily="34" charset="0"/>
              </a:rPr>
              <a:t>tiểu</a:t>
            </a:r>
            <a:r>
              <a:rPr lang="en-US" sz="3600" dirty="0" smtClean="0">
                <a:solidFill>
                  <a:srgbClr val="000000"/>
                </a:solidFill>
                <a:cs typeface="Arial" panose="020B0604020202020204" pitchFamily="34" charset="0"/>
              </a:rPr>
              <a:t>.</a:t>
            </a:r>
            <a:endParaRPr lang="en-US" sz="36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Tránh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lắng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cặn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sỏi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tiểu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516BC5-9AA1-4B85-A979-9D16E1B8EB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9851"/>
            <a:ext cx="5598160" cy="50781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8CD8752-CA17-4969-B77C-E626ED72F24C}"/>
              </a:ext>
            </a:extLst>
          </p:cNvPr>
          <p:cNvSpPr txBox="1"/>
          <p:nvPr/>
        </p:nvSpPr>
        <p:spPr>
          <a:xfrm>
            <a:off x="6157498" y="1873817"/>
            <a:ext cx="6034502" cy="1754326"/>
          </a:xfrm>
          <a:prstGeom prst="rect">
            <a:avLst/>
          </a:prstGeom>
          <a:solidFill>
            <a:srgbClr val="69D8FF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Minh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tiểu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ngay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nhịn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tiểu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thận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72911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D187A5-3AD7-4BF7-83A3-FAC4A37F2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966"/>
            <a:ext cx="703452" cy="7950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703452" y="70442"/>
            <a:ext cx="5951348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40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khám phá</a:t>
            </a:r>
            <a:endParaRPr lang="zh-CN" altLang="en-US" sz="4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8F52C8-7D58-449D-8B44-72497312C0C3}"/>
              </a:ext>
            </a:extLst>
          </p:cNvPr>
          <p:cNvSpPr/>
          <p:nvPr/>
        </p:nvSpPr>
        <p:spPr>
          <a:xfrm>
            <a:off x="4249346" y="872061"/>
            <a:ext cx="2937517" cy="895779"/>
          </a:xfrm>
          <a:prstGeom prst="rect">
            <a:avLst/>
          </a:prstGeom>
          <a:solidFill>
            <a:srgbClr val="69D8F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548210-4EC0-410B-BA58-E9E38E83EABD}"/>
              </a:ext>
            </a:extLst>
          </p:cNvPr>
          <p:cNvSpPr txBox="1"/>
          <p:nvPr/>
        </p:nvSpPr>
        <p:spPr>
          <a:xfrm>
            <a:off x="0" y="2188172"/>
            <a:ext cx="12192000" cy="4401205"/>
          </a:xfrm>
          <a:prstGeom prst="rect">
            <a:avLst/>
          </a:prstGeom>
          <a:solidFill>
            <a:srgbClr val="69D8FF"/>
          </a:solidFill>
        </p:spPr>
        <p:txBody>
          <a:bodyPr wrap="square">
            <a:spAutoFit/>
          </a:bodyPr>
          <a:lstStyle/>
          <a:p>
            <a:r>
              <a:rPr lang="en-US" sz="4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Những việc cần làm để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chăm sóc, 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bảo vệ cơ quan bài tiết nước tiểu là:</a:t>
            </a:r>
          </a:p>
          <a:p>
            <a:r>
              <a:rPr lang="en-US" sz="4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Tắm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rửa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t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hay đồ lót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mặc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hằng ngày</a:t>
            </a:r>
            <a:endParaRPr lang="en-US" sz="40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Uống đủ nước mỗi ngày</a:t>
            </a:r>
          </a:p>
          <a:p>
            <a:r>
              <a:rPr lang="en-US" sz="4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Không nên ăn mặn</a:t>
            </a:r>
          </a:p>
          <a:p>
            <a:r>
              <a:rPr lang="en-US" sz="4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Không nhịn tiểu</a:t>
            </a:r>
          </a:p>
        </p:txBody>
      </p:sp>
    </p:spTree>
    <p:extLst>
      <p:ext uri="{BB962C8B-B14F-4D97-AF65-F5344CB8AC3E}">
        <p14:creationId xmlns:p14="http://schemas.microsoft.com/office/powerpoint/2010/main" val="464389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1042</TotalTime>
  <Words>773</Words>
  <Application>Microsoft Office PowerPoint</Application>
  <PresentationFormat>Widescreen</PresentationFormat>
  <Paragraphs>74</Paragraphs>
  <Slides>18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Arial</vt:lpstr>
      <vt:lpstr>Arial-Rounded</vt:lpstr>
      <vt:lpstr>Arial-SGK-TV</vt:lpstr>
      <vt:lpstr>Averta Std CY Bold</vt:lpstr>
      <vt:lpstr>Calibri</vt:lpstr>
      <vt:lpstr>Calibri Light</vt:lpstr>
      <vt:lpstr>等线</vt:lpstr>
      <vt:lpstr>Quicksand Medium</vt:lpstr>
      <vt:lpstr>Times New Roman</vt:lpstr>
      <vt:lpstr>Wingdings</vt:lpstr>
      <vt:lpstr>字魂59号-创粗黑</vt:lpstr>
      <vt:lpstr>2_Office Theme</vt:lpstr>
      <vt:lpstr>4_Office Theme</vt:lpstr>
      <vt:lpstr>Hoạt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hong luong</dc:creator>
  <cp:lastModifiedBy>Admin</cp:lastModifiedBy>
  <cp:revision>437</cp:revision>
  <dcterms:created xsi:type="dcterms:W3CDTF">2021-06-23T08:03:30Z</dcterms:created>
  <dcterms:modified xsi:type="dcterms:W3CDTF">2023-04-03T14:43:56Z</dcterms:modified>
</cp:coreProperties>
</file>