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11088401" r:id="rId2"/>
    <p:sldId id="256" r:id="rId3"/>
    <p:sldId id="11088439" r:id="rId4"/>
    <p:sldId id="11088440" r:id="rId5"/>
    <p:sldId id="276" r:id="rId6"/>
    <p:sldId id="11088444" r:id="rId7"/>
    <p:sldId id="11088443" r:id="rId8"/>
    <p:sldId id="280" r:id="rId9"/>
    <p:sldId id="281" r:id="rId10"/>
    <p:sldId id="11088446" r:id="rId11"/>
    <p:sldId id="11088447" r:id="rId12"/>
    <p:sldId id="11088448" r:id="rId13"/>
    <p:sldId id="11088455" r:id="rId14"/>
    <p:sldId id="11088445" r:id="rId15"/>
    <p:sldId id="282" r:id="rId16"/>
    <p:sldId id="11088449" r:id="rId17"/>
    <p:sldId id="286" r:id="rId18"/>
    <p:sldId id="11088451" r:id="rId19"/>
    <p:sldId id="11088452" r:id="rId20"/>
    <p:sldId id="11088450" r:id="rId21"/>
    <p:sldId id="11088453" r:id="rId22"/>
    <p:sldId id="287" r:id="rId23"/>
    <p:sldId id="11088454"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C42"/>
    <a:srgbClr val="FDD7CF"/>
    <a:srgbClr val="F8A513"/>
    <a:srgbClr val="FF6969"/>
    <a:srgbClr val="ABE1FE"/>
    <a:srgbClr val="84A8AC"/>
    <a:srgbClr val="D4EFFC"/>
    <a:srgbClr val="FF5D5D"/>
    <a:srgbClr val="F9F3B8"/>
    <a:srgbClr val="FA4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3</a:t>
            </a:fld>
            <a:endParaRPr lang="en-US"/>
          </a:p>
        </p:txBody>
      </p:sp>
    </p:spTree>
    <p:extLst>
      <p:ext uri="{BB962C8B-B14F-4D97-AF65-F5344CB8AC3E}">
        <p14:creationId xmlns:p14="http://schemas.microsoft.com/office/powerpoint/2010/main" val="256052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4</a:t>
            </a:fld>
            <a:endParaRPr lang="en-US"/>
          </a:p>
        </p:txBody>
      </p:sp>
    </p:spTree>
    <p:extLst>
      <p:ext uri="{BB962C8B-B14F-4D97-AF65-F5344CB8AC3E}">
        <p14:creationId xmlns:p14="http://schemas.microsoft.com/office/powerpoint/2010/main" val="113638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xmlns=""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xmlns=""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xmlns=""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xmlns=""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13638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xmlns=""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xmlns=""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xmlns=""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xmlns=""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xmlns=""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xmlns=""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xmlns=""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xmlns=""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xmlns=""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xmlns=""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xmlns=""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xmlns=""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Tree>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4" name="Picture 3">
            <a:extLst>
              <a:ext uri="{FF2B5EF4-FFF2-40B4-BE49-F238E27FC236}">
                <a16:creationId xmlns:a16="http://schemas.microsoft.com/office/drawing/2014/main" xmlns="" id="{CEF6E9CA-4A7B-42BA-92D8-B069A3D9D44C}"/>
              </a:ext>
            </a:extLst>
          </p:cNvPr>
          <p:cNvPicPr>
            <a:picLocks noChangeAspect="1"/>
          </p:cNvPicPr>
          <p:nvPr/>
        </p:nvPicPr>
        <p:blipFill>
          <a:blip r:embed="rId2"/>
          <a:stretch>
            <a:fillRect/>
          </a:stretch>
        </p:blipFill>
        <p:spPr>
          <a:xfrm>
            <a:off x="1465633" y="2039206"/>
            <a:ext cx="9961123" cy="4605577"/>
          </a:xfrm>
          <a:prstGeom prst="rect">
            <a:avLst/>
          </a:prstGeom>
        </p:spPr>
      </p:pic>
      <p:sp>
        <p:nvSpPr>
          <p:cNvPr id="12" name="TextBox 11">
            <a:extLst>
              <a:ext uri="{FF2B5EF4-FFF2-40B4-BE49-F238E27FC236}">
                <a16:creationId xmlns:a16="http://schemas.microsoft.com/office/drawing/2014/main" xmlns="" id="{E5036210-5F4C-421E-BC07-7475A05F4CCA}"/>
              </a:ext>
            </a:extLst>
          </p:cNvPr>
          <p:cNvSpPr txBox="1"/>
          <p:nvPr/>
        </p:nvSpPr>
        <p:spPr>
          <a:xfrm>
            <a:off x="0" y="5657671"/>
            <a:ext cx="12192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phá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9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9" name="Picture 8">
            <a:extLst>
              <a:ext uri="{FF2B5EF4-FFF2-40B4-BE49-F238E27FC236}">
                <a16:creationId xmlns:a16="http://schemas.microsoft.com/office/drawing/2014/main" xmlns="" id="{973331EC-C421-48B7-A770-B68BBD4D2EF0}"/>
              </a:ext>
            </a:extLst>
          </p:cNvPr>
          <p:cNvPicPr>
            <a:picLocks noChangeAspect="1"/>
          </p:cNvPicPr>
          <p:nvPr/>
        </p:nvPicPr>
        <p:blipFill>
          <a:blip r:embed="rId2"/>
          <a:stretch>
            <a:fillRect/>
          </a:stretch>
        </p:blipFill>
        <p:spPr>
          <a:xfrm>
            <a:off x="0" y="2401468"/>
            <a:ext cx="12191999" cy="4456532"/>
          </a:xfrm>
          <a:prstGeom prst="rect">
            <a:avLst/>
          </a:prstGeom>
        </p:spPr>
      </p:pic>
      <p:sp>
        <p:nvSpPr>
          <p:cNvPr id="6" name="TextBox 5">
            <a:extLst>
              <a:ext uri="{FF2B5EF4-FFF2-40B4-BE49-F238E27FC236}">
                <a16:creationId xmlns:a16="http://schemas.microsoft.com/office/drawing/2014/main" xmlns="" id="{68E45D59-7DEA-4457-8A91-B35A7EEC6CB7}"/>
              </a:ext>
            </a:extLst>
          </p:cNvPr>
          <p:cNvSpPr txBox="1"/>
          <p:nvPr/>
        </p:nvSpPr>
        <p:spPr>
          <a:xfrm>
            <a:off x="1" y="1848646"/>
            <a:ext cx="6303522"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trồng rừng của con người sẽ làm giảm thiên tai vì khi trồng rừng sẽ cung cấp ôxi, hạn chế sói mòm đất và sạt lở do bão, lũ.</a:t>
            </a:r>
            <a:endParaRPr lang="en-US" sz="3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2929F287-0369-4F70-8DD2-BC85D4CB1744}"/>
              </a:ext>
            </a:extLst>
          </p:cNvPr>
          <p:cNvSpPr txBox="1"/>
          <p:nvPr/>
        </p:nvSpPr>
        <p:spPr>
          <a:xfrm>
            <a:off x="6485105" y="1848646"/>
            <a:ext cx="5706896"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đốt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2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260E12-76D3-4A3D-BB31-A8853A8A9E7E}"/>
              </a:ext>
            </a:extLst>
          </p:cNvPr>
          <p:cNvPicPr>
            <a:picLocks noChangeAspect="1"/>
          </p:cNvPicPr>
          <p:nvPr/>
        </p:nvPicPr>
        <p:blipFill>
          <a:blip r:embed="rId2"/>
          <a:stretch>
            <a:fillRect/>
          </a:stretch>
        </p:blipFill>
        <p:spPr>
          <a:xfrm>
            <a:off x="272374" y="1418401"/>
            <a:ext cx="11824470" cy="4551027"/>
          </a:xfrm>
          <a:prstGeom prst="rect">
            <a:avLst/>
          </a:prstGeom>
        </p:spPr>
      </p:pic>
      <p:pic>
        <p:nvPicPr>
          <p:cNvPr id="10" name="Picture 9">
            <a:extLst>
              <a:ext uri="{FF2B5EF4-FFF2-40B4-BE49-F238E27FC236}">
                <a16:creationId xmlns:a16="http://schemas.microsoft.com/office/drawing/2014/main" xmlns="" id="{10028B85-7453-4224-A721-1D8F7B8DD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xmlns=""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7831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f - Ca khúc kêu gọi bảo vệ môi trường">
            <a:hlinkClick r:id="" action="ppaction://media"/>
            <a:extLst>
              <a:ext uri="{FF2B5EF4-FFF2-40B4-BE49-F238E27FC236}">
                <a16:creationId xmlns:a16="http://schemas.microsoft.com/office/drawing/2014/main" xmlns="" id="{DBAEFA1E-90C5-41E7-B5D3-18FD6825890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147" b="8371"/>
          <a:stretch/>
        </p:blipFill>
        <p:spPr>
          <a:xfrm>
            <a:off x="0" y="627321"/>
            <a:ext cx="12201524" cy="5656522"/>
          </a:xfrm>
          <a:prstGeom prst="rect">
            <a:avLst/>
          </a:prstGeom>
        </p:spPr>
      </p:pic>
    </p:spTree>
    <p:extLst>
      <p:ext uri="{BB962C8B-B14F-4D97-AF65-F5344CB8AC3E}">
        <p14:creationId xmlns:p14="http://schemas.microsoft.com/office/powerpoint/2010/main" val="412281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9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031DB88-739E-4E9A-A262-2D1AB20E4C08}"/>
              </a:ext>
            </a:extLst>
          </p:cNvPr>
          <p:cNvGrpSpPr/>
          <p:nvPr/>
        </p:nvGrpSpPr>
        <p:grpSpPr>
          <a:xfrm>
            <a:off x="180973" y="1259838"/>
            <a:ext cx="3964299" cy="1323439"/>
            <a:chOff x="563030" y="1233713"/>
            <a:chExt cx="3025821" cy="1323439"/>
          </a:xfrm>
        </p:grpSpPr>
        <p:sp>
          <p:nvSpPr>
            <p:cNvPr id="4" name="TextBox 3">
              <a:extLst>
                <a:ext uri="{FF2B5EF4-FFF2-40B4-BE49-F238E27FC236}">
                  <a16:creationId xmlns:a16="http://schemas.microsoft.com/office/drawing/2014/main" xmlns=""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mj-lt"/>
                </a:rPr>
                <a:t>BÀI </a:t>
              </a:r>
              <a:r>
                <a:rPr lang="en-US" sz="8000" dirty="0">
                  <a:solidFill>
                    <a:schemeClr val="bg1"/>
                  </a:solidFill>
                  <a:latin typeface="+mj-lt"/>
                </a:rPr>
                <a:t>28</a:t>
              </a:r>
              <a:endParaRPr lang="vi-VN" sz="8000" dirty="0">
                <a:solidFill>
                  <a:schemeClr val="bg1"/>
                </a:solidFill>
                <a:latin typeface="+mj-lt"/>
              </a:endParaRPr>
            </a:p>
          </p:txBody>
        </p:sp>
        <p:sp>
          <p:nvSpPr>
            <p:cNvPr id="5" name="TextBox 4">
              <a:extLst>
                <a:ext uri="{FF2B5EF4-FFF2-40B4-BE49-F238E27FC236}">
                  <a16:creationId xmlns:a16="http://schemas.microsoft.com/office/drawing/2014/main" xmlns="" id="{848E550E-F029-49AB-B7D1-9442994113AD}"/>
                </a:ext>
              </a:extLst>
            </p:cNvPr>
            <p:cNvSpPr txBox="1"/>
            <p:nvPr/>
          </p:nvSpPr>
          <p:spPr>
            <a:xfrm>
              <a:off x="563030" y="1233713"/>
              <a:ext cx="3025821" cy="1323439"/>
            </a:xfrm>
            <a:prstGeom prst="rect">
              <a:avLst/>
            </a:prstGeom>
            <a:noFill/>
          </p:spPr>
          <p:txBody>
            <a:bodyPr wrap="square" rtlCol="0">
              <a:spAutoFit/>
            </a:bodyPr>
            <a:lstStyle/>
            <a:p>
              <a:pPr algn="ctr"/>
              <a:r>
                <a:rPr lang="vi-VN" sz="8000">
                  <a:solidFill>
                    <a:srgbClr val="FF6969"/>
                  </a:solidFill>
                  <a:latin typeface="+mj-lt"/>
                </a:rPr>
                <a:t>BÀI </a:t>
              </a:r>
              <a:r>
                <a:rPr lang="en-US" sz="8000">
                  <a:solidFill>
                    <a:srgbClr val="FF6969"/>
                  </a:solidFill>
                  <a:latin typeface="+mj-lt"/>
                </a:rPr>
                <a:t>29</a:t>
              </a:r>
              <a:endParaRPr lang="vi-VN" sz="8000" dirty="0">
                <a:solidFill>
                  <a:srgbClr val="FF6969"/>
                </a:solidFill>
                <a:latin typeface="+mj-lt"/>
              </a:endParaRPr>
            </a:p>
          </p:txBody>
        </p:sp>
      </p:grpSp>
      <p:sp>
        <p:nvSpPr>
          <p:cNvPr id="7" name="TextBox 6">
            <a:extLst>
              <a:ext uri="{FF2B5EF4-FFF2-40B4-BE49-F238E27FC236}">
                <a16:creationId xmlns:a16="http://schemas.microsoft.com/office/drawing/2014/main" xmlns="" id="{C99738E0-B68F-4582-998E-0E46AE3F974C}"/>
              </a:ext>
            </a:extLst>
          </p:cNvPr>
          <p:cNvSpPr txBox="1"/>
          <p:nvPr/>
        </p:nvSpPr>
        <p:spPr>
          <a:xfrm>
            <a:off x="180973" y="3914230"/>
            <a:ext cx="7782783" cy="2308324"/>
          </a:xfrm>
          <a:prstGeom prst="rect">
            <a:avLst/>
          </a:prstGeom>
          <a:noFill/>
        </p:spPr>
        <p:txBody>
          <a:bodyPr wrap="square" rtlCol="0">
            <a:spAutoFit/>
          </a:bodyPr>
          <a:lstStyle/>
          <a:p>
            <a:r>
              <a:rPr lang="en-US" sz="7200">
                <a:ln>
                  <a:solidFill>
                    <a:srgbClr val="FA2C42"/>
                  </a:solidFill>
                </a:ln>
                <a:solidFill>
                  <a:srgbClr val="FF6969"/>
                </a:solidFill>
                <a:latin typeface="+mj-lt"/>
              </a:rPr>
              <a:t>Một số thiên tai thường gặp (tiết 2)</a:t>
            </a:r>
            <a:endParaRPr lang="vi-VN" sz="7200" dirty="0">
              <a:ln>
                <a:solidFill>
                  <a:srgbClr val="FA2C42"/>
                </a:solidFill>
              </a:ln>
              <a:solidFill>
                <a:srgbClr val="FF6969"/>
              </a:solidFill>
              <a:latin typeface="+mj-lt"/>
            </a:endParaRPr>
          </a:p>
        </p:txBody>
      </p:sp>
      <p:sp>
        <p:nvSpPr>
          <p:cNvPr id="8" name="TextBox 7">
            <a:extLst>
              <a:ext uri="{FF2B5EF4-FFF2-40B4-BE49-F238E27FC236}">
                <a16:creationId xmlns:a16="http://schemas.microsoft.com/office/drawing/2014/main" xmlns=""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2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96902" y="30133"/>
            <a:ext cx="7996137"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Em hãy đọc thông tin sau và kể tên các thiên tai đã xảy ra ở nước ta.</a:t>
            </a:r>
          </a:p>
        </p:txBody>
      </p:sp>
      <p:pic>
        <p:nvPicPr>
          <p:cNvPr id="4" name="Picture 3">
            <a:extLst>
              <a:ext uri="{FF2B5EF4-FFF2-40B4-BE49-F238E27FC236}">
                <a16:creationId xmlns:a16="http://schemas.microsoft.com/office/drawing/2014/main" xmlns="" id="{10CD14E3-559C-4259-A42F-54EEF975153D}"/>
              </a:ext>
            </a:extLst>
          </p:cNvPr>
          <p:cNvPicPr>
            <a:picLocks noChangeAspect="1"/>
          </p:cNvPicPr>
          <p:nvPr/>
        </p:nvPicPr>
        <p:blipFill>
          <a:blip r:embed="rId2"/>
          <a:stretch>
            <a:fillRect/>
          </a:stretch>
        </p:blipFill>
        <p:spPr>
          <a:xfrm>
            <a:off x="0" y="1165421"/>
            <a:ext cx="6906638" cy="5692580"/>
          </a:xfrm>
          <a:prstGeom prst="rect">
            <a:avLst/>
          </a:prstGeom>
        </p:spPr>
      </p:pic>
      <p:sp>
        <p:nvSpPr>
          <p:cNvPr id="8" name="TextBox 7">
            <a:extLst>
              <a:ext uri="{FF2B5EF4-FFF2-40B4-BE49-F238E27FC236}">
                <a16:creationId xmlns:a16="http://schemas.microsoft.com/office/drawing/2014/main" xmlns="" id="{D1941A18-ADFA-4937-B684-A1C750994255}"/>
              </a:ext>
            </a:extLst>
          </p:cNvPr>
          <p:cNvSpPr txBox="1"/>
          <p:nvPr/>
        </p:nvSpPr>
        <p:spPr>
          <a:xfrm>
            <a:off x="7222787" y="1703387"/>
            <a:ext cx="4969213" cy="4524315"/>
          </a:xfrm>
          <a:prstGeom prst="rect">
            <a:avLst/>
          </a:prstGeom>
          <a:noFill/>
        </p:spPr>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Các thiên tai đã xảy ra ở nước ta là: </a:t>
            </a:r>
            <a:endParaRPr lang="en-US" sz="3600" b="0" i="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a:solidFill>
                  <a:srgbClr val="000000"/>
                </a:solidFill>
                <a:effectLst/>
                <a:latin typeface="Arial" panose="020B0604020202020204" pitchFamily="34" charset="0"/>
                <a:cs typeface="Arial" panose="020B0604020202020204" pitchFamily="34" charset="0"/>
              </a:rPr>
              <a:t>Bão</a:t>
            </a:r>
            <a:endParaRPr lang="en-US" sz="3600" b="0" i="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a:solidFill>
                  <a:srgbClr val="000000"/>
                </a:solidFill>
                <a:effectLst/>
                <a:latin typeface="Arial" panose="020B0604020202020204" pitchFamily="34" charset="0"/>
                <a:cs typeface="Arial" panose="020B0604020202020204" pitchFamily="34" charset="0"/>
              </a:rPr>
              <a:t>mưa lớn</a:t>
            </a:r>
            <a:endParaRPr lang="en-US" sz="3600">
              <a:solidFill>
                <a:srgbClr val="00000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a:solidFill>
                  <a:srgbClr val="000000"/>
                </a:solidFill>
                <a:effectLst/>
                <a:latin typeface="Arial" panose="020B0604020202020204" pitchFamily="34" charset="0"/>
                <a:cs typeface="Arial" panose="020B0604020202020204" pitchFamily="34" charset="0"/>
              </a:rPr>
              <a:t>lũ quét</a:t>
            </a:r>
            <a:endParaRPr lang="en-US" sz="3600" b="0" i="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a:solidFill>
                  <a:srgbClr val="000000"/>
                </a:solidFill>
                <a:effectLst/>
                <a:latin typeface="Arial" panose="020B0604020202020204" pitchFamily="34" charset="0"/>
                <a:cs typeface="Arial" panose="020B0604020202020204" pitchFamily="34" charset="0"/>
              </a:rPr>
              <a:t>ngập lụt</a:t>
            </a:r>
            <a:endParaRPr lang="en-US" sz="3600" b="0" i="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a:solidFill>
                  <a:srgbClr val="000000"/>
                </a:solidFill>
                <a:effectLst/>
                <a:latin typeface="Arial" panose="020B0604020202020204" pitchFamily="34" charset="0"/>
                <a:cs typeface="Arial" panose="020B0604020202020204" pitchFamily="34" charset="0"/>
              </a:rPr>
              <a:t>lốc xoáy</a:t>
            </a:r>
            <a:endParaRPr lang="en-US" sz="3600" b="0" i="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a:solidFill>
                  <a:srgbClr val="000000"/>
                </a:solidFill>
                <a:effectLst/>
                <a:latin typeface="Arial" panose="020B0604020202020204" pitchFamily="34" charset="0"/>
                <a:cs typeface="Arial" panose="020B0604020202020204" pitchFamily="34" charset="0"/>
              </a:rPr>
              <a:t>sạt lở đất.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3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8732" y="0"/>
            <a:ext cx="7548666"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Nói với bạn về thiệt hại do những thiên tai đó gây ra theo sơ đồ gợi ý sau:</a:t>
            </a:r>
          </a:p>
        </p:txBody>
      </p:sp>
      <p:pic>
        <p:nvPicPr>
          <p:cNvPr id="3" name="Picture 2">
            <a:extLst>
              <a:ext uri="{FF2B5EF4-FFF2-40B4-BE49-F238E27FC236}">
                <a16:creationId xmlns:a16="http://schemas.microsoft.com/office/drawing/2014/main" xmlns="" id="{B9B21C6C-D967-4225-BCBB-A87ADB8688CD}"/>
              </a:ext>
            </a:extLst>
          </p:cNvPr>
          <p:cNvPicPr>
            <a:picLocks noChangeAspect="1"/>
          </p:cNvPicPr>
          <p:nvPr/>
        </p:nvPicPr>
        <p:blipFill>
          <a:blip r:embed="rId2"/>
          <a:stretch>
            <a:fillRect/>
          </a:stretch>
        </p:blipFill>
        <p:spPr>
          <a:xfrm>
            <a:off x="0" y="1812626"/>
            <a:ext cx="12192000" cy="5045374"/>
          </a:xfrm>
          <a:prstGeom prst="rect">
            <a:avLst/>
          </a:prstGeom>
        </p:spPr>
      </p:pic>
      <p:sp>
        <p:nvSpPr>
          <p:cNvPr id="7" name="TextBox 6">
            <a:extLst>
              <a:ext uri="{FF2B5EF4-FFF2-40B4-BE49-F238E27FC236}">
                <a16:creationId xmlns:a16="http://schemas.microsoft.com/office/drawing/2014/main" xmlns="" id="{BA94D222-3B6D-44C3-88C1-A8FD17E5BB52}"/>
              </a:ext>
            </a:extLst>
          </p:cNvPr>
          <p:cNvSpPr txBox="1"/>
          <p:nvPr/>
        </p:nvSpPr>
        <p:spPr>
          <a:xfrm>
            <a:off x="9040767" y="1890446"/>
            <a:ext cx="3145277" cy="954107"/>
          </a:xfrm>
          <a:prstGeom prst="rect">
            <a:avLst/>
          </a:prstGeom>
          <a:solidFill>
            <a:schemeClr val="accent2">
              <a:lumMod val="60000"/>
              <a:lumOff val="40000"/>
            </a:schemeClr>
          </a:solidFill>
        </p:spPr>
        <p:txBody>
          <a:bodyPr wrap="square" rtlCol="0">
            <a:spAutoFit/>
          </a:bodyPr>
          <a:lstStyle/>
          <a:p>
            <a:r>
              <a:rPr lang="en-US" sz="2800">
                <a:latin typeface="Arial" panose="020B0604020202020204" pitchFamily="34" charset="0"/>
                <a:cs typeface="Arial" panose="020B0604020202020204" pitchFamily="34" charset="0"/>
              </a:rPr>
              <a:t>41 người chết và mất tích</a:t>
            </a:r>
            <a:endParaRPr lang="vi-VN" sz="28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2215AE8-9882-4501-B470-CA7B255EB6CD}"/>
              </a:ext>
            </a:extLst>
          </p:cNvPr>
          <p:cNvSpPr txBox="1"/>
          <p:nvPr/>
        </p:nvSpPr>
        <p:spPr>
          <a:xfrm>
            <a:off x="9051401" y="3059341"/>
            <a:ext cx="3119334" cy="954107"/>
          </a:xfrm>
          <a:prstGeom prst="rect">
            <a:avLst/>
          </a:prstGeom>
          <a:solidFill>
            <a:schemeClr val="accent2">
              <a:lumMod val="60000"/>
              <a:lumOff val="40000"/>
            </a:schemeClr>
          </a:solidFill>
        </p:spPr>
        <p:txBody>
          <a:bodyPr wrap="square" rtlCol="0">
            <a:spAutoFit/>
          </a:bodyPr>
          <a:lstStyle/>
          <a:p>
            <a:r>
              <a:rPr lang="en-US" sz="2800">
                <a:latin typeface="Arial" panose="020B0604020202020204" pitchFamily="34" charset="0"/>
                <a:cs typeface="Arial" panose="020B0604020202020204" pitchFamily="34" charset="0"/>
              </a:rPr>
              <a:t>30 người bị thương</a:t>
            </a:r>
            <a:endParaRPr lang="vi-VN" sz="28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BDF9202A-A216-4BA2-844C-6D668C2C8DE4}"/>
              </a:ext>
            </a:extLst>
          </p:cNvPr>
          <p:cNvSpPr txBox="1"/>
          <p:nvPr/>
        </p:nvSpPr>
        <p:spPr>
          <a:xfrm>
            <a:off x="9036090" y="4539981"/>
            <a:ext cx="3145277" cy="954107"/>
          </a:xfrm>
          <a:prstGeom prst="rect">
            <a:avLst/>
          </a:prstGeom>
          <a:solidFill>
            <a:schemeClr val="accent2">
              <a:lumMod val="60000"/>
              <a:lumOff val="40000"/>
            </a:schemeClr>
          </a:solidFill>
        </p:spPr>
        <p:txBody>
          <a:bodyPr wrap="square" rtlCol="0">
            <a:spAutoFit/>
          </a:bodyPr>
          <a:lstStyle/>
          <a:p>
            <a:r>
              <a:rPr lang="en-US" sz="2800">
                <a:latin typeface="Arial" panose="020B0604020202020204" pitchFamily="34" charset="0"/>
                <a:cs typeface="Arial" panose="020B0604020202020204" pitchFamily="34" charset="0"/>
              </a:rPr>
              <a:t>Hàng trăm nhà bị sập đổ, cuốn trôi</a:t>
            </a:r>
            <a:endParaRPr lang="vi-VN" sz="28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CA46B6DA-8CE1-4C5F-84F7-27CEBAC9817B}"/>
              </a:ext>
            </a:extLst>
          </p:cNvPr>
          <p:cNvSpPr txBox="1"/>
          <p:nvPr/>
        </p:nvSpPr>
        <p:spPr>
          <a:xfrm>
            <a:off x="9049061" y="5736017"/>
            <a:ext cx="3145277" cy="954107"/>
          </a:xfrm>
          <a:prstGeom prst="rect">
            <a:avLst/>
          </a:prstGeom>
          <a:solidFill>
            <a:schemeClr val="accent2">
              <a:lumMod val="60000"/>
              <a:lumOff val="40000"/>
            </a:schemeClr>
          </a:solidFill>
        </p:spPr>
        <p:txBody>
          <a:bodyPr wrap="square" rtlCol="0">
            <a:spAutoFit/>
          </a:bodyPr>
          <a:lstStyle/>
          <a:p>
            <a:r>
              <a:rPr lang="en-US" sz="2800">
                <a:latin typeface="Arial" panose="020B0604020202020204" pitchFamily="34" charset="0"/>
                <a:cs typeface="Arial" panose="020B0604020202020204" pitchFamily="34" charset="0"/>
              </a:rPr>
              <a:t>Cánh đồng và hoa màu bị phá hủy</a:t>
            </a:r>
            <a:endParaRPr lang="vi-VN"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5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8239" y="51558"/>
            <a:ext cx="7270032" cy="1631216"/>
          </a:xfrm>
          <a:prstGeom prst="rect">
            <a:avLst/>
          </a:prstGeom>
          <a:noFill/>
        </p:spPr>
        <p:txBody>
          <a:bodyPr wrap="square" rtlCol="0">
            <a:spAutoFit/>
          </a:bodyPr>
          <a:lstStyle/>
          <a:p>
            <a:pPr>
              <a:lnSpc>
                <a:spcPts val="4000"/>
              </a:lnSpc>
            </a:pPr>
            <a:r>
              <a:rPr lang="en-US" sz="3600">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Hỏi người thân về thiên tai gần nhất xảy ra ở địa phương và hoàn thành theo phiếu gợi ý sau:</a:t>
            </a:r>
            <a:endParaRPr lang="en-US"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54ACF284-9513-42E4-9E87-A076E8A986E8}"/>
              </a:ext>
            </a:extLst>
          </p:cNvPr>
          <p:cNvPicPr>
            <a:picLocks noChangeAspect="1"/>
          </p:cNvPicPr>
          <p:nvPr/>
        </p:nvPicPr>
        <p:blipFill>
          <a:blip r:embed="rId2"/>
          <a:stretch>
            <a:fillRect/>
          </a:stretch>
        </p:blipFill>
        <p:spPr>
          <a:xfrm>
            <a:off x="0" y="1983006"/>
            <a:ext cx="12198484" cy="4874995"/>
          </a:xfrm>
          <a:prstGeom prst="rect">
            <a:avLst/>
          </a:prstGeom>
        </p:spPr>
      </p:pic>
      <p:sp>
        <p:nvSpPr>
          <p:cNvPr id="16" name="TextBox 15">
            <a:extLst>
              <a:ext uri="{FF2B5EF4-FFF2-40B4-BE49-F238E27FC236}">
                <a16:creationId xmlns:a16="http://schemas.microsoft.com/office/drawing/2014/main" xmlns="" id="{4165858D-36B1-4C67-9E2D-AABBC1786BB0}"/>
              </a:ext>
            </a:extLst>
          </p:cNvPr>
          <p:cNvSpPr txBox="1"/>
          <p:nvPr/>
        </p:nvSpPr>
        <p:spPr>
          <a:xfrm>
            <a:off x="8514970" y="3565188"/>
            <a:ext cx="2535651" cy="570477"/>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Lũ lụt</a:t>
            </a:r>
            <a:endParaRPr lang="en-US" sz="3200" b="1" dirty="0">
              <a:solidFill>
                <a:srgbClr val="FA2C4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DD503B3E-61D7-4684-82B9-F22CE2650658}"/>
              </a:ext>
            </a:extLst>
          </p:cNvPr>
          <p:cNvSpPr txBox="1"/>
          <p:nvPr/>
        </p:nvSpPr>
        <p:spPr>
          <a:xfrm>
            <a:off x="8968939" y="4103365"/>
            <a:ext cx="3229545" cy="570477"/>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Tháng 6/2020</a:t>
            </a:r>
            <a:endParaRPr lang="en-US" sz="3200" b="1" dirty="0">
              <a:solidFill>
                <a:srgbClr val="FA2C4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B0B395F5-A95C-4956-A29A-93CF1C73CDA3}"/>
              </a:ext>
            </a:extLst>
          </p:cNvPr>
          <p:cNvSpPr txBox="1"/>
          <p:nvPr/>
        </p:nvSpPr>
        <p:spPr>
          <a:xfrm>
            <a:off x="7607030" y="4608961"/>
            <a:ext cx="4584970" cy="1083438"/>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Cánh đồng bị phá hủy, hoa màu bị ngập nước</a:t>
            </a:r>
            <a:endParaRPr lang="en-US" sz="3200" b="1" dirty="0">
              <a:solidFill>
                <a:srgbClr val="FA2C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8239" y="51558"/>
            <a:ext cx="7270032" cy="1631216"/>
          </a:xfrm>
          <a:prstGeom prst="rect">
            <a:avLst/>
          </a:prstGeom>
          <a:noFill/>
        </p:spPr>
        <p:txBody>
          <a:bodyPr wrap="square" rtlCol="0">
            <a:spAutoFit/>
          </a:bodyPr>
          <a:lstStyle/>
          <a:p>
            <a:pPr>
              <a:lnSpc>
                <a:spcPts val="4000"/>
              </a:lnSpc>
            </a:pPr>
            <a:r>
              <a:rPr lang="en-US" sz="3600">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Hỏi người thân về thiên tai gần nhất xảy ra ở địa phương và hoàn thành theo phiếu gợi ý sau:</a:t>
            </a:r>
            <a:endParaRPr lang="en-US"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54ACF284-9513-42E4-9E87-A076E8A986E8}"/>
              </a:ext>
            </a:extLst>
          </p:cNvPr>
          <p:cNvPicPr>
            <a:picLocks noChangeAspect="1"/>
          </p:cNvPicPr>
          <p:nvPr/>
        </p:nvPicPr>
        <p:blipFill>
          <a:blip r:embed="rId2"/>
          <a:stretch>
            <a:fillRect/>
          </a:stretch>
        </p:blipFill>
        <p:spPr>
          <a:xfrm>
            <a:off x="0" y="1983006"/>
            <a:ext cx="12198484" cy="4874995"/>
          </a:xfrm>
          <a:prstGeom prst="rect">
            <a:avLst/>
          </a:prstGeom>
        </p:spPr>
      </p:pic>
      <p:sp>
        <p:nvSpPr>
          <p:cNvPr id="16" name="TextBox 15">
            <a:extLst>
              <a:ext uri="{FF2B5EF4-FFF2-40B4-BE49-F238E27FC236}">
                <a16:creationId xmlns:a16="http://schemas.microsoft.com/office/drawing/2014/main" xmlns="" id="{4165858D-36B1-4C67-9E2D-AABBC1786BB0}"/>
              </a:ext>
            </a:extLst>
          </p:cNvPr>
          <p:cNvSpPr txBox="1"/>
          <p:nvPr/>
        </p:nvSpPr>
        <p:spPr>
          <a:xfrm>
            <a:off x="8514970" y="3565188"/>
            <a:ext cx="2535651" cy="570477"/>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bão</a:t>
            </a:r>
            <a:endParaRPr lang="en-US" sz="3200" b="1" dirty="0">
              <a:solidFill>
                <a:srgbClr val="FA2C4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DD503B3E-61D7-4684-82B9-F22CE2650658}"/>
              </a:ext>
            </a:extLst>
          </p:cNvPr>
          <p:cNvSpPr txBox="1"/>
          <p:nvPr/>
        </p:nvSpPr>
        <p:spPr>
          <a:xfrm>
            <a:off x="8962455" y="4086145"/>
            <a:ext cx="3229545" cy="570477"/>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Tháng 5/2019</a:t>
            </a:r>
            <a:endParaRPr lang="en-US" sz="3200" b="1" dirty="0">
              <a:solidFill>
                <a:srgbClr val="FA2C4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B0B395F5-A95C-4956-A29A-93CF1C73CDA3}"/>
              </a:ext>
            </a:extLst>
          </p:cNvPr>
          <p:cNvSpPr txBox="1"/>
          <p:nvPr/>
        </p:nvSpPr>
        <p:spPr>
          <a:xfrm>
            <a:off x="7638929" y="4623776"/>
            <a:ext cx="4758633" cy="1083438"/>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Cây cối bị đổ, hoa màu bị hỏng, nát</a:t>
            </a:r>
            <a:endParaRPr lang="en-US" sz="3200" b="1" dirty="0">
              <a:solidFill>
                <a:srgbClr val="FA2C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60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8239" y="51558"/>
            <a:ext cx="7270032" cy="1631216"/>
          </a:xfrm>
          <a:prstGeom prst="rect">
            <a:avLst/>
          </a:prstGeom>
          <a:noFill/>
        </p:spPr>
        <p:txBody>
          <a:bodyPr wrap="square" rtlCol="0">
            <a:spAutoFit/>
          </a:bodyPr>
          <a:lstStyle/>
          <a:p>
            <a:pPr>
              <a:lnSpc>
                <a:spcPts val="4000"/>
              </a:lnSpc>
            </a:pPr>
            <a:r>
              <a:rPr lang="en-US" sz="3600">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Hỏi người thân về thiên tai gần nhất xảy ra ở địa phương và hoàn thành theo phiếu gợi ý sau:</a:t>
            </a:r>
            <a:endParaRPr lang="en-US"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54ACF284-9513-42E4-9E87-A076E8A986E8}"/>
              </a:ext>
            </a:extLst>
          </p:cNvPr>
          <p:cNvPicPr>
            <a:picLocks noChangeAspect="1"/>
          </p:cNvPicPr>
          <p:nvPr/>
        </p:nvPicPr>
        <p:blipFill>
          <a:blip r:embed="rId2"/>
          <a:stretch>
            <a:fillRect/>
          </a:stretch>
        </p:blipFill>
        <p:spPr>
          <a:xfrm>
            <a:off x="0" y="1983006"/>
            <a:ext cx="12198484" cy="4874995"/>
          </a:xfrm>
          <a:prstGeom prst="rect">
            <a:avLst/>
          </a:prstGeom>
        </p:spPr>
      </p:pic>
      <p:sp>
        <p:nvSpPr>
          <p:cNvPr id="16" name="TextBox 15">
            <a:extLst>
              <a:ext uri="{FF2B5EF4-FFF2-40B4-BE49-F238E27FC236}">
                <a16:creationId xmlns:a16="http://schemas.microsoft.com/office/drawing/2014/main" xmlns="" id="{4165858D-36B1-4C67-9E2D-AABBC1786BB0}"/>
              </a:ext>
            </a:extLst>
          </p:cNvPr>
          <p:cNvSpPr txBox="1"/>
          <p:nvPr/>
        </p:nvSpPr>
        <p:spPr>
          <a:xfrm>
            <a:off x="8514970" y="3565188"/>
            <a:ext cx="2535651" cy="570477"/>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Lụt</a:t>
            </a:r>
            <a:endParaRPr lang="en-US" sz="3200" b="1" dirty="0">
              <a:solidFill>
                <a:srgbClr val="FA2C4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DD503B3E-61D7-4684-82B9-F22CE2650658}"/>
              </a:ext>
            </a:extLst>
          </p:cNvPr>
          <p:cNvSpPr txBox="1"/>
          <p:nvPr/>
        </p:nvSpPr>
        <p:spPr>
          <a:xfrm>
            <a:off x="8968939" y="4113998"/>
            <a:ext cx="3229545" cy="570477"/>
          </a:xfrm>
          <a:prstGeom prst="rect">
            <a:avLst/>
          </a:prstGeom>
          <a:noFill/>
        </p:spPr>
        <p:txBody>
          <a:bodyPr wrap="square" rtlCol="0">
            <a:spAutoFit/>
          </a:bodyPr>
          <a:lstStyle/>
          <a:p>
            <a:pPr>
              <a:lnSpc>
                <a:spcPts val="4000"/>
              </a:lnSpc>
            </a:pPr>
            <a:r>
              <a:rPr lang="en-US" sz="3200" b="1">
                <a:solidFill>
                  <a:srgbClr val="FA2C42"/>
                </a:solidFill>
                <a:latin typeface="Arial" panose="020B0604020202020204" pitchFamily="34" charset="0"/>
                <a:cs typeface="Arial" panose="020B0604020202020204" pitchFamily="34" charset="0"/>
              </a:rPr>
              <a:t>Tháng 10</a:t>
            </a:r>
            <a:endParaRPr lang="en-US" sz="3200" b="1" dirty="0">
              <a:solidFill>
                <a:srgbClr val="FA2C4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B0B395F5-A95C-4956-A29A-93CF1C73CDA3}"/>
              </a:ext>
            </a:extLst>
          </p:cNvPr>
          <p:cNvSpPr txBox="1"/>
          <p:nvPr/>
        </p:nvSpPr>
        <p:spPr>
          <a:xfrm>
            <a:off x="7723760" y="4587695"/>
            <a:ext cx="4584970" cy="2109360"/>
          </a:xfrm>
          <a:prstGeom prst="rect">
            <a:avLst/>
          </a:prstGeom>
          <a:noFill/>
        </p:spPr>
        <p:txBody>
          <a:bodyPr wrap="square" rtlCol="0">
            <a:spAutoFit/>
          </a:bodyPr>
          <a:lstStyle/>
          <a:p>
            <a:pPr>
              <a:lnSpc>
                <a:spcPts val="4000"/>
              </a:lnSpc>
            </a:pPr>
            <a:r>
              <a:rPr lang="vi-VN" sz="3200" b="1">
                <a:solidFill>
                  <a:srgbClr val="FA2C42"/>
                </a:solidFill>
                <a:latin typeface="Arial" panose="020B0604020202020204" pitchFamily="34" charset="0"/>
                <a:cs typeface="Arial" panose="020B0604020202020204" pitchFamily="34" charset="0"/>
              </a:rPr>
              <a:t>Nước dâng cao khiến người dân đi lại khó khăn, cuốn trôi hoa màu</a:t>
            </a:r>
            <a:endParaRPr lang="en-US" sz="3200" b="1" dirty="0">
              <a:solidFill>
                <a:srgbClr val="FA2C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0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031DB88-739E-4E9A-A262-2D1AB20E4C08}"/>
              </a:ext>
            </a:extLst>
          </p:cNvPr>
          <p:cNvGrpSpPr/>
          <p:nvPr/>
        </p:nvGrpSpPr>
        <p:grpSpPr>
          <a:xfrm>
            <a:off x="180973" y="1259838"/>
            <a:ext cx="3964299" cy="1323439"/>
            <a:chOff x="563030" y="1233713"/>
            <a:chExt cx="3025821" cy="1323439"/>
          </a:xfrm>
        </p:grpSpPr>
        <p:sp>
          <p:nvSpPr>
            <p:cNvPr id="4" name="TextBox 3">
              <a:extLst>
                <a:ext uri="{FF2B5EF4-FFF2-40B4-BE49-F238E27FC236}">
                  <a16:creationId xmlns:a16="http://schemas.microsoft.com/office/drawing/2014/main" xmlns=""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mj-lt"/>
                </a:rPr>
                <a:t>BÀI </a:t>
              </a:r>
              <a:r>
                <a:rPr lang="en-US" sz="8000" dirty="0">
                  <a:solidFill>
                    <a:schemeClr val="bg1"/>
                  </a:solidFill>
                  <a:latin typeface="+mj-lt"/>
                </a:rPr>
                <a:t>28</a:t>
              </a:r>
              <a:endParaRPr lang="vi-VN" sz="8000" dirty="0">
                <a:solidFill>
                  <a:schemeClr val="bg1"/>
                </a:solidFill>
                <a:latin typeface="+mj-lt"/>
              </a:endParaRPr>
            </a:p>
          </p:txBody>
        </p:sp>
        <p:sp>
          <p:nvSpPr>
            <p:cNvPr id="5" name="TextBox 4">
              <a:extLst>
                <a:ext uri="{FF2B5EF4-FFF2-40B4-BE49-F238E27FC236}">
                  <a16:creationId xmlns:a16="http://schemas.microsoft.com/office/drawing/2014/main" xmlns="" id="{848E550E-F029-49AB-B7D1-9442994113AD}"/>
                </a:ext>
              </a:extLst>
            </p:cNvPr>
            <p:cNvSpPr txBox="1"/>
            <p:nvPr/>
          </p:nvSpPr>
          <p:spPr>
            <a:xfrm>
              <a:off x="563030" y="1233713"/>
              <a:ext cx="3025821" cy="1323439"/>
            </a:xfrm>
            <a:prstGeom prst="rect">
              <a:avLst/>
            </a:prstGeom>
            <a:noFill/>
          </p:spPr>
          <p:txBody>
            <a:bodyPr wrap="square" rtlCol="0">
              <a:spAutoFit/>
            </a:bodyPr>
            <a:lstStyle/>
            <a:p>
              <a:pPr algn="ctr"/>
              <a:r>
                <a:rPr lang="vi-VN" sz="8000">
                  <a:solidFill>
                    <a:srgbClr val="FF6969"/>
                  </a:solidFill>
                  <a:latin typeface="+mj-lt"/>
                </a:rPr>
                <a:t>BÀI </a:t>
              </a:r>
              <a:r>
                <a:rPr lang="en-US" sz="8000">
                  <a:solidFill>
                    <a:srgbClr val="FF6969"/>
                  </a:solidFill>
                  <a:latin typeface="+mj-lt"/>
                </a:rPr>
                <a:t>29</a:t>
              </a:r>
              <a:endParaRPr lang="vi-VN" sz="8000" dirty="0">
                <a:solidFill>
                  <a:srgbClr val="FF6969"/>
                </a:solidFill>
                <a:latin typeface="+mj-lt"/>
              </a:endParaRPr>
            </a:p>
          </p:txBody>
        </p:sp>
      </p:grpSp>
      <p:sp>
        <p:nvSpPr>
          <p:cNvPr id="7" name="TextBox 6">
            <a:extLst>
              <a:ext uri="{FF2B5EF4-FFF2-40B4-BE49-F238E27FC236}">
                <a16:creationId xmlns:a16="http://schemas.microsoft.com/office/drawing/2014/main" xmlns="" id="{C99738E0-B68F-4582-998E-0E46AE3F974C}"/>
              </a:ext>
            </a:extLst>
          </p:cNvPr>
          <p:cNvSpPr txBox="1"/>
          <p:nvPr/>
        </p:nvSpPr>
        <p:spPr>
          <a:xfrm>
            <a:off x="180973" y="3914230"/>
            <a:ext cx="7782783" cy="2308324"/>
          </a:xfrm>
          <a:prstGeom prst="rect">
            <a:avLst/>
          </a:prstGeom>
          <a:noFill/>
        </p:spPr>
        <p:txBody>
          <a:bodyPr wrap="square" rtlCol="0">
            <a:spAutoFit/>
          </a:bodyPr>
          <a:lstStyle/>
          <a:p>
            <a:r>
              <a:rPr lang="en-US" sz="7200">
                <a:ln>
                  <a:solidFill>
                    <a:srgbClr val="FA2C42"/>
                  </a:solidFill>
                </a:ln>
                <a:solidFill>
                  <a:srgbClr val="FF6969"/>
                </a:solidFill>
                <a:latin typeface="+mj-lt"/>
              </a:rPr>
              <a:t>Một số thiên tai thường gặp (tiết 1)</a:t>
            </a:r>
            <a:endParaRPr lang="vi-VN" sz="7200" dirty="0">
              <a:ln>
                <a:solidFill>
                  <a:srgbClr val="FA2C42"/>
                </a:solidFill>
              </a:ln>
              <a:solidFill>
                <a:srgbClr val="FF6969"/>
              </a:solidFill>
              <a:latin typeface="+mj-lt"/>
            </a:endParaRPr>
          </a:p>
        </p:txBody>
      </p:sp>
      <p:sp>
        <p:nvSpPr>
          <p:cNvPr id="8" name="TextBox 7">
            <a:extLst>
              <a:ext uri="{FF2B5EF4-FFF2-40B4-BE49-F238E27FC236}">
                <a16:creationId xmlns:a16="http://schemas.microsoft.com/office/drawing/2014/main" xmlns=""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43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8238" y="51558"/>
            <a:ext cx="7277697" cy="1118255"/>
          </a:xfrm>
          <a:prstGeom prst="rect">
            <a:avLst/>
          </a:prstGeom>
          <a:noFill/>
        </p:spPr>
        <p:txBody>
          <a:bodyPr wrap="square" rtlCol="0">
            <a:spAutoFit/>
          </a:bodyPr>
          <a:lstStyle/>
          <a:p>
            <a:pPr>
              <a:lnSpc>
                <a:spcPts val="4000"/>
              </a:lnSpc>
            </a:pPr>
            <a:r>
              <a:rPr lang="vi-VN" sz="3600" b="1">
                <a:latin typeface="Arial" panose="020B0604020202020204" pitchFamily="34" charset="0"/>
                <a:cs typeface="Arial" panose="020B0604020202020204" pitchFamily="34" charset="0"/>
              </a:rPr>
              <a:t>2.</a:t>
            </a:r>
            <a:r>
              <a:rPr lang="vi-VN" sz="3600">
                <a:latin typeface="Arial" panose="020B0604020202020204" pitchFamily="34" charset="0"/>
                <a:cs typeface="Arial" panose="020B0604020202020204" pitchFamily="34" charset="0"/>
              </a:rPr>
              <a:t> Nói với bạn những điều em đã tìm hiểu được về thiên tai.</a:t>
            </a:r>
            <a:endParaRPr lang="en-US" sz="3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BC6BC820-E082-4160-8A9C-8277C4F594EC}"/>
              </a:ext>
            </a:extLst>
          </p:cNvPr>
          <p:cNvSpPr txBox="1"/>
          <p:nvPr/>
        </p:nvSpPr>
        <p:spPr>
          <a:xfrm>
            <a:off x="350196" y="2240791"/>
            <a:ext cx="11841804" cy="1754326"/>
          </a:xfrm>
          <a:prstGeom prst="rect">
            <a:avLst/>
          </a:prstGeom>
          <a:noFill/>
        </p:spPr>
        <p:txBody>
          <a:bodyPr wrap="square">
            <a:spAutoFit/>
          </a:bodyPr>
          <a:lstStyle/>
          <a:p>
            <a:pPr marL="571500" indent="-571500">
              <a:buFont typeface="Wingdings" panose="05000000000000000000" pitchFamily="2" charset="2"/>
              <a:buChar char="§"/>
            </a:pPr>
            <a:r>
              <a:rPr lang="vi-VN" sz="3600" b="0" i="0">
                <a:solidFill>
                  <a:srgbClr val="000000"/>
                </a:solidFill>
                <a:effectLst/>
                <a:latin typeface="Arial" panose="020B0604020202020204" pitchFamily="34" charset="0"/>
                <a:cs typeface="Arial" panose="020B0604020202020204" pitchFamily="34" charset="0"/>
              </a:rPr>
              <a:t>Các hiện tượng thiên tai như bão, lũ, lụt, giông sét, hạn hán, giá rét, động đất,… rất nguy hiểm.</a:t>
            </a:r>
          </a:p>
          <a:p>
            <a:pPr marL="571500" indent="-571500">
              <a:buFont typeface="Wingdings" panose="05000000000000000000" pitchFamily="2" charset="2"/>
              <a:buChar char="§"/>
            </a:pPr>
            <a:r>
              <a:rPr lang="vi-VN" sz="3600" b="0" i="0">
                <a:solidFill>
                  <a:srgbClr val="000000"/>
                </a:solidFill>
                <a:effectLst/>
                <a:latin typeface="Arial" panose="020B0604020202020204" pitchFamily="34" charset="0"/>
                <a:cs typeface="Arial" panose="020B0604020202020204" pitchFamily="34" charset="0"/>
              </a:rPr>
              <a:t>Có thể gây ra thiều thiệt hại về người và tài sản,…</a:t>
            </a:r>
          </a:p>
        </p:txBody>
      </p:sp>
    </p:spTree>
    <p:extLst>
      <p:ext uri="{BB962C8B-B14F-4D97-AF65-F5344CB8AC3E}">
        <p14:creationId xmlns:p14="http://schemas.microsoft.com/office/powerpoint/2010/main" val="30720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3144" y="51558"/>
            <a:ext cx="7768856" cy="1631216"/>
          </a:xfrm>
          <a:prstGeom prst="rect">
            <a:avLst/>
          </a:prstGeom>
          <a:noFill/>
        </p:spPr>
        <p:txBody>
          <a:bodyPr wrap="square" rtlCol="0">
            <a:spAutoFit/>
          </a:bodyPr>
          <a:lstStyle/>
          <a:p>
            <a:pPr>
              <a:lnSpc>
                <a:spcPts val="4000"/>
              </a:lnSpc>
            </a:pPr>
            <a:r>
              <a:rPr lang="en-US" sz="3600" b="1">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 Em sẽ làm gì để chia sẻ với các bạn học sinh gặp khó khăn ở những vùng bị thiên tai?</a:t>
            </a:r>
            <a:endParaRPr lang="en-US" sz="3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761EF29-27DD-4E24-9EAD-4E3D9204F3E6}"/>
              </a:ext>
            </a:extLst>
          </p:cNvPr>
          <p:cNvSpPr txBox="1"/>
          <p:nvPr/>
        </p:nvSpPr>
        <p:spPr>
          <a:xfrm>
            <a:off x="0" y="2376124"/>
            <a:ext cx="12192000" cy="2308324"/>
          </a:xfrm>
          <a:prstGeom prst="rect">
            <a:avLst/>
          </a:prstGeom>
          <a:noFill/>
        </p:spPr>
        <p:txBody>
          <a:bodyPr wrap="square">
            <a:spAutoFit/>
          </a:bodyPr>
          <a:lstStyle/>
          <a:p>
            <a:pPr marL="571500" indent="-571500">
              <a:buFont typeface="Wingdings" panose="05000000000000000000" pitchFamily="2" charset="2"/>
              <a:buChar char="§"/>
            </a:pPr>
            <a:r>
              <a:rPr lang="vi-VN" sz="3600" b="0" i="0">
                <a:solidFill>
                  <a:srgbClr val="000000"/>
                </a:solidFill>
                <a:effectLst/>
                <a:latin typeface="Arial" panose="020B0604020202020204" pitchFamily="34" charset="0"/>
                <a:cs typeface="Arial" panose="020B0604020202020204" pitchFamily="34" charset="0"/>
              </a:rPr>
              <a:t>Em sẽ chia sẻ với các bạn học sinh gặp khó khăn ở những vùng bị thiên tai bằng cách khuyên góp tiền, sách vở, đồ dùng học tập, quần áo cũ vẫn còn mặc được.</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8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0D6515A-DE19-482C-81B8-BE8082FD9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Tree>
    <p:extLst>
      <p:ext uri="{BB962C8B-B14F-4D97-AF65-F5344CB8AC3E}">
        <p14:creationId xmlns:p14="http://schemas.microsoft.com/office/powerpoint/2010/main" val="440645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xmlns=""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 name="Picture 2">
            <a:extLst>
              <a:ext uri="{FF2B5EF4-FFF2-40B4-BE49-F238E27FC236}">
                <a16:creationId xmlns:a16="http://schemas.microsoft.com/office/drawing/2014/main" xmlns="" id="{192C5EAE-FB4A-4DAC-AB5F-1E62EADFA105}"/>
              </a:ext>
            </a:extLst>
          </p:cNvPr>
          <p:cNvPicPr>
            <a:picLocks noChangeAspect="1"/>
          </p:cNvPicPr>
          <p:nvPr/>
        </p:nvPicPr>
        <p:blipFill>
          <a:blip r:embed="rId3"/>
          <a:stretch>
            <a:fillRect/>
          </a:stretch>
        </p:blipFill>
        <p:spPr>
          <a:xfrm>
            <a:off x="0" y="1606579"/>
            <a:ext cx="12192000" cy="4667086"/>
          </a:xfrm>
          <a:prstGeom prst="rect">
            <a:avLst/>
          </a:prstGeom>
        </p:spPr>
      </p:pic>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2178D58-7419-4AFF-A744-35E50A73DC8B}"/>
              </a:ext>
            </a:extLst>
          </p:cNvPr>
          <p:cNvPicPr>
            <a:picLocks noChangeAspect="1"/>
          </p:cNvPicPr>
          <p:nvPr/>
        </p:nvPicPr>
        <p:blipFill>
          <a:blip r:embed="rId3"/>
          <a:stretch>
            <a:fillRect/>
          </a:stretch>
        </p:blipFill>
        <p:spPr>
          <a:xfrm>
            <a:off x="30480" y="992975"/>
            <a:ext cx="723900" cy="653845"/>
          </a:xfrm>
          <a:prstGeom prst="rect">
            <a:avLst/>
          </a:prstGeom>
        </p:spPr>
      </p:pic>
      <p:sp>
        <p:nvSpPr>
          <p:cNvPr id="12" name="Rectangle 11"/>
          <p:cNvSpPr/>
          <p:nvPr/>
        </p:nvSpPr>
        <p:spPr>
          <a:xfrm>
            <a:off x="723900" y="1812098"/>
            <a:ext cx="11444275" cy="646331"/>
          </a:xfrm>
          <a:prstGeom prst="rect">
            <a:avLst/>
          </a:prstGeom>
        </p:spPr>
        <p:txBody>
          <a:bodyPr wrap="square">
            <a:spAutoFit/>
          </a:bodyPr>
          <a:lstStyle/>
          <a:p>
            <a:pPr marL="457200" indent="-457200" algn="just">
              <a:buFont typeface="Arial" panose="020B0604020202020204" pitchFamily="34" charset="0"/>
              <a:buChar char="•"/>
            </a:pPr>
            <a:r>
              <a:rPr lang="en-US" sz="3600">
                <a:latin typeface="Arial" panose="020B0604020202020204" pitchFamily="34" charset="0"/>
                <a:cs typeface="Arial" panose="020B0604020202020204" pitchFamily="34" charset="0"/>
              </a:rPr>
              <a:t>Điều gì sẽ xảy ra khi mưa quá to và gió quá lớn?</a:t>
            </a:r>
            <a:endParaRPr lang="en-US" sz="36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A9B0E66E-7819-4B71-AE7B-37D2FD92BFEF}"/>
              </a:ext>
            </a:extLst>
          </p:cNvPr>
          <p:cNvSpPr/>
          <p:nvPr/>
        </p:nvSpPr>
        <p:spPr>
          <a:xfrm>
            <a:off x="754380" y="971902"/>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360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mở đầu</a:t>
            </a:r>
            <a:endParaRPr lang="zh-CN" altLang="en-US" sz="3600" dirty="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9" name="Rectangle 2"/>
          <p:cNvSpPr txBox="1">
            <a:spLocks noChangeArrowheads="1"/>
          </p:cNvSpPr>
          <p:nvPr/>
        </p:nvSpPr>
        <p:spPr bwMode="auto">
          <a:xfrm>
            <a:off x="2704110" y="390733"/>
            <a:ext cx="9059863" cy="523220"/>
          </a:xfrm>
          <a:prstGeom prst="rect">
            <a:avLst/>
          </a:prstGeom>
          <a:noFill/>
          <a:ln w="9525">
            <a:noFill/>
            <a:miter lim="800000"/>
            <a:headEnd/>
            <a:tailEnd/>
          </a:ln>
          <a:effectLst/>
        </p:spPr>
        <p:txBody>
          <a:bodyPr anchor="ctr"/>
          <a:lstStyle/>
          <a:p>
            <a:pPr eaLnBrk="1" hangingPunct="1">
              <a:defRPr/>
            </a:pPr>
            <a:r>
              <a:rPr lang="en-US" sz="3600" b="1" kern="0">
                <a:latin typeface="Arial" panose="020B0604020202020204" pitchFamily="34" charset="0"/>
                <a:cs typeface="Arial" panose="020B0604020202020204" pitchFamily="34" charset="0"/>
              </a:rPr>
              <a:t>Bài 29: </a:t>
            </a:r>
            <a:r>
              <a:rPr lang="en-US" sz="3600" b="1" kern="0">
                <a:solidFill>
                  <a:srgbClr val="FF0000"/>
                </a:solidFill>
                <a:latin typeface="Arial" panose="020B0604020202020204" pitchFamily="34" charset="0"/>
                <a:cs typeface="Arial" panose="020B0604020202020204" pitchFamily="34" charset="0"/>
              </a:rPr>
              <a:t>Một số thiên tai thường gặp</a:t>
            </a:r>
          </a:p>
        </p:txBody>
      </p:sp>
      <p:sp>
        <p:nvSpPr>
          <p:cNvPr id="10" name="Rectangle 9">
            <a:extLst>
              <a:ext uri="{FF2B5EF4-FFF2-40B4-BE49-F238E27FC236}">
                <a16:creationId xmlns:a16="http://schemas.microsoft.com/office/drawing/2014/main" xmlns="" id="{87DB9019-2523-486C-903D-2443AA0C92AE}"/>
              </a:ext>
            </a:extLst>
          </p:cNvPr>
          <p:cNvSpPr/>
          <p:nvPr/>
        </p:nvSpPr>
        <p:spPr>
          <a:xfrm>
            <a:off x="923444" y="2776417"/>
            <a:ext cx="10345112" cy="24826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nSpc>
                <a:spcPct val="150000"/>
              </a:lnSpc>
              <a:buFont typeface="Wingdings" panose="05000000000000000000" pitchFamily="2" charset="2"/>
              <a:buChar char="Ø"/>
            </a:pPr>
            <a:r>
              <a:rPr lang="vi-VN" sz="3600">
                <a:latin typeface="Arial" panose="020B0604020202020204" pitchFamily="34" charset="0"/>
                <a:cs typeface="Arial" panose="020B0604020202020204" pitchFamily="34" charset="0"/>
              </a:rPr>
              <a:t>Khi mưa quá to có thể sẽ gây lũ lụt, </a:t>
            </a:r>
            <a:r>
              <a:rPr lang="en-US" sz="3600">
                <a:latin typeface="Arial" panose="020B0604020202020204" pitchFamily="34" charset="0"/>
                <a:cs typeface="Arial" panose="020B0604020202020204" pitchFamily="34" charset="0"/>
              </a:rPr>
              <a:t>đường bị ngập nước; </a:t>
            </a:r>
            <a:r>
              <a:rPr lang="vi-VN" sz="3600">
                <a:latin typeface="Arial" panose="020B0604020202020204" pitchFamily="34" charset="0"/>
                <a:cs typeface="Arial" panose="020B0604020202020204" pitchFamily="34" charset="0"/>
              </a:rPr>
              <a:t>gió quá lớn gây đổ cây, sạt lở</a:t>
            </a:r>
            <a:r>
              <a:rPr lang="en-US" sz="3600">
                <a:latin typeface="Arial" panose="020B0604020202020204" pitchFamily="34" charset="0"/>
                <a:cs typeface="Arial" panose="020B0604020202020204" pitchFamily="34" charset="0"/>
              </a:rPr>
              <a:t>, bay mái nhà nếu không kiên cố,..</a:t>
            </a:r>
            <a:r>
              <a:rPr lang="vi-VN"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8502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580407-1BA3-4DFD-9884-162C85B8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
            <a:ext cx="4953000" cy="3714750"/>
          </a:xfrm>
          <a:prstGeom prst="rect">
            <a:avLst/>
          </a:prstGeom>
        </p:spPr>
      </p:pic>
      <p:pic>
        <p:nvPicPr>
          <p:cNvPr id="5" name="Picture 4">
            <a:extLst>
              <a:ext uri="{FF2B5EF4-FFF2-40B4-BE49-F238E27FC236}">
                <a16:creationId xmlns:a16="http://schemas.microsoft.com/office/drawing/2014/main" xmlns="" id="{17E403D9-B469-4CDE-AF59-12C19A26B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440" y="0"/>
            <a:ext cx="6604000" cy="3714750"/>
          </a:xfrm>
          <a:prstGeom prst="rect">
            <a:avLst/>
          </a:prstGeom>
        </p:spPr>
      </p:pic>
      <p:pic>
        <p:nvPicPr>
          <p:cNvPr id="8" name="Picture 7">
            <a:extLst>
              <a:ext uri="{FF2B5EF4-FFF2-40B4-BE49-F238E27FC236}">
                <a16:creationId xmlns:a16="http://schemas.microsoft.com/office/drawing/2014/main" xmlns="" id="{E2D338BA-C005-4E69-BB5A-B56849FE7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870504"/>
            <a:ext cx="5715000" cy="3000375"/>
          </a:xfrm>
          <a:prstGeom prst="rect">
            <a:avLst/>
          </a:prstGeom>
        </p:spPr>
      </p:pic>
      <p:pic>
        <p:nvPicPr>
          <p:cNvPr id="15" name="Picture 14">
            <a:extLst>
              <a:ext uri="{FF2B5EF4-FFF2-40B4-BE49-F238E27FC236}">
                <a16:creationId xmlns:a16="http://schemas.microsoft.com/office/drawing/2014/main" xmlns="" id="{77506FF0-D588-4C6C-BF17-B1023C733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830" y="3858260"/>
            <a:ext cx="4499610" cy="2999740"/>
          </a:xfrm>
          <a:prstGeom prst="rect">
            <a:avLst/>
          </a:prstGeom>
        </p:spPr>
      </p:pic>
    </p:spTree>
    <p:extLst>
      <p:ext uri="{BB962C8B-B14F-4D97-AF65-F5344CB8AC3E}">
        <p14:creationId xmlns:p14="http://schemas.microsoft.com/office/powerpoint/2010/main" val="36234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9" name="Picture 8">
            <a:extLst>
              <a:ext uri="{FF2B5EF4-FFF2-40B4-BE49-F238E27FC236}">
                <a16:creationId xmlns:a16="http://schemas.microsoft.com/office/drawing/2014/main" xmlns="" id="{297306A6-C4C3-4CB9-ACD9-B3ABADAAC0F9}"/>
              </a:ext>
            </a:extLst>
          </p:cNvPr>
          <p:cNvPicPr>
            <a:picLocks noChangeAspect="1"/>
          </p:cNvPicPr>
          <p:nvPr/>
        </p:nvPicPr>
        <p:blipFill>
          <a:blip r:embed="rId2"/>
          <a:stretch>
            <a:fillRect/>
          </a:stretch>
        </p:blipFill>
        <p:spPr>
          <a:xfrm>
            <a:off x="0" y="2630176"/>
            <a:ext cx="6096001" cy="4170247"/>
          </a:xfrm>
          <a:prstGeom prst="rect">
            <a:avLst/>
          </a:prstGeom>
        </p:spPr>
      </p:pic>
      <p:sp>
        <p:nvSpPr>
          <p:cNvPr id="16" name="TextBox 15">
            <a:extLst>
              <a:ext uri="{FF2B5EF4-FFF2-40B4-BE49-F238E27FC236}">
                <a16:creationId xmlns:a16="http://schemas.microsoft.com/office/drawing/2014/main" xmlns="" id="{3205F8F0-A199-4881-8FBD-1B8F66608B33}"/>
              </a:ext>
            </a:extLst>
          </p:cNvPr>
          <p:cNvSpPr txBox="1"/>
          <p:nvPr/>
        </p:nvSpPr>
        <p:spPr>
          <a:xfrm>
            <a:off x="2089846"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Sấm sét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45A7B03B-311A-4D02-A7A8-D2D6C7F95F65}"/>
              </a:ext>
            </a:extLst>
          </p:cNvPr>
          <p:cNvPicPr>
            <a:picLocks noChangeAspect="1"/>
          </p:cNvPicPr>
          <p:nvPr/>
        </p:nvPicPr>
        <p:blipFill>
          <a:blip r:embed="rId3"/>
          <a:stretch>
            <a:fillRect/>
          </a:stretch>
        </p:blipFill>
        <p:spPr>
          <a:xfrm>
            <a:off x="6217921" y="2567995"/>
            <a:ext cx="6096000" cy="4255698"/>
          </a:xfrm>
          <a:prstGeom prst="rect">
            <a:avLst/>
          </a:prstGeom>
        </p:spPr>
      </p:pic>
      <p:sp>
        <p:nvSpPr>
          <p:cNvPr id="19" name="TextBox 18">
            <a:extLst>
              <a:ext uri="{FF2B5EF4-FFF2-40B4-BE49-F238E27FC236}">
                <a16:creationId xmlns:a16="http://schemas.microsoft.com/office/drawing/2014/main" xmlns="" id="{B6F09AD1-E765-4DB3-A407-F380532794BE}"/>
              </a:ext>
            </a:extLst>
          </p:cNvPr>
          <p:cNvSpPr txBox="1"/>
          <p:nvPr/>
        </p:nvSpPr>
        <p:spPr>
          <a:xfrm>
            <a:off x="7926441"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Sạt lở đất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24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 </a:t>
            </a:r>
            <a:r>
              <a:rPr lang="vi-VN" sz="3200" dirty="0">
                <a:latin typeface="Arial" panose="020B0604020202020204" pitchFamily="34" charset="0"/>
                <a:cs typeface="Arial" panose="020B0604020202020204" pitchFamily="34" charset="0"/>
              </a:rPr>
              <a:t>Em đã thấy hiện tượng thiên tai nào </a:t>
            </a:r>
            <a:r>
              <a:rPr lang="en-US" sz="3200" dirty="0" err="1">
                <a:latin typeface="Arial" panose="020B0604020202020204" pitchFamily="34" charset="0"/>
                <a:cs typeface="Arial" panose="020B0604020202020204" pitchFamily="34" charset="0"/>
              </a:rPr>
              <a:t>như</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xmlns="" id="{6DC98C6F-E118-4577-860F-93A0DE1A52C3}"/>
              </a:ext>
            </a:extLst>
          </p:cNvPr>
          <p:cNvPicPr>
            <a:picLocks noChangeAspect="1"/>
          </p:cNvPicPr>
          <p:nvPr/>
        </p:nvPicPr>
        <p:blipFill>
          <a:blip r:embed="rId2"/>
          <a:stretch>
            <a:fillRect/>
          </a:stretch>
        </p:blipFill>
        <p:spPr>
          <a:xfrm>
            <a:off x="18335" y="2677303"/>
            <a:ext cx="6077666" cy="4185562"/>
          </a:xfrm>
          <a:prstGeom prst="rect">
            <a:avLst/>
          </a:prstGeom>
        </p:spPr>
      </p:pic>
      <p:sp>
        <p:nvSpPr>
          <p:cNvPr id="6" name="TextBox 5">
            <a:extLst>
              <a:ext uri="{FF2B5EF4-FFF2-40B4-BE49-F238E27FC236}">
                <a16:creationId xmlns:a16="http://schemas.microsoft.com/office/drawing/2014/main" xmlns="" id="{20BA522C-E579-44A6-BCBD-F573C43C8C2E}"/>
              </a:ext>
            </a:extLst>
          </p:cNvPr>
          <p:cNvSpPr txBox="1"/>
          <p:nvPr/>
        </p:nvSpPr>
        <p:spPr>
          <a:xfrm>
            <a:off x="2112135" y="1812775"/>
            <a:ext cx="3754445" cy="531179"/>
          </a:xfrm>
          <a:prstGeom prst="rect">
            <a:avLst/>
          </a:prstGeom>
          <a:noFill/>
        </p:spPr>
        <p:txBody>
          <a:bodyPr wrap="square" rtlCol="0">
            <a:spAutoFit/>
          </a:bodyPr>
          <a:lstStyle/>
          <a:p>
            <a:r>
              <a:rPr lang="en-US" sz="2800" b="1" dirty="0" err="1">
                <a:ln>
                  <a:solidFill>
                    <a:schemeClr val="accent1"/>
                  </a:solidFill>
                </a:ln>
                <a:solidFill>
                  <a:srgbClr val="84A8AC"/>
                </a:solidFill>
                <a:latin typeface="Arial" panose="020B0604020202020204" pitchFamily="34" charset="0"/>
                <a:cs typeface="Arial" panose="020B0604020202020204" pitchFamily="34" charset="0"/>
              </a:rPr>
              <a:t>Bão</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46EF8AA2-9849-43C3-BF2B-F988C3306A3E}"/>
              </a:ext>
            </a:extLst>
          </p:cNvPr>
          <p:cNvPicPr>
            <a:picLocks noChangeAspect="1"/>
          </p:cNvPicPr>
          <p:nvPr/>
        </p:nvPicPr>
        <p:blipFill>
          <a:blip r:embed="rId3"/>
          <a:stretch>
            <a:fillRect/>
          </a:stretch>
        </p:blipFill>
        <p:spPr>
          <a:xfrm>
            <a:off x="6036693" y="2677303"/>
            <a:ext cx="6136973" cy="4206796"/>
          </a:xfrm>
          <a:prstGeom prst="rect">
            <a:avLst/>
          </a:prstGeom>
        </p:spPr>
      </p:pic>
      <p:sp>
        <p:nvSpPr>
          <p:cNvPr id="9" name="TextBox 8">
            <a:extLst>
              <a:ext uri="{FF2B5EF4-FFF2-40B4-BE49-F238E27FC236}">
                <a16:creationId xmlns:a16="http://schemas.microsoft.com/office/drawing/2014/main" xmlns="" id="{5FD6BFA7-E2F1-4DA4-835C-0193DB6410A6}"/>
              </a:ext>
            </a:extLst>
          </p:cNvPr>
          <p:cNvSpPr txBox="1"/>
          <p:nvPr/>
        </p:nvSpPr>
        <p:spPr>
          <a:xfrm>
            <a:off x="7564077"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Tuyết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xmlns="" id="{1AF1D7A5-289D-452C-9D49-7A1DA23F0438}"/>
              </a:ext>
            </a:extLst>
          </p:cNvPr>
          <p:cNvPicPr>
            <a:picLocks noChangeAspect="1"/>
          </p:cNvPicPr>
          <p:nvPr/>
        </p:nvPicPr>
        <p:blipFill>
          <a:blip r:embed="rId2"/>
          <a:stretch>
            <a:fillRect/>
          </a:stretch>
        </p:blipFill>
        <p:spPr>
          <a:xfrm>
            <a:off x="0" y="2748779"/>
            <a:ext cx="6096001" cy="4070312"/>
          </a:xfrm>
          <a:prstGeom prst="rect">
            <a:avLst/>
          </a:prstGeom>
        </p:spPr>
      </p:pic>
      <p:sp>
        <p:nvSpPr>
          <p:cNvPr id="6" name="TextBox 5">
            <a:extLst>
              <a:ext uri="{FF2B5EF4-FFF2-40B4-BE49-F238E27FC236}">
                <a16:creationId xmlns:a16="http://schemas.microsoft.com/office/drawing/2014/main" xmlns="" id="{4E1C43AF-7DF9-48B8-B64F-F48790AF781D}"/>
              </a:ext>
            </a:extLst>
          </p:cNvPr>
          <p:cNvSpPr txBox="1"/>
          <p:nvPr/>
        </p:nvSpPr>
        <p:spPr>
          <a:xfrm>
            <a:off x="1708025"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Hạn hán</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5EEACBDB-4190-4845-B2C0-75EA7016A9DB}"/>
              </a:ext>
            </a:extLst>
          </p:cNvPr>
          <p:cNvPicPr>
            <a:picLocks noChangeAspect="1"/>
          </p:cNvPicPr>
          <p:nvPr/>
        </p:nvPicPr>
        <p:blipFill>
          <a:blip r:embed="rId3"/>
          <a:stretch>
            <a:fillRect/>
          </a:stretch>
        </p:blipFill>
        <p:spPr>
          <a:xfrm>
            <a:off x="6095999" y="2739562"/>
            <a:ext cx="6096001" cy="4166563"/>
          </a:xfrm>
          <a:prstGeom prst="rect">
            <a:avLst/>
          </a:prstGeom>
        </p:spPr>
      </p:pic>
      <p:sp>
        <p:nvSpPr>
          <p:cNvPr id="8" name="TextBox 7">
            <a:extLst>
              <a:ext uri="{FF2B5EF4-FFF2-40B4-BE49-F238E27FC236}">
                <a16:creationId xmlns:a16="http://schemas.microsoft.com/office/drawing/2014/main" xmlns="" id="{E32D4A9B-FA52-4DDA-947A-86F8738D341E}"/>
              </a:ext>
            </a:extLst>
          </p:cNvPr>
          <p:cNvSpPr txBox="1"/>
          <p:nvPr/>
        </p:nvSpPr>
        <p:spPr>
          <a:xfrm>
            <a:off x="8066672"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Lũ lụt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0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562" y="240012"/>
            <a:ext cx="11400817" cy="1200329"/>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Arial" panose="020B0604020202020204" pitchFamily="34" charset="0"/>
                <a:cs typeface="Arial" panose="020B0604020202020204" pitchFamily="34" charset="0"/>
              </a:rPr>
              <a:t>Hoàn </a:t>
            </a:r>
            <a:r>
              <a:rPr lang="en-US" sz="3600" err="1">
                <a:latin typeface="Arial" panose="020B0604020202020204" pitchFamily="34" charset="0"/>
                <a:cs typeface="Arial" panose="020B0604020202020204" pitchFamily="34" charset="0"/>
              </a:rPr>
              <a:t>thành</a:t>
            </a:r>
            <a:r>
              <a:rPr lang="en-US" sz="3600">
                <a:latin typeface="Arial" panose="020B0604020202020204" pitchFamily="34" charset="0"/>
                <a:cs typeface="Arial" panose="020B0604020202020204" pitchFamily="34" charset="0"/>
              </a:rPr>
              <a:t> dựa vào các cụm từ gợi ý: </a:t>
            </a:r>
            <a:r>
              <a:rPr lang="vi-VN" sz="3600">
                <a:solidFill>
                  <a:srgbClr val="0070C0"/>
                </a:solidFill>
                <a:latin typeface="Arial" panose="020B0604020202020204" pitchFamily="34" charset="0"/>
                <a:cs typeface="Arial" panose="020B0604020202020204" pitchFamily="34" charset="0"/>
              </a:rPr>
              <a:t>có sấm sét, gió giật, nước</a:t>
            </a:r>
            <a:r>
              <a:rPr lang="en-US" sz="3600">
                <a:solidFill>
                  <a:srgbClr val="0070C0"/>
                </a:solidFill>
                <a:latin typeface="Arial" panose="020B0604020202020204" pitchFamily="34" charset="0"/>
                <a:cs typeface="Arial" panose="020B0604020202020204" pitchFamily="34" charset="0"/>
              </a:rPr>
              <a:t> sông</a:t>
            </a:r>
            <a:r>
              <a:rPr lang="vi-VN" sz="3600">
                <a:solidFill>
                  <a:srgbClr val="0070C0"/>
                </a:solidFill>
                <a:latin typeface="Arial" panose="020B0604020202020204" pitchFamily="34" charset="0"/>
                <a:cs typeface="Arial" panose="020B0604020202020204" pitchFamily="34" charset="0"/>
              </a:rPr>
              <a:t> dâng cao, ruộng nứt nẻ,…</a:t>
            </a:r>
            <a:endParaRPr lang="en-US" sz="3600" dirty="0">
              <a:solidFill>
                <a:srgbClr val="0070C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96363768"/>
              </p:ext>
            </p:extLst>
          </p:nvPr>
        </p:nvGraphicFramePr>
        <p:xfrm>
          <a:off x="583660" y="1692120"/>
          <a:ext cx="11225719" cy="3949925"/>
        </p:xfrm>
        <a:graphic>
          <a:graphicData uri="http://schemas.openxmlformats.org/drawingml/2006/table">
            <a:tbl>
              <a:tblPr firstRow="1" bandRow="1">
                <a:tableStyleId>{21E4AEA4-8DFA-4A89-87EB-49C32662AFE0}</a:tableStyleId>
              </a:tblPr>
              <a:tblGrid>
                <a:gridCol w="3832697">
                  <a:extLst>
                    <a:ext uri="{9D8B030D-6E8A-4147-A177-3AD203B41FA5}">
                      <a16:colId xmlns:a16="http://schemas.microsoft.com/office/drawing/2014/main" xmlns="" val="3189826449"/>
                    </a:ext>
                  </a:extLst>
                </a:gridCol>
                <a:gridCol w="7393022">
                  <a:extLst>
                    <a:ext uri="{9D8B030D-6E8A-4147-A177-3AD203B41FA5}">
                      <a16:colId xmlns:a16="http://schemas.microsoft.com/office/drawing/2014/main" xmlns="" val="2481372178"/>
                    </a:ext>
                  </a:extLst>
                </a:gridCol>
              </a:tblGrid>
              <a:tr h="789985">
                <a:tc>
                  <a:txBody>
                    <a:bodyPr/>
                    <a:lstStyle/>
                    <a:p>
                      <a:pPr algn="ctr"/>
                      <a:r>
                        <a:rPr lang="en-US" sz="3600">
                          <a:latin typeface="Arial" panose="020B0604020202020204" pitchFamily="34" charset="0"/>
                          <a:cs typeface="Arial" panose="020B0604020202020204" pitchFamily="34" charset="0"/>
                        </a:rPr>
                        <a:t>Loại thiên tai</a:t>
                      </a:r>
                      <a:endParaRPr lang="en-US" sz="3600" dirty="0">
                        <a:latin typeface="Arial" panose="020B0604020202020204" pitchFamily="34" charset="0"/>
                        <a:cs typeface="Arial" panose="020B0604020202020204" pitchFamily="34" charset="0"/>
                      </a:endParaRPr>
                    </a:p>
                  </a:txBody>
                  <a:tcPr anchor="ctr">
                    <a:solidFill>
                      <a:srgbClr val="00B0F0"/>
                    </a:solidFill>
                  </a:tcPr>
                </a:tc>
                <a:tc>
                  <a:txBody>
                    <a:bodyPr/>
                    <a:lstStyle/>
                    <a:p>
                      <a:pPr algn="ctr"/>
                      <a:r>
                        <a:rPr lang="en-US" sz="3600">
                          <a:latin typeface="Arial" panose="020B0604020202020204" pitchFamily="34" charset="0"/>
                          <a:cs typeface="Arial" panose="020B0604020202020204" pitchFamily="34" charset="0"/>
                        </a:rPr>
                        <a:t>Biểu hiện</a:t>
                      </a:r>
                      <a:endParaRPr lang="en-US" sz="3600" dirty="0">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xmlns="" val="4122601535"/>
                  </a:ext>
                </a:extLst>
              </a:tr>
              <a:tr h="789985">
                <a:tc>
                  <a:txBody>
                    <a:bodyPr/>
                    <a:lstStyle/>
                    <a:p>
                      <a:pPr algn="ctr"/>
                      <a:r>
                        <a:rPr lang="en-US" sz="3600">
                          <a:latin typeface="Arial" panose="020B0604020202020204" pitchFamily="34" charset="0"/>
                          <a:cs typeface="Arial" panose="020B0604020202020204" pitchFamily="34" charset="0"/>
                        </a:rPr>
                        <a:t>Giông sét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xmlns="" val="4088679029"/>
                  </a:ext>
                </a:extLst>
              </a:tr>
              <a:tr h="789985">
                <a:tc>
                  <a:txBody>
                    <a:bodyPr/>
                    <a:lstStyle/>
                    <a:p>
                      <a:pPr algn="ctr"/>
                      <a:r>
                        <a:rPr lang="en-US" sz="3600">
                          <a:latin typeface="Arial" panose="020B0604020202020204" pitchFamily="34" charset="0"/>
                          <a:cs typeface="Arial" panose="020B0604020202020204" pitchFamily="34" charset="0"/>
                        </a:rPr>
                        <a:t>Hạn hán</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xmlns="" val="3409369509"/>
                  </a:ext>
                </a:extLst>
              </a:tr>
              <a:tr h="789985">
                <a:tc>
                  <a:txBody>
                    <a:bodyPr/>
                    <a:lstStyle/>
                    <a:p>
                      <a:pPr algn="ctr"/>
                      <a:r>
                        <a:rPr lang="en-US" sz="3600">
                          <a:latin typeface="Arial" panose="020B0604020202020204" pitchFamily="34" charset="0"/>
                          <a:cs typeface="Arial" panose="020B0604020202020204" pitchFamily="34" charset="0"/>
                        </a:rPr>
                        <a:t>Lũ, lụt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xmlns="" val="2938067859"/>
                  </a:ext>
                </a:extLst>
              </a:tr>
              <a:tr h="789985">
                <a:tc>
                  <a:txBody>
                    <a:bodyPr/>
                    <a:lstStyle/>
                    <a:p>
                      <a:pPr algn="ctr"/>
                      <a:r>
                        <a:rPr lang="en-US" sz="3600">
                          <a:latin typeface="Arial" panose="020B0604020202020204" pitchFamily="34" charset="0"/>
                          <a:cs typeface="Arial" panose="020B0604020202020204" pitchFamily="34" charset="0"/>
                        </a:rPr>
                        <a:t>Bão</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xmlns="" val="1988386292"/>
                  </a:ext>
                </a:extLst>
              </a:tr>
            </a:tbl>
          </a:graphicData>
        </a:graphic>
      </p:graphicFrame>
      <p:sp>
        <p:nvSpPr>
          <p:cNvPr id="15" name="Rectangle 14">
            <a:extLst>
              <a:ext uri="{FF2B5EF4-FFF2-40B4-BE49-F238E27FC236}">
                <a16:creationId xmlns:a16="http://schemas.microsoft.com/office/drawing/2014/main" xmlns="" id="{5DCEC088-AE71-47D0-9D74-8C9907120A34}"/>
              </a:ext>
            </a:extLst>
          </p:cNvPr>
          <p:cNvSpPr/>
          <p:nvPr/>
        </p:nvSpPr>
        <p:spPr>
          <a:xfrm>
            <a:off x="6007317" y="2567238"/>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có sấm sét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6" name="Rectangle 15">
            <a:extLst>
              <a:ext uri="{FF2B5EF4-FFF2-40B4-BE49-F238E27FC236}">
                <a16:creationId xmlns:a16="http://schemas.microsoft.com/office/drawing/2014/main" xmlns="" id="{52A2A751-DB27-4F78-8A6B-E141645A51DE}"/>
              </a:ext>
            </a:extLst>
          </p:cNvPr>
          <p:cNvSpPr/>
          <p:nvPr/>
        </p:nvSpPr>
        <p:spPr>
          <a:xfrm>
            <a:off x="6007317" y="3307494"/>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ruộng nứt nẻ</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7" name="Rectangle 16">
            <a:extLst>
              <a:ext uri="{FF2B5EF4-FFF2-40B4-BE49-F238E27FC236}">
                <a16:creationId xmlns:a16="http://schemas.microsoft.com/office/drawing/2014/main" xmlns="" id="{3E9E4B8E-437C-4EAA-A111-E3E2A424139B}"/>
              </a:ext>
            </a:extLst>
          </p:cNvPr>
          <p:cNvSpPr/>
          <p:nvPr/>
        </p:nvSpPr>
        <p:spPr>
          <a:xfrm>
            <a:off x="6033257" y="4115181"/>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nước </a:t>
            </a:r>
            <a:r>
              <a:rPr lang="en-US" sz="3600">
                <a:solidFill>
                  <a:srgbClr val="0070C0"/>
                </a:solidFill>
                <a:latin typeface="Arial" panose="020B0604020202020204" pitchFamily="34" charset="0"/>
                <a:cs typeface="Arial" panose="020B0604020202020204" pitchFamily="34" charset="0"/>
              </a:rPr>
              <a:t>sông </a:t>
            </a:r>
            <a:r>
              <a:rPr lang="vi-VN" sz="3600">
                <a:solidFill>
                  <a:srgbClr val="0070C0"/>
                </a:solidFill>
                <a:latin typeface="Arial" panose="020B0604020202020204" pitchFamily="34" charset="0"/>
                <a:cs typeface="Arial" panose="020B0604020202020204" pitchFamily="34" charset="0"/>
              </a:rPr>
              <a:t>dâng cao</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Rectangle 17">
            <a:extLst>
              <a:ext uri="{FF2B5EF4-FFF2-40B4-BE49-F238E27FC236}">
                <a16:creationId xmlns:a16="http://schemas.microsoft.com/office/drawing/2014/main" xmlns="" id="{E223EABF-53ED-45D7-94B0-DC023DBD405E}"/>
              </a:ext>
            </a:extLst>
          </p:cNvPr>
          <p:cNvSpPr/>
          <p:nvPr/>
        </p:nvSpPr>
        <p:spPr>
          <a:xfrm>
            <a:off x="6033257" y="4878613"/>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gió giật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28346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022" y="206859"/>
            <a:ext cx="11669956" cy="1118255"/>
          </a:xfrm>
          <a:prstGeom prst="rect">
            <a:avLst/>
          </a:prstGeom>
          <a:noFill/>
        </p:spPr>
        <p:txBody>
          <a:bodyPr wrap="square" rtlCol="0">
            <a:spAutoFit/>
          </a:bodyPr>
          <a:lstStyle/>
          <a:p>
            <a:pPr marL="571500" indent="-571500">
              <a:lnSpc>
                <a:spcPts val="4000"/>
              </a:lnSpc>
              <a:buFont typeface="Arial" panose="020B0604020202020204" pitchFamily="34" charset="0"/>
              <a:buChar char="•"/>
            </a:pPr>
            <a:r>
              <a:rPr lang="vi-VN" sz="3600">
                <a:latin typeface="Arial" panose="020B0604020202020204" pitchFamily="34" charset="0"/>
                <a:cs typeface="Arial" panose="020B0604020202020204" pitchFamily="34" charset="0"/>
              </a:rPr>
              <a:t>Nêu một số rủi ro dẫn đến thiệt hại về con người và tài sản khi xảy ra những thiên tai đó.</a:t>
            </a:r>
            <a:endParaRPr lang="en-US" sz="3600" dirty="0">
              <a:latin typeface="Arial" panose="020B0604020202020204" pitchFamily="34" charset="0"/>
              <a:cs typeface="Arial" panose="020B0604020202020204" pitchFamily="34" charset="0"/>
            </a:endParaRPr>
          </a:p>
        </p:txBody>
      </p:sp>
      <p:sp>
        <p:nvSpPr>
          <p:cNvPr id="11" name="TextBox 10"/>
          <p:cNvSpPr txBox="1"/>
          <p:nvPr/>
        </p:nvSpPr>
        <p:spPr>
          <a:xfrm>
            <a:off x="522044" y="1480757"/>
            <a:ext cx="11669956" cy="1631216"/>
          </a:xfrm>
          <a:prstGeom prst="rect">
            <a:avLst/>
          </a:prstGeom>
          <a:noFill/>
        </p:spPr>
        <p:txBody>
          <a:bodyPr wrap="square" rtlCol="0">
            <a:spAutoFit/>
          </a:bodyPr>
          <a:lstStyle/>
          <a:p>
            <a:pPr marL="285750" indent="-285750">
              <a:lnSpc>
                <a:spcPts val="4000"/>
              </a:lnSpc>
              <a:buFontTx/>
              <a:buChar char="-"/>
            </a:pPr>
            <a:r>
              <a:rPr lang="vi-VN" sz="3600">
                <a:latin typeface="Arial" panose="020B0604020202020204" pitchFamily="34" charset="0"/>
                <a:cs typeface="Arial" panose="020B0604020202020204" pitchFamily="34" charset="0"/>
              </a:rPr>
              <a:t>Khi xảy ra thiên tai đó có thể gây nhiều thiệt hại như mất mùa, vật nuôi bị chết, nhà cửa bị cuốn trôi, con người nguy hiểm đến tính mạng,…</a:t>
            </a:r>
            <a:endParaRPr lang="en-US" sz="36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580E019A-BF50-41A6-B786-9059C7F8B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7616"/>
            <a:ext cx="6354818" cy="3574585"/>
          </a:xfrm>
          <a:prstGeom prst="rect">
            <a:avLst/>
          </a:prstGeom>
        </p:spPr>
      </p:pic>
      <p:pic>
        <p:nvPicPr>
          <p:cNvPr id="14" name="Picture 13">
            <a:extLst>
              <a:ext uri="{FF2B5EF4-FFF2-40B4-BE49-F238E27FC236}">
                <a16:creationId xmlns:a16="http://schemas.microsoft.com/office/drawing/2014/main" xmlns="" id="{25AFDAC7-0254-42B9-9FFB-7B70B5FF9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719" y="3234178"/>
            <a:ext cx="5538281" cy="3692187"/>
          </a:xfrm>
          <a:prstGeom prst="rect">
            <a:avLst/>
          </a:prstGeom>
        </p:spPr>
      </p:pic>
    </p:spTree>
    <p:extLst>
      <p:ext uri="{BB962C8B-B14F-4D97-AF65-F5344CB8AC3E}">
        <p14:creationId xmlns:p14="http://schemas.microsoft.com/office/powerpoint/2010/main" val="18036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773</Words>
  <Application>Microsoft Office PowerPoint</Application>
  <PresentationFormat>Widescreen</PresentationFormat>
  <Paragraphs>79</Paragraphs>
  <Slides>23</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Times New Roman</vt:lpstr>
      <vt:lpstr>UTM Avo</vt:lpstr>
      <vt:lpstr>UTM Cookies</vt:lpstr>
      <vt:lpstr>Wingdings</vt:lpstr>
      <vt:lpstr>字魂59号-创粗黑</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141</cp:revision>
  <dcterms:created xsi:type="dcterms:W3CDTF">2021-06-02T02:35:09Z</dcterms:created>
  <dcterms:modified xsi:type="dcterms:W3CDTF">2024-04-22T02:41:54Z</dcterms:modified>
</cp:coreProperties>
</file>