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12"/>
  </p:notesMasterIdLst>
  <p:sldIdLst>
    <p:sldId id="262" r:id="rId2"/>
    <p:sldId id="293" r:id="rId3"/>
    <p:sldId id="280" r:id="rId4"/>
    <p:sldId id="265" r:id="rId5"/>
    <p:sldId id="259" r:id="rId6"/>
    <p:sldId id="271" r:id="rId7"/>
    <p:sldId id="300" r:id="rId8"/>
    <p:sldId id="289" r:id="rId9"/>
    <p:sldId id="301" r:id="rId10"/>
    <p:sldId id="267" r:id="rId1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13">
          <p15:clr>
            <a:srgbClr val="A4A3A4"/>
          </p15:clr>
        </p15:guide>
        <p15:guide id="2" pos="28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AFE6"/>
    <a:srgbClr val="00FACA"/>
    <a:srgbClr val="00FFCC"/>
    <a:srgbClr val="009999"/>
    <a:srgbClr val="00FECE"/>
    <a:srgbClr val="A9E0F9"/>
    <a:srgbClr val="D6F4FE"/>
    <a:srgbClr val="F48072"/>
    <a:srgbClr val="F37E71"/>
    <a:srgbClr val="F47F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501" autoAdjust="0"/>
  </p:normalViewPr>
  <p:slideViewPr>
    <p:cSldViewPr snapToGrid="0">
      <p:cViewPr varScale="1">
        <p:scale>
          <a:sx n="115" d="100"/>
          <a:sy n="115" d="100"/>
        </p:scale>
        <p:origin x="514" y="67"/>
      </p:cViewPr>
      <p:guideLst>
        <p:guide orient="horz" pos="1613"/>
        <p:guide pos="28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,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slide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,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slide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01494" y="3147060"/>
            <a:ext cx="690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77" y="616687"/>
            <a:ext cx="1073776" cy="4572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 rot="201875">
            <a:off x="5769673" y="3679720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A</a:t>
            </a:r>
          </a:p>
        </p:txBody>
      </p:sp>
      <p:sp>
        <p:nvSpPr>
          <p:cNvPr id="34" name="TextBox 33"/>
          <p:cNvSpPr txBox="1"/>
          <p:nvPr/>
        </p:nvSpPr>
        <p:spPr>
          <a:xfrm rot="112218">
            <a:off x="1120071" y="3810818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B</a:t>
            </a:r>
          </a:p>
        </p:txBody>
      </p:sp>
      <p:sp>
        <p:nvSpPr>
          <p:cNvPr id="37" name="TextBox 36"/>
          <p:cNvSpPr txBox="1"/>
          <p:nvPr/>
        </p:nvSpPr>
        <p:spPr>
          <a:xfrm rot="21243811">
            <a:off x="2330475" y="3856036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C</a:t>
            </a:r>
          </a:p>
        </p:txBody>
      </p:sp>
      <p:sp>
        <p:nvSpPr>
          <p:cNvPr id="40" name="TextBox 39"/>
          <p:cNvSpPr txBox="1"/>
          <p:nvPr/>
        </p:nvSpPr>
        <p:spPr>
          <a:xfrm rot="21008566">
            <a:off x="3457621" y="3741017"/>
            <a:ext cx="449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594848" y="3656897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Ê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99" y="1781209"/>
            <a:ext cx="4013641" cy="22576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522" y="210476"/>
            <a:ext cx="2161580" cy="47977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55615" y="2381346"/>
            <a:ext cx="766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UTM Avo" pitchFamily="18" charset="0"/>
              </a:rPr>
              <a:t>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08817" y="2856363"/>
            <a:ext cx="649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UTM Avo" pitchFamily="18" charset="0"/>
              </a:rPr>
              <a:t>ăn</a:t>
            </a:r>
            <a:endParaRPr lang="en-US" sz="2800" dirty="0">
              <a:latin typeface="UTM Avo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55614" y="2866952"/>
            <a:ext cx="766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UTM Avo" pitchFamily="18" charset="0"/>
              </a:rPr>
              <a:t>ăm</a:t>
            </a:r>
            <a:endParaRPr lang="en-US" sz="2800" dirty="0">
              <a:latin typeface="UTM Avo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2882" y="3454837"/>
            <a:ext cx="649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UTM Avo" pitchFamily="18" charset="0"/>
              </a:rPr>
              <a:t>ân</a:t>
            </a:r>
            <a:endParaRPr lang="en-US" sz="2800" dirty="0">
              <a:latin typeface="UTM Avo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0254" y="3445275"/>
            <a:ext cx="766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UTM Avo" pitchFamily="18" charset="0"/>
              </a:rPr>
              <a:t>âm</a:t>
            </a:r>
            <a:endParaRPr lang="en-US" sz="2800" dirty="0">
              <a:latin typeface="UTM Avo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39477" y="845287"/>
            <a:ext cx="639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UTM Avo" pitchFamily="18" charset="0"/>
              </a:rPr>
              <a:t>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55500" y="1409603"/>
            <a:ext cx="639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UTM Avo" pitchFamily="18" charset="0"/>
              </a:rPr>
              <a:t>ôn</a:t>
            </a:r>
            <a:endParaRPr lang="en-US" sz="2800" dirty="0">
              <a:latin typeface="UTM Avo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55501" y="2037340"/>
            <a:ext cx="639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UTM Avo" pitchFamily="18" charset="0"/>
              </a:rPr>
              <a:t>ơn</a:t>
            </a:r>
            <a:endParaRPr lang="en-US" sz="2800" dirty="0">
              <a:latin typeface="UTM Av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60566" y="2648435"/>
            <a:ext cx="638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UTM Avo" pitchFamily="18" charset="0"/>
              </a:rPr>
              <a:t>en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60566" y="3241378"/>
            <a:ext cx="638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UTM Avo" pitchFamily="18" charset="0"/>
              </a:rPr>
              <a:t>ên</a:t>
            </a:r>
            <a:endParaRPr lang="en-US" sz="2800" dirty="0">
              <a:latin typeface="UTM Avo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58895" y="3803236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UTM Avo" pitchFamily="18" charset="0"/>
              </a:rPr>
              <a:t>in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85958" y="4403175"/>
            <a:ext cx="622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UTM Avo" pitchFamily="18" charset="0"/>
              </a:rPr>
              <a:t>un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86020" name="Picture 4" descr="bfn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574"/>
            <a:ext cx="7886700" cy="513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5" descr="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7" y="4000500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Picture 6" descr="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7" y="4000500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3" name="WordArt 7"/>
          <p:cNvSpPr>
            <a:spLocks noChangeArrowheads="1" noChangeShapeType="1" noTextEdit="1"/>
          </p:cNvSpPr>
          <p:nvPr/>
        </p:nvSpPr>
        <p:spPr bwMode="gray">
          <a:xfrm>
            <a:off x="1314450" y="914400"/>
            <a:ext cx="6343650" cy="20002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050" b="1" kern="10">
                <a:ln w="3175">
                  <a:solidFill>
                    <a:srgbClr val="CC0099"/>
                  </a:solidFill>
                  <a:round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CHÀO TẠM BIỆT CÁC EM HỌC SINH</a:t>
            </a:r>
          </a:p>
        </p:txBody>
      </p:sp>
      <p:sp>
        <p:nvSpPr>
          <p:cNvPr id="86024" name="WordArt 8"/>
          <p:cNvSpPr>
            <a:spLocks noChangeArrowheads="1" noChangeShapeType="1" noTextEdit="1"/>
          </p:cNvSpPr>
          <p:nvPr/>
        </p:nvSpPr>
        <p:spPr bwMode="auto">
          <a:xfrm rot="494338">
            <a:off x="6779420" y="4171951"/>
            <a:ext cx="1107281" cy="106084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800080"/>
                  </a:solidFill>
                  <a:round/>
                </a:ln>
                <a:solidFill>
                  <a:srgbClr val="C40091"/>
                </a:solidFill>
                <a:latin typeface="VNI-Brush" pitchFamily="2" charset="0"/>
              </a:rPr>
              <a:t>The end</a:t>
            </a:r>
          </a:p>
        </p:txBody>
      </p:sp>
      <p:pic>
        <p:nvPicPr>
          <p:cNvPr id="86025" name="Picture 9" descr="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3600451"/>
            <a:ext cx="1485900" cy="139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6" name="Picture 10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485900"/>
            <a:ext cx="985838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7" name="Picture 11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914400"/>
            <a:ext cx="985838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8" name="Picture 1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2" y="2400300"/>
            <a:ext cx="985838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9" name="Picture 13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686051"/>
            <a:ext cx="1771650" cy="156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0" name="Picture 14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457200"/>
            <a:ext cx="685800" cy="60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1" name="Picture 15" descr="gman0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3200400"/>
            <a:ext cx="5715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2" name="Picture 16" descr="gman0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2914650"/>
            <a:ext cx="9144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01494" y="3147060"/>
            <a:ext cx="690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77" y="616687"/>
            <a:ext cx="1073776" cy="4572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 rot="201875">
            <a:off x="5769673" y="3679720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A</a:t>
            </a:r>
          </a:p>
        </p:txBody>
      </p:sp>
      <p:sp>
        <p:nvSpPr>
          <p:cNvPr id="34" name="TextBox 33"/>
          <p:cNvSpPr txBox="1"/>
          <p:nvPr/>
        </p:nvSpPr>
        <p:spPr>
          <a:xfrm rot="112218">
            <a:off x="1120071" y="3810818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B</a:t>
            </a:r>
          </a:p>
        </p:txBody>
      </p:sp>
      <p:sp>
        <p:nvSpPr>
          <p:cNvPr id="37" name="TextBox 36"/>
          <p:cNvSpPr txBox="1"/>
          <p:nvPr/>
        </p:nvSpPr>
        <p:spPr>
          <a:xfrm rot="21243811">
            <a:off x="2330475" y="3856036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C</a:t>
            </a:r>
          </a:p>
        </p:txBody>
      </p:sp>
      <p:sp>
        <p:nvSpPr>
          <p:cNvPr id="40" name="TextBox 39"/>
          <p:cNvSpPr txBox="1"/>
          <p:nvPr/>
        </p:nvSpPr>
        <p:spPr>
          <a:xfrm rot="21008566">
            <a:off x="3456865" y="3741016"/>
            <a:ext cx="449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594848" y="3656897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Ê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084" y="434175"/>
            <a:ext cx="5515667" cy="43965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993" y="2250722"/>
            <a:ext cx="1177536" cy="763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806" y="3089961"/>
            <a:ext cx="1296984" cy="8919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862" y="3778661"/>
            <a:ext cx="1276935" cy="9260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984" y="1983267"/>
            <a:ext cx="1195335" cy="8604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48" y="3065663"/>
            <a:ext cx="1308457" cy="8512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72" y="3812601"/>
            <a:ext cx="1501957" cy="10075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566" y="1815433"/>
            <a:ext cx="1120418" cy="8768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781" y="2703001"/>
            <a:ext cx="1203583" cy="8268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060" y="3637867"/>
            <a:ext cx="1353885" cy="10211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003" y="1562760"/>
            <a:ext cx="903214" cy="7802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084" y="1562760"/>
            <a:ext cx="5515666" cy="3727289"/>
          </a:xfrm>
          <a:prstGeom prst="rect">
            <a:avLst/>
          </a:prstGeom>
        </p:spPr>
      </p:pic>
      <p:sp>
        <p:nvSpPr>
          <p:cNvPr id="21" name="Rectangle 5"/>
          <p:cNvSpPr txBox="1">
            <a:spLocks noChangeArrowheads="1"/>
          </p:cNvSpPr>
          <p:nvPr/>
        </p:nvSpPr>
        <p:spPr bwMode="auto">
          <a:xfrm>
            <a:off x="3378844" y="395492"/>
            <a:ext cx="6034198" cy="889016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altLang="en-US" sz="2800" u="sng" dirty="0" smtClean="0">
                <a:solidFill>
                  <a:srgbClr val="7030A0"/>
                </a:solidFill>
                <a:latin typeface="UTM Avo" pitchFamily="18" charset="0"/>
                <a:sym typeface="+mn-ea"/>
              </a:rPr>
              <a:t>T</a:t>
            </a:r>
            <a:r>
              <a:rPr lang="vi-VN" altLang="en-US" sz="2800" u="sng" dirty="0">
                <a:solidFill>
                  <a:srgbClr val="7030A0"/>
                </a:solidFill>
                <a:latin typeface="Times New Roman" panose="02020603050405020304" pitchFamily="18" charset="0"/>
                <a:sym typeface="+mn-ea"/>
              </a:rPr>
              <a:t>iếng Việt</a:t>
            </a:r>
            <a:r>
              <a:rPr lang="en-US" altLang="en-US" sz="2800" u="sng" dirty="0">
                <a:solidFill>
                  <a:srgbClr val="7030A0"/>
                </a:solidFill>
                <a:latin typeface="UTM Avo" pitchFamily="18" charset="0"/>
                <a:sym typeface="+mn-ea"/>
              </a:rPr>
              <a:t>:</a:t>
            </a:r>
            <a:br>
              <a:rPr lang="en-US" altLang="en-US" sz="2800" u="sng" dirty="0">
                <a:solidFill>
                  <a:srgbClr val="7030A0"/>
                </a:solidFill>
                <a:latin typeface="UTM Avo" pitchFamily="18" charset="0"/>
                <a:sym typeface="+mn-ea"/>
              </a:rPr>
            </a:br>
            <a:r>
              <a:rPr lang="en-US" altLang="en-US" sz="2800" dirty="0">
                <a:solidFill>
                  <a:srgbClr val="7030A0"/>
                </a:solidFill>
                <a:latin typeface="UTM Avo" pitchFamily="18" charset="0"/>
                <a:sym typeface="+mn-ea"/>
              </a:rPr>
              <a:t> </a:t>
            </a:r>
            <a:r>
              <a:rPr lang="en-US" altLang="en-US" sz="2800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Bài</a:t>
            </a:r>
            <a:r>
              <a:rPr lang="en-US" altLang="en-US" sz="28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35: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Ôn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tập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va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̀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kê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̉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chuyện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64" y="576278"/>
            <a:ext cx="1107798" cy="5768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163" y="1594958"/>
            <a:ext cx="7589212" cy="1990278"/>
          </a:xfrm>
          <a:prstGeom prst="rect">
            <a:avLst/>
          </a:prstGeom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2671281" y="264120"/>
            <a:ext cx="6472719" cy="889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altLang="en-US" sz="2800" u="sng" dirty="0">
                <a:solidFill>
                  <a:srgbClr val="7030A0"/>
                </a:solidFill>
                <a:latin typeface="UTM Avo" pitchFamily="18" charset="0"/>
                <a:sym typeface="+mn-ea"/>
              </a:rPr>
              <a:t>T</a:t>
            </a:r>
            <a:r>
              <a:rPr lang="vi-VN" altLang="en-US" sz="2800" u="sng" dirty="0">
                <a:solidFill>
                  <a:srgbClr val="7030A0"/>
                </a:solidFill>
                <a:latin typeface="Times New Roman" panose="02020603050405020304" pitchFamily="18" charset="0"/>
                <a:sym typeface="+mn-ea"/>
              </a:rPr>
              <a:t>iếng Việt</a:t>
            </a:r>
            <a:r>
              <a:rPr lang="en-US" altLang="en-US" sz="2800" u="sng" dirty="0">
                <a:solidFill>
                  <a:srgbClr val="7030A0"/>
                </a:solidFill>
                <a:latin typeface="UTM Avo" pitchFamily="18" charset="0"/>
                <a:sym typeface="+mn-ea"/>
              </a:rPr>
              <a:t>:</a:t>
            </a:r>
            <a:br>
              <a:rPr lang="en-US" altLang="en-US" sz="2800" u="sng" dirty="0">
                <a:solidFill>
                  <a:srgbClr val="7030A0"/>
                </a:solidFill>
                <a:latin typeface="UTM Avo" pitchFamily="18" charset="0"/>
                <a:sym typeface="+mn-ea"/>
              </a:rPr>
            </a:br>
            <a:r>
              <a:rPr lang="en-US" altLang="en-US" sz="2800" dirty="0">
                <a:solidFill>
                  <a:srgbClr val="7030A0"/>
                </a:solidFill>
                <a:latin typeface="UTM Avo" pitchFamily="18" charset="0"/>
                <a:sym typeface="+mn-ea"/>
              </a:rPr>
              <a:t> </a:t>
            </a:r>
            <a:r>
              <a:rPr lang="en-US" altLang="en-US" sz="2800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Bài</a:t>
            </a:r>
            <a:r>
              <a:rPr lang="en-US" altLang="en-US" sz="28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35: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Ôn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tập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va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̀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kê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̉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chuyện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7030A0"/>
              </a:solidFill>
              <a:latin typeface="UTM Av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68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68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68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68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21" y="1688123"/>
            <a:ext cx="4674180" cy="1364272"/>
          </a:xfrm>
          <a:prstGeom prst="rect">
            <a:avLst/>
          </a:prstGeom>
        </p:spPr>
      </p:pic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2443897" y="457200"/>
            <a:ext cx="6472719" cy="889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altLang="en-US" sz="2800" u="sng" dirty="0" smtClean="0">
                <a:solidFill>
                  <a:srgbClr val="7030A0"/>
                </a:solidFill>
                <a:latin typeface="UTM Avo" pitchFamily="18" charset="0"/>
                <a:sym typeface="+mn-ea"/>
              </a:rPr>
              <a:t>T</a:t>
            </a:r>
            <a:r>
              <a:rPr lang="vi-VN" altLang="en-US" sz="2800" u="sng" dirty="0">
                <a:solidFill>
                  <a:srgbClr val="7030A0"/>
                </a:solidFill>
                <a:latin typeface="Times New Roman" panose="02020603050405020304" pitchFamily="18" charset="0"/>
                <a:sym typeface="+mn-ea"/>
              </a:rPr>
              <a:t>iếng Việt</a:t>
            </a:r>
            <a:r>
              <a:rPr lang="en-US" altLang="en-US" sz="2800" u="sng" dirty="0">
                <a:solidFill>
                  <a:srgbClr val="7030A0"/>
                </a:solidFill>
                <a:latin typeface="UTM Avo" pitchFamily="18" charset="0"/>
                <a:sym typeface="+mn-ea"/>
              </a:rPr>
              <a:t>:</a:t>
            </a:r>
            <a:br>
              <a:rPr lang="en-US" altLang="en-US" sz="2800" u="sng" dirty="0">
                <a:solidFill>
                  <a:srgbClr val="7030A0"/>
                </a:solidFill>
                <a:latin typeface="UTM Avo" pitchFamily="18" charset="0"/>
                <a:sym typeface="+mn-ea"/>
              </a:rPr>
            </a:br>
            <a:r>
              <a:rPr lang="en-US" altLang="en-US" sz="2800" dirty="0">
                <a:solidFill>
                  <a:srgbClr val="7030A0"/>
                </a:solidFill>
                <a:latin typeface="UTM Avo" pitchFamily="18" charset="0"/>
                <a:sym typeface="+mn-ea"/>
              </a:rPr>
              <a:t> </a:t>
            </a:r>
            <a:r>
              <a:rPr lang="en-US" altLang="en-US" sz="2800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Bài</a:t>
            </a:r>
            <a:r>
              <a:rPr lang="en-US" altLang="en-US" sz="28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35: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Ôn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tập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va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̀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kê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̉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chuyện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7030A0"/>
              </a:solidFill>
              <a:latin typeface="UTM Av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14645" y="2072265"/>
            <a:ext cx="3972999" cy="897924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14AFE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Sen</a:t>
            </a:r>
            <a:r>
              <a:rPr lang="en-US" sz="3600" dirty="0">
                <a:solidFill>
                  <a:srgbClr val="14AFE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4AFE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nơ</a:t>
            </a:r>
            <a:r>
              <a:rPr lang="en-US" sz="3600" dirty="0">
                <a:solidFill>
                  <a:srgbClr val="14AFE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̉ </a:t>
            </a:r>
            <a:r>
              <a:rPr lang="en-US" sz="3600" dirty="0" err="1">
                <a:solidFill>
                  <a:srgbClr val="14AFE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thắm</a:t>
            </a:r>
            <a:r>
              <a:rPr lang="en-US" sz="3600" dirty="0">
                <a:solidFill>
                  <a:srgbClr val="14AFE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4AFE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</a:t>
            </a:r>
            <a:r>
              <a:rPr lang="en-US" sz="3600" dirty="0">
                <a:solidFill>
                  <a:srgbClr val="14AFE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̀.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75" y="635116"/>
            <a:ext cx="1527541" cy="445849"/>
          </a:xfrm>
          <a:prstGeom prst="rect">
            <a:avLst/>
          </a:prstGeom>
        </p:spPr>
      </p:pic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2282119" y="541606"/>
            <a:ext cx="6472719" cy="889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altLang="en-US" sz="2800" u="sng" dirty="0" smtClean="0">
                <a:solidFill>
                  <a:srgbClr val="7030A0"/>
                </a:solidFill>
                <a:latin typeface="UTM Avo" pitchFamily="18" charset="0"/>
                <a:sym typeface="+mn-ea"/>
              </a:rPr>
              <a:t>T</a:t>
            </a:r>
            <a:r>
              <a:rPr lang="vi-VN" altLang="en-US" sz="2800" u="sng" dirty="0">
                <a:solidFill>
                  <a:srgbClr val="7030A0"/>
                </a:solidFill>
                <a:latin typeface="Times New Roman" panose="02020603050405020304" pitchFamily="18" charset="0"/>
                <a:sym typeface="+mn-ea"/>
              </a:rPr>
              <a:t>iếng Việt</a:t>
            </a:r>
            <a:r>
              <a:rPr lang="en-US" altLang="en-US" sz="2800" u="sng" dirty="0">
                <a:solidFill>
                  <a:srgbClr val="7030A0"/>
                </a:solidFill>
                <a:latin typeface="UTM Avo" pitchFamily="18" charset="0"/>
                <a:sym typeface="+mn-ea"/>
              </a:rPr>
              <a:t>:</a:t>
            </a:r>
            <a:br>
              <a:rPr lang="en-US" altLang="en-US" sz="2800" u="sng" dirty="0">
                <a:solidFill>
                  <a:srgbClr val="7030A0"/>
                </a:solidFill>
                <a:latin typeface="UTM Avo" pitchFamily="18" charset="0"/>
                <a:sym typeface="+mn-ea"/>
              </a:rPr>
            </a:br>
            <a:r>
              <a:rPr lang="en-US" altLang="en-US" sz="2800" dirty="0">
                <a:solidFill>
                  <a:srgbClr val="7030A0"/>
                </a:solidFill>
                <a:latin typeface="UTM Avo" pitchFamily="18" charset="0"/>
                <a:sym typeface="+mn-ea"/>
              </a:rPr>
              <a:t> </a:t>
            </a:r>
            <a:r>
              <a:rPr lang="en-US" altLang="en-US" sz="2800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Bài</a:t>
            </a:r>
            <a:r>
              <a:rPr lang="en-US" altLang="en-US" sz="28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35: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Ôn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tập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va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̀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kê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̉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chuyện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7030A0"/>
              </a:solidFill>
              <a:latin typeface="UTM Av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479" y="1372425"/>
            <a:ext cx="4286373" cy="1251081"/>
          </a:xfrm>
          <a:prstGeom prst="rect">
            <a:avLst/>
          </a:prstGeom>
        </p:spPr>
      </p:pic>
      <p:sp>
        <p:nvSpPr>
          <p:cNvPr id="3" name="Rectangle 5"/>
          <p:cNvSpPr txBox="1">
            <a:spLocks noChangeArrowheads="1"/>
          </p:cNvSpPr>
          <p:nvPr/>
        </p:nvSpPr>
        <p:spPr bwMode="auto">
          <a:xfrm>
            <a:off x="2291836" y="422031"/>
            <a:ext cx="6472719" cy="889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altLang="en-US" sz="2800" u="sng" dirty="0" smtClean="0">
                <a:solidFill>
                  <a:srgbClr val="7030A0"/>
                </a:solidFill>
                <a:latin typeface="UTM Avo" pitchFamily="18" charset="0"/>
                <a:sym typeface="+mn-ea"/>
              </a:rPr>
              <a:t>T</a:t>
            </a:r>
            <a:r>
              <a:rPr lang="vi-VN" altLang="en-US" sz="2800" u="sng" dirty="0">
                <a:solidFill>
                  <a:srgbClr val="7030A0"/>
                </a:solidFill>
                <a:latin typeface="Times New Roman" panose="02020603050405020304" pitchFamily="18" charset="0"/>
                <a:sym typeface="+mn-ea"/>
              </a:rPr>
              <a:t>iếng Việt</a:t>
            </a:r>
            <a:r>
              <a:rPr lang="en-US" altLang="en-US" sz="2800" u="sng" dirty="0">
                <a:solidFill>
                  <a:srgbClr val="7030A0"/>
                </a:solidFill>
                <a:latin typeface="UTM Avo" pitchFamily="18" charset="0"/>
                <a:sym typeface="+mn-ea"/>
              </a:rPr>
              <a:t>:</a:t>
            </a:r>
            <a:br>
              <a:rPr lang="en-US" altLang="en-US" sz="2800" u="sng" dirty="0">
                <a:solidFill>
                  <a:srgbClr val="7030A0"/>
                </a:solidFill>
                <a:latin typeface="UTM Avo" pitchFamily="18" charset="0"/>
                <a:sym typeface="+mn-ea"/>
              </a:rPr>
            </a:br>
            <a:r>
              <a:rPr lang="en-US" altLang="en-US" sz="2800" dirty="0">
                <a:solidFill>
                  <a:srgbClr val="7030A0"/>
                </a:solidFill>
                <a:latin typeface="UTM Avo" pitchFamily="18" charset="0"/>
                <a:sym typeface="+mn-ea"/>
              </a:rPr>
              <a:t> </a:t>
            </a:r>
            <a:r>
              <a:rPr lang="en-US" altLang="en-US" sz="2800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Bài</a:t>
            </a:r>
            <a:r>
              <a:rPr lang="en-US" altLang="en-US" sz="28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35: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Ôn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tập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va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̀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kê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̉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chuyện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32782" y="2571750"/>
            <a:ext cx="62249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</a:rPr>
              <a:t>Gà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nâu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và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vịt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xám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à nâu và vịt xám- Tiếng Việt 1- Bài 35- Bộ sách Kết nối tri thức với cuộc số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0" y="671634"/>
            <a:ext cx="1390405" cy="405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676" y="1114111"/>
            <a:ext cx="2871005" cy="19009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8259" y="917517"/>
            <a:ext cx="3136083" cy="20975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3415" y="3015094"/>
            <a:ext cx="3232147" cy="20988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0140" y="3015094"/>
            <a:ext cx="2919774" cy="20427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11358" y="351325"/>
            <a:ext cx="3414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UTM Avo" pitchFamily="18" charset="0"/>
              </a:rPr>
              <a:t>Ga</a:t>
            </a:r>
            <a:r>
              <a:rPr lang="en-US" sz="2800" dirty="0">
                <a:latin typeface="UTM Avo" pitchFamily="18" charset="0"/>
              </a:rPr>
              <a:t>̀ </a:t>
            </a:r>
            <a:r>
              <a:rPr lang="en-US" sz="2800" dirty="0" err="1">
                <a:latin typeface="UTM Avo" pitchFamily="18" charset="0"/>
              </a:rPr>
              <a:t>nâu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va</a:t>
            </a:r>
            <a:r>
              <a:rPr lang="en-US" sz="2800" dirty="0">
                <a:latin typeface="UTM Avo" pitchFamily="18" charset="0"/>
              </a:rPr>
              <a:t>̀ </a:t>
            </a:r>
            <a:r>
              <a:rPr lang="en-US" sz="2800" dirty="0" err="1">
                <a:latin typeface="UTM Avo" pitchFamily="18" charset="0"/>
              </a:rPr>
              <a:t>vịt</a:t>
            </a:r>
            <a:r>
              <a:rPr lang="en-US" sz="2800" dirty="0">
                <a:latin typeface="UTM Avo" pitchFamily="18" charset="0"/>
              </a:rPr>
              <a:t> </a:t>
            </a:r>
            <a:r>
              <a:rPr lang="en-US" sz="2800" dirty="0" err="1">
                <a:latin typeface="UTM Avo" pitchFamily="18" charset="0"/>
              </a:rPr>
              <a:t>xám</a:t>
            </a:r>
            <a:endParaRPr lang="en-US" sz="2800" dirty="0">
              <a:latin typeface="UTM Avo" pitchFamily="18" charset="0"/>
            </a:endParaRPr>
          </a:p>
        </p:txBody>
      </p:sp>
      <p:pic>
        <p:nvPicPr>
          <p:cNvPr id="5" name="Gà nâu và vịt xá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7932" y="426961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02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591" y="0"/>
            <a:ext cx="384048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110</Words>
  <Application>Microsoft Office PowerPoint</Application>
  <PresentationFormat>On-screen Show (16:9)</PresentationFormat>
  <Paragraphs>37</Paragraphs>
  <Slides>10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Arial-Rounded</vt:lpstr>
      <vt:lpstr>HP001 4 hàng</vt:lpstr>
      <vt:lpstr>Lato</vt:lpstr>
      <vt:lpstr>Quicksand Medium</vt:lpstr>
      <vt:lpstr>Times New Roman</vt:lpstr>
      <vt:lpstr>UTM Avo</vt:lpstr>
      <vt:lpstr>Verdana</vt:lpstr>
      <vt:lpstr>VNI-Brush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THIEN KIM AN</dc:creator>
  <cp:lastModifiedBy>THIEN KIM AN</cp:lastModifiedBy>
  <cp:revision>334</cp:revision>
  <dcterms:created xsi:type="dcterms:W3CDTF">2022-10-20T09:26:52Z</dcterms:created>
  <dcterms:modified xsi:type="dcterms:W3CDTF">2024-05-09T03:32:00Z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2D9F46D936B34BCC8115183D998BFDF0</vt:lpwstr>
  </property>
  <property fmtid="{D5CDD505-2E9C-101B-9397-08002B2CF9AE}" pid="3" name="KSOProductBuildVer">
    <vt:lpwstr>1033-11.2.0.11341</vt:lpwstr>
  </property>
</Properties>
</file>