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59" r:id="rId4"/>
    <p:sldId id="260" r:id="rId5"/>
    <p:sldId id="267" r:id="rId6"/>
    <p:sldId id="261" r:id="rId7"/>
    <p:sldId id="265" r:id="rId8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FFFF"/>
    <a:srgbClr val="FEF4EC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378" y="78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POINSET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5719" y="6544828"/>
            <a:ext cx="2921000" cy="2561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>
                <a:solidFill>
                  <a:srgbClr val="FF0066"/>
                </a:solidFill>
                <a:latin typeface="Times New Roman" pitchFamily="18" charset="0"/>
              </a:rPr>
              <a:t>TRƯỜNG TIỂU HỌC ……</a:t>
            </a: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2658762" y="2365301"/>
            <a:ext cx="10928600" cy="3715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77: ÔN TẬP PHÉP CỘNG ,PHÉP TRỪ TRONG PHẠM VI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100 000-t1- </a:t>
            </a:r>
            <a:r>
              <a:rPr lang="en-US" sz="5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115</a:t>
            </a:r>
          </a:p>
        </p:txBody>
      </p:sp>
      <p:pic>
        <p:nvPicPr>
          <p:cNvPr id="12" name="Picture 22" descr="bd2131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7784" y="8100413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Straight Connector 12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4" name="Picture 7" descr="BƯỚM 58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308424">
            <a:off x="12320469" y="6753274"/>
            <a:ext cx="1162751" cy="1516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8" descr="animal-14[1]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566233" y="5944174"/>
            <a:ext cx="1069334" cy="777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5" descr="POINSET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4692416" y="-109904"/>
            <a:ext cx="1382714" cy="1653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2573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007280" y="111473"/>
            <a:ext cx="6255239" cy="992290"/>
            <a:chOff x="4539228" y="172432"/>
            <a:chExt cx="6149694" cy="992290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6149694" cy="992290"/>
              <a:chOff x="4539228" y="172432"/>
              <a:chExt cx="6149694" cy="99229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1103258" y="1041400"/>
            <a:ext cx="14284062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77: ÔN TẬP PHÉP CỘNG ,PHÉP TRỪ TRONG PHẠM VI 100 000-t1-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115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499322" y="1809898"/>
            <a:ext cx="15491934" cy="681454"/>
            <a:chOff x="1470819" y="1943100"/>
            <a:chExt cx="14070798" cy="681454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953407" y="1947446"/>
              <a:ext cx="13588210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Đặt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tính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rồi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tính</a:t>
              </a:r>
              <a:endPara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428777FE-A716-D139-2E77-2B733840A95F}"/>
                  </a:ext>
                </a:extLst>
              </p:cNvPr>
              <p:cNvSpPr txBox="1"/>
              <p:nvPr/>
            </p:nvSpPr>
            <p:spPr>
              <a:xfrm>
                <a:off x="1103258" y="3869836"/>
                <a:ext cx="29718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40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0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𝟖𝟖𝟓</m:t>
                      </m:r>
                    </m:oMath>
                  </m:oMathPara>
                </a14:m>
                <a:endParaRPr lang="en-US" sz="4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428777FE-A716-D139-2E77-2B733840A9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3258" y="3869836"/>
                <a:ext cx="2971800" cy="70788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729A3315-BC01-2C67-3635-E33395B32664}"/>
                  </a:ext>
                </a:extLst>
              </p:cNvPr>
              <p:cNvSpPr txBox="1"/>
              <p:nvPr/>
            </p:nvSpPr>
            <p:spPr>
              <a:xfrm>
                <a:off x="1224336" y="2891033"/>
                <a:ext cx="2461080" cy="158902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sz="4000" b="1" i="1" u="sng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n-US" sz="4000" b="1" i="1" u="sng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eqArr>
                              <m:eqArrPr>
                                <m:ctrlPr>
                                  <a:rPr lang="en-US" sz="40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r>
                                  <a:rPr lang="en-US" sz="4000" b="1" i="0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  </m:t>
                                </m:r>
                                <m:r>
                                  <m:rPr>
                                    <m:brk m:alnAt="7"/>
                                  </m:rPr>
                                  <a:rPr lang="en-US" sz="4000" b="1" i="0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𝟔</m:t>
                                </m:r>
                                <m:r>
                                  <a:rPr lang="en-US" sz="4000" b="1" i="0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𝟑𝟗</m:t>
                                </m:r>
                              </m:e>
                              <m:e>
                                <m:r>
                                  <a:rPr lang="en-US" sz="40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𝟓</m:t>
                                </m:r>
                                <m:r>
                                  <a:rPr lang="en-US" sz="40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40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𝟐𝟒𝟔</m:t>
                                </m:r>
                                <m:r>
                                  <a:rPr lang="en-US" sz="40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e>
                            </m:eqArr>
                          </m:e>
                        </m:mr>
                        <m:mr>
                          <m:e/>
                        </m:mr>
                      </m:m>
                    </m:oMath>
                  </m:oMathPara>
                </a14:m>
                <a:endParaRPr lang="en-US" sz="4000" b="1" u="sng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729A3315-BC01-2C67-3635-E33395B326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4336" y="2891033"/>
                <a:ext cx="2461080" cy="158902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F7CD2B09-A4BA-9EC3-0A7D-6FD56D2411A1}"/>
                  </a:ext>
                </a:extLst>
              </p:cNvPr>
              <p:cNvSpPr txBox="1"/>
              <p:nvPr/>
            </p:nvSpPr>
            <p:spPr>
              <a:xfrm>
                <a:off x="7705120" y="2841273"/>
                <a:ext cx="2431561" cy="158902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sz="4000" b="1" i="1" u="sng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n-US" sz="4000" b="1" i="1" u="sng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eqArr>
                              <m:eqArrPr>
                                <m:ctrlPr>
                                  <a:rPr lang="en-US" sz="40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r>
                                  <a:rPr lang="en-US" sz="4000" b="1" i="0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  </m:t>
                                </m:r>
                                <m:r>
                                  <a:rPr lang="en-US" sz="40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𝟏𝟑</m:t>
                                </m:r>
                                <m:r>
                                  <a:rPr lang="en-US" sz="40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40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𝟔𝟐𝟕</m:t>
                                </m:r>
                              </m:e>
                              <m:e>
                                <m:r>
                                  <a:rPr lang="en-US" sz="40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    </m:t>
                                </m:r>
                                <m:r>
                                  <a:rPr lang="en-US" sz="40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𝟖</m:t>
                                </m:r>
                                <m:r>
                                  <a:rPr lang="en-US" sz="40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40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𝟒𝟓𝟒</m:t>
                                </m:r>
                              </m:e>
                            </m:eqArr>
                          </m:e>
                        </m:mr>
                        <m:mr>
                          <m:e/>
                        </m:mr>
                      </m:m>
                    </m:oMath>
                  </m:oMathPara>
                </a14:m>
                <a:endParaRPr lang="en-US" sz="4000" b="1" u="sng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F7CD2B09-A4BA-9EC3-0A7D-6FD56D2411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5120" y="2841273"/>
                <a:ext cx="2431561" cy="158902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A4CA5EB8-8E54-89E3-C860-8998585732F3}"/>
                  </a:ext>
                </a:extLst>
              </p:cNvPr>
              <p:cNvSpPr txBox="1"/>
              <p:nvPr/>
            </p:nvSpPr>
            <p:spPr>
              <a:xfrm>
                <a:off x="11491119" y="2766945"/>
                <a:ext cx="2431561" cy="158902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sz="4000" b="1" i="1" u="sng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n-US" sz="4000" b="1" i="1" u="sng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eqArr>
                              <m:eqArrPr>
                                <m:ctrlPr>
                                  <a:rPr lang="en-US" sz="40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r>
                                  <a:rPr lang="en-US" sz="4000" b="1" i="0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  </m:t>
                                </m:r>
                                <m:r>
                                  <a:rPr lang="en-US" sz="40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𝟖𝟔</m:t>
                                </m:r>
                                <m:r>
                                  <a:rPr lang="en-US" sz="40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40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𝟕𝟔𝟗</m:t>
                                </m:r>
                              </m:e>
                              <m:e>
                                <m:r>
                                  <a:rPr lang="en-US" sz="40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   </m:t>
                                </m:r>
                                <m:r>
                                  <a:rPr lang="en-US" sz="40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𝟕𝟖</m:t>
                                </m:r>
                                <m:r>
                                  <a:rPr lang="en-US" sz="40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  </m:t>
                                </m:r>
                                <m:r>
                                  <a:rPr lang="en-US" sz="40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𝟒𝟗𝟓</m:t>
                                </m:r>
                              </m:e>
                            </m:eqArr>
                          </m:e>
                        </m:mr>
                        <m:mr>
                          <m:e/>
                        </m:mr>
                      </m:m>
                    </m:oMath>
                  </m:oMathPara>
                </a14:m>
                <a:endParaRPr lang="en-US" sz="4000" b="1" u="sng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A4CA5EB8-8E54-89E3-C860-8998585732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91119" y="2766945"/>
                <a:ext cx="2431561" cy="1589025"/>
              </a:xfrm>
              <a:prstGeom prst="rect">
                <a:avLst/>
              </a:prstGeom>
              <a:blipFill>
                <a:blip r:embed="rId5"/>
                <a:stretch>
                  <a:fillRect r="-1003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1043EE3A-CE78-9ABD-6BE5-5FDBA2467C17}"/>
                  </a:ext>
                </a:extLst>
              </p:cNvPr>
              <p:cNvSpPr txBox="1"/>
              <p:nvPr/>
            </p:nvSpPr>
            <p:spPr>
              <a:xfrm>
                <a:off x="4268922" y="3928062"/>
                <a:ext cx="29718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𝟓𝟒</m:t>
                      </m:r>
                      <m:r>
                        <a:rPr lang="en-US" sz="40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0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𝟔𝟐𝟔</m:t>
                      </m:r>
                    </m:oMath>
                  </m:oMathPara>
                </a14:m>
                <a:endParaRPr lang="en-US" sz="4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1043EE3A-CE78-9ABD-6BE5-5FDBA2467C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8922" y="3928062"/>
                <a:ext cx="2971800" cy="70788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6539E8BE-615F-4CDA-7C28-FD4F0620CD79}"/>
                  </a:ext>
                </a:extLst>
              </p:cNvPr>
              <p:cNvSpPr txBox="1"/>
              <p:nvPr/>
            </p:nvSpPr>
            <p:spPr>
              <a:xfrm>
                <a:off x="7842100" y="3903963"/>
                <a:ext cx="29718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40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0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𝟏𝟕𝟑</m:t>
                      </m:r>
                    </m:oMath>
                  </m:oMathPara>
                </a14:m>
                <a:endParaRPr lang="en-US" sz="4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6539E8BE-615F-4CDA-7C28-FD4F0620CD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2100" y="3903963"/>
                <a:ext cx="2971800" cy="70788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6AFAF80D-E493-58B4-AF1F-CDAB05F9AAE7}"/>
                  </a:ext>
                </a:extLst>
              </p:cNvPr>
              <p:cNvSpPr txBox="1"/>
              <p:nvPr/>
            </p:nvSpPr>
            <p:spPr>
              <a:xfrm>
                <a:off x="11742696" y="3873718"/>
                <a:ext cx="29718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n-US" sz="40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0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𝟐𝟕𝟒</m:t>
                      </m:r>
                    </m:oMath>
                  </m:oMathPara>
                </a14:m>
                <a:endParaRPr lang="en-US" sz="4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6AFAF80D-E493-58B4-AF1F-CDAB05F9AA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42696" y="3873718"/>
                <a:ext cx="2971800" cy="70788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87D95BC7-4F5D-1163-4B99-58E91F8D9117}"/>
                  </a:ext>
                </a:extLst>
              </p:cNvPr>
              <p:cNvSpPr txBox="1"/>
              <p:nvPr/>
            </p:nvSpPr>
            <p:spPr>
              <a:xfrm>
                <a:off x="4294397" y="2891033"/>
                <a:ext cx="2431561" cy="158902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sz="4000" b="1" i="1" u="sng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n-US" sz="4000" b="1" i="1" u="sng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eqArr>
                              <m:eqArrPr>
                                <m:ctrlPr>
                                  <a:rPr lang="en-US" sz="40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r>
                                  <a:rPr lang="en-US" sz="4000" b="1" i="0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  </m:t>
                                </m:r>
                                <m:r>
                                  <a:rPr lang="en-US" sz="4000" b="1" i="0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𝟒</m:t>
                                </m:r>
                                <m:r>
                                  <a:rPr lang="en-US" sz="40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𝟓</m:t>
                                </m:r>
                                <m:r>
                                  <a:rPr lang="en-US" sz="40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40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𝟐𝟕𝟒</m:t>
                                </m:r>
                              </m:e>
                              <m:e>
                                <m:r>
                                  <a:rPr lang="en-US" sz="40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    </m:t>
                                </m:r>
                                <m:r>
                                  <a:rPr lang="en-US" sz="40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𝟗</m:t>
                                </m:r>
                                <m:r>
                                  <a:rPr lang="en-US" sz="40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40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𝟑𝟓𝟐</m:t>
                                </m:r>
                              </m:e>
                            </m:eqArr>
                          </m:e>
                        </m:mr>
                        <m:mr>
                          <m:e/>
                        </m:mr>
                      </m:m>
                    </m:oMath>
                  </m:oMathPara>
                </a14:m>
                <a:endParaRPr lang="en-US" sz="4000" b="1" u="sng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87D95BC7-4F5D-1163-4B99-58E91F8D91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4397" y="2891033"/>
                <a:ext cx="2431561" cy="158902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65650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6" grpId="0"/>
      <p:bldP spid="29" grpId="0"/>
      <p:bldP spid="30" grpId="0"/>
      <p:bldP spid="31" grpId="0"/>
      <p:bldP spid="32" grpId="0"/>
      <p:bldP spid="33" grpId="0"/>
      <p:bldP spid="3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007280" y="111473"/>
            <a:ext cx="6255239" cy="992290"/>
            <a:chOff x="4539228" y="172432"/>
            <a:chExt cx="6149694" cy="992290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6149694" cy="992290"/>
              <a:chOff x="4539228" y="172432"/>
              <a:chExt cx="6149694" cy="99229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699073" y="1752600"/>
            <a:ext cx="15059246" cy="1266230"/>
            <a:chOff x="1470819" y="1943100"/>
            <a:chExt cx="14287500" cy="1266230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394205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071309" y="1947446"/>
              <a:ext cx="13687010" cy="12618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Trong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các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phép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tính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dưới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đây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những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phép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tính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nào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kết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quả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bé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hơn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6 000,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những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phép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tính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nào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kết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quả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lớn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hơn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20 000 ?</a:t>
              </a:r>
            </a:p>
          </p:txBody>
        </p:sp>
      </p:grpSp>
      <p:sp>
        <p:nvSpPr>
          <p:cNvPr id="37" name="Rectangle 36">
            <a:extLst>
              <a:ext uri="{FF2B5EF4-FFF2-40B4-BE49-F238E27FC236}">
                <a16:creationId xmlns:a16="http://schemas.microsoft.com/office/drawing/2014/main" id="{2DA397FC-67EE-FE57-EB8C-EC7CD02B9E7F}"/>
              </a:ext>
            </a:extLst>
          </p:cNvPr>
          <p:cNvSpPr/>
          <p:nvPr/>
        </p:nvSpPr>
        <p:spPr>
          <a:xfrm>
            <a:off x="1545510" y="3474126"/>
            <a:ext cx="2592316" cy="76634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NL" dirty="0"/>
              <a:t>3 500 + 2 500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EB8847BD-3D6F-39DF-30BB-4BFD81CA5503}"/>
              </a:ext>
            </a:extLst>
          </p:cNvPr>
          <p:cNvSpPr/>
          <p:nvPr/>
        </p:nvSpPr>
        <p:spPr>
          <a:xfrm>
            <a:off x="4232427" y="3474126"/>
            <a:ext cx="2592316" cy="76634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NL" dirty="0"/>
              <a:t>4 956 + 1 000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1EB8AA6A-D71C-9BB9-838A-E3316D149B58}"/>
              </a:ext>
            </a:extLst>
          </p:cNvPr>
          <p:cNvSpPr/>
          <p:nvPr/>
        </p:nvSpPr>
        <p:spPr>
          <a:xfrm>
            <a:off x="6977295" y="3445156"/>
            <a:ext cx="2592316" cy="76634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NL" dirty="0"/>
              <a:t>15 000 + 6 000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DCF4027D-6137-25D7-5599-3424E5A7DE1F}"/>
              </a:ext>
            </a:extLst>
          </p:cNvPr>
          <p:cNvSpPr/>
          <p:nvPr/>
        </p:nvSpPr>
        <p:spPr>
          <a:xfrm>
            <a:off x="9728853" y="3445155"/>
            <a:ext cx="2876947" cy="76634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NL" dirty="0"/>
              <a:t>41 600 - 21 500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CECCA20C-CA33-C3C9-BC44-08FA7C4A6541}"/>
              </a:ext>
            </a:extLst>
          </p:cNvPr>
          <p:cNvSpPr/>
          <p:nvPr/>
        </p:nvSpPr>
        <p:spPr>
          <a:xfrm>
            <a:off x="12795003" y="3442432"/>
            <a:ext cx="2592317" cy="76634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NL" dirty="0"/>
              <a:t>9 850 – 4 000</a:t>
            </a:r>
            <a:endParaRPr lang="en-US" dirty="0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B8BB55A6-05BD-E35F-36D8-C31E7CB42B8B}"/>
              </a:ext>
            </a:extLst>
          </p:cNvPr>
          <p:cNvSpPr/>
          <p:nvPr/>
        </p:nvSpPr>
        <p:spPr>
          <a:xfrm>
            <a:off x="3318800" y="4469011"/>
            <a:ext cx="9234612" cy="943571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6 000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4BE1780D-8136-C124-C5F3-33E7430F76FE}"/>
              </a:ext>
            </a:extLst>
          </p:cNvPr>
          <p:cNvSpPr/>
          <p:nvPr/>
        </p:nvSpPr>
        <p:spPr>
          <a:xfrm>
            <a:off x="3318800" y="6574003"/>
            <a:ext cx="9234612" cy="943571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20 000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E807F40-E57C-524A-2C02-2E25D82DC8F0}"/>
              </a:ext>
            </a:extLst>
          </p:cNvPr>
          <p:cNvSpPr/>
          <p:nvPr/>
        </p:nvSpPr>
        <p:spPr>
          <a:xfrm>
            <a:off x="5137933" y="5605804"/>
            <a:ext cx="2592317" cy="76634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NL" dirty="0"/>
              <a:t>9 850 – 4 000</a:t>
            </a:r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8F31063-784D-C57E-6FDC-0F1019174E30}"/>
              </a:ext>
            </a:extLst>
          </p:cNvPr>
          <p:cNvSpPr/>
          <p:nvPr/>
        </p:nvSpPr>
        <p:spPr>
          <a:xfrm>
            <a:off x="8432695" y="5588218"/>
            <a:ext cx="2592316" cy="76634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NL" dirty="0"/>
              <a:t>4 956 + 1 000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E5BDF24-5D6A-2D1F-7186-61EAF43C4D32}"/>
              </a:ext>
            </a:extLst>
          </p:cNvPr>
          <p:cNvSpPr/>
          <p:nvPr/>
        </p:nvSpPr>
        <p:spPr>
          <a:xfrm>
            <a:off x="5163570" y="7719426"/>
            <a:ext cx="2592316" cy="76634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NL" dirty="0"/>
              <a:t>15 000 + 6 000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1AD7F56-AF17-5E8B-7423-2FB51F6F1770}"/>
              </a:ext>
            </a:extLst>
          </p:cNvPr>
          <p:cNvSpPr/>
          <p:nvPr/>
        </p:nvSpPr>
        <p:spPr>
          <a:xfrm>
            <a:off x="8490122" y="7702255"/>
            <a:ext cx="2876947" cy="76634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NL" dirty="0"/>
              <a:t>41 600 - 21 500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 Box 14">
            <a:extLst>
              <a:ext uri="{FF2B5EF4-FFF2-40B4-BE49-F238E27FC236}">
                <a16:creationId xmlns:a16="http://schemas.microsoft.com/office/drawing/2014/main" id="{BD2902AF-F6FD-4ECF-6C07-DAE9CC56B4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3258" y="1041400"/>
            <a:ext cx="14284062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77: ÔN TẬP PHÉP CỘNG ,PHÉP TRỪ TRONG PHẠM VI 100 000-t1-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115</a:t>
            </a:r>
          </a:p>
        </p:txBody>
      </p:sp>
    </p:spTree>
    <p:extLst>
      <p:ext uri="{BB962C8B-B14F-4D97-AF65-F5344CB8AC3E}">
        <p14:creationId xmlns:p14="http://schemas.microsoft.com/office/powerpoint/2010/main" val="2720404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8" grpId="0" animBg="1"/>
      <p:bldP spid="39" grpId="0" animBg="1"/>
      <p:bldP spid="40" grpId="0" animBg="1"/>
      <p:bldP spid="41" grpId="0" animBg="1"/>
      <p:bldP spid="14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007280" y="111473"/>
            <a:ext cx="6255239" cy="992290"/>
            <a:chOff x="4539228" y="172432"/>
            <a:chExt cx="6149694" cy="992290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6149694" cy="992290"/>
              <a:chOff x="4539228" y="172432"/>
              <a:chExt cx="6149694" cy="99229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1432717" y="1752600"/>
            <a:ext cx="5486402" cy="707886"/>
            <a:chOff x="1470818" y="1943100"/>
            <a:chExt cx="5184921" cy="707886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8" y="1943100"/>
              <a:ext cx="409812" cy="646331"/>
              <a:chOff x="1737518" y="1943100"/>
              <a:chExt cx="409812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8" y="2019298"/>
                <a:ext cx="409812" cy="570133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13872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947721" y="1943100"/>
              <a:ext cx="4708018" cy="707886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Tính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giá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trị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biểu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thức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</a:p>
          </p:txBody>
        </p:sp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id="{F757F7C5-AAE3-4261-3D1A-57FA4AC98728}"/>
              </a:ext>
            </a:extLst>
          </p:cNvPr>
          <p:cNvSpPr txBox="1"/>
          <p:nvPr/>
        </p:nvSpPr>
        <p:spPr>
          <a:xfrm>
            <a:off x="1855942" y="2825369"/>
            <a:ext cx="61005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4 569  + 3 721 – 500 =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45E264CC-76DB-9D83-EB6C-9639211936FC}"/>
              </a:ext>
            </a:extLst>
          </p:cNvPr>
          <p:cNvSpPr txBox="1"/>
          <p:nvPr/>
        </p:nvSpPr>
        <p:spPr>
          <a:xfrm>
            <a:off x="8602993" y="2869873"/>
            <a:ext cx="64695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9 170  + (15 729– 7 729) =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356CB75-5902-D4F0-E616-6BFDA7B59194}"/>
              </a:ext>
            </a:extLst>
          </p:cNvPr>
          <p:cNvSpPr txBox="1"/>
          <p:nvPr/>
        </p:nvSpPr>
        <p:spPr>
          <a:xfrm>
            <a:off x="1538391" y="3959693"/>
            <a:ext cx="6100598" cy="275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  <a:tabLst>
                <a:tab pos="800100" algn="l"/>
              </a:tabLst>
            </a:pPr>
            <a:r>
              <a:rPr lang="nl-NL" sz="40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4 569 +3 721 – 500 = </a:t>
            </a:r>
          </a:p>
          <a:p>
            <a:pPr algn="just">
              <a:lnSpc>
                <a:spcPct val="120000"/>
              </a:lnSpc>
              <a:tabLst>
                <a:tab pos="800100" algn="l"/>
              </a:tabLst>
            </a:pPr>
            <a:r>
              <a:rPr lang="nl-NL" sz="40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  <a:r>
              <a:rPr lang="nl-NL" sz="4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= 8290 -500</a:t>
            </a:r>
            <a:endParaRPr lang="en-US" sz="40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tabLst>
                <a:tab pos="800100" algn="l"/>
              </a:tabLst>
            </a:pPr>
            <a:r>
              <a:rPr lang="nl-NL" sz="4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= 7 790</a:t>
            </a:r>
            <a:endParaRPr lang="en-US" sz="40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0614DB3-2E6A-8052-61FF-0889062C4386}"/>
              </a:ext>
            </a:extLst>
          </p:cNvPr>
          <p:cNvSpPr txBox="1"/>
          <p:nvPr/>
        </p:nvSpPr>
        <p:spPr>
          <a:xfrm>
            <a:off x="8580753" y="3959693"/>
            <a:ext cx="7853198" cy="275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  <a:tabLst>
                <a:tab pos="800100" algn="l"/>
              </a:tabLst>
            </a:pPr>
            <a:r>
              <a:rPr lang="nl-NL" sz="40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</a:t>
            </a:r>
            <a:r>
              <a:rPr lang="nl-NL" sz="40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9 170 + (15 729 – 7 729) </a:t>
            </a:r>
          </a:p>
          <a:p>
            <a:pPr algn="just">
              <a:lnSpc>
                <a:spcPct val="120000"/>
              </a:lnSpc>
              <a:tabLst>
                <a:tab pos="800100" algn="l"/>
              </a:tabLst>
            </a:pPr>
            <a:r>
              <a:rPr lang="nl-NL" sz="4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nl-NL" sz="4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= 9 170 +   8 000</a:t>
            </a:r>
            <a:endParaRPr lang="en-US" sz="40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tabLst>
                <a:tab pos="800100" algn="l"/>
              </a:tabLst>
            </a:pPr>
            <a:r>
              <a:rPr lang="nl-NL" sz="4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= 17 170</a:t>
            </a:r>
            <a:endParaRPr lang="en-US" sz="40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9" name="Text Box 14">
            <a:extLst>
              <a:ext uri="{FF2B5EF4-FFF2-40B4-BE49-F238E27FC236}">
                <a16:creationId xmlns:a16="http://schemas.microsoft.com/office/drawing/2014/main" id="{D5B1E80D-A472-0E88-18D5-0B2F7DC65F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3258" y="1041400"/>
            <a:ext cx="14284062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77: ÔN TẬP PHÉP CỘNG ,PHÉP TRỪ TRONG PHẠM VI 100 000-t1-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115</a:t>
            </a:r>
          </a:p>
        </p:txBody>
      </p:sp>
    </p:spTree>
    <p:extLst>
      <p:ext uri="{BB962C8B-B14F-4D97-AF65-F5344CB8AC3E}">
        <p14:creationId xmlns:p14="http://schemas.microsoft.com/office/powerpoint/2010/main" val="44581023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4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007280" y="111473"/>
            <a:ext cx="6255239" cy="992290"/>
            <a:chOff x="4539228" y="172432"/>
            <a:chExt cx="6149694" cy="992290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6149694" cy="992290"/>
              <a:chOff x="4539228" y="172432"/>
              <a:chExt cx="6149694" cy="99229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1470819" y="1752600"/>
            <a:ext cx="533400" cy="646331"/>
            <a:chOff x="1737519" y="1943100"/>
            <a:chExt cx="533400" cy="646331"/>
          </a:xfrm>
        </p:grpSpPr>
        <p:sp>
          <p:nvSpPr>
            <p:cNvPr id="8" name="Oval 7"/>
            <p:cNvSpPr/>
            <p:nvPr/>
          </p:nvSpPr>
          <p:spPr>
            <a:xfrm>
              <a:off x="1737519" y="2019300"/>
              <a:ext cx="533400" cy="533400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804609" y="1943100"/>
              <a:ext cx="4154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2004219" y="1680409"/>
            <a:ext cx="13487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Mai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mua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gấu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bông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28 000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mua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kẹo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3 000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Mai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50 000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hang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Mai bao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57E2C71-5C08-5B02-D474-2587A36274BA}"/>
              </a:ext>
            </a:extLst>
          </p:cNvPr>
          <p:cNvSpPr txBox="1"/>
          <p:nvPr/>
        </p:nvSpPr>
        <p:spPr>
          <a:xfrm>
            <a:off x="2103753" y="4173409"/>
            <a:ext cx="12039600" cy="4231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40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</a:t>
            </a:r>
            <a:r>
              <a:rPr lang="en-US" sz="4000" b="1" u="sng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Tóm</a:t>
            </a:r>
            <a:r>
              <a:rPr lang="en-US" sz="4000" b="1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u="sng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tắt</a:t>
            </a:r>
            <a:endParaRPr lang="en-US" sz="4000" b="1" u="sng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nl-NL" sz="40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Mua Gấu bông:  28 000 đồng</a:t>
            </a:r>
          </a:p>
          <a:p>
            <a:pPr>
              <a:lnSpc>
                <a:spcPct val="120000"/>
              </a:lnSpc>
            </a:pPr>
            <a:r>
              <a:rPr lang="nl-NL" sz="40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Mua Kẹo: 3000 đồng </a:t>
            </a:r>
          </a:p>
          <a:p>
            <a:pPr>
              <a:lnSpc>
                <a:spcPct val="120000"/>
              </a:lnSpc>
            </a:pPr>
            <a:r>
              <a:rPr lang="nl-NL" sz="40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Đưa cô bán hàng: 50 000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endParaRPr lang="en-US" sz="4000" b="1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nl-NL" sz="4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Trả lại: ....đồng</a:t>
            </a:r>
            <a:r>
              <a:rPr lang="nl-NL" sz="4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40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34" name="Text Box 14">
            <a:extLst>
              <a:ext uri="{FF2B5EF4-FFF2-40B4-BE49-F238E27FC236}">
                <a16:creationId xmlns:a16="http://schemas.microsoft.com/office/drawing/2014/main" id="{457C80F2-AC17-500F-BD7C-3DAFC84B39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3258" y="1041400"/>
            <a:ext cx="14284062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77: ÔN TẬP PHÉP CỘNG ,PHÉP TRỪ TRONG PHẠM VI 100 000-t1-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115</a:t>
            </a:r>
          </a:p>
        </p:txBody>
      </p:sp>
    </p:spTree>
    <p:extLst>
      <p:ext uri="{BB962C8B-B14F-4D97-AF65-F5344CB8AC3E}">
        <p14:creationId xmlns:p14="http://schemas.microsoft.com/office/powerpoint/2010/main" val="1766435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007280" y="111473"/>
            <a:ext cx="6255239" cy="992290"/>
            <a:chOff x="4539228" y="172432"/>
            <a:chExt cx="6149694" cy="992290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6149694" cy="992290"/>
              <a:chOff x="4539228" y="172432"/>
              <a:chExt cx="6149694" cy="99229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1470819" y="1752600"/>
            <a:ext cx="533400" cy="646331"/>
            <a:chOff x="1737519" y="1943100"/>
            <a:chExt cx="533400" cy="646331"/>
          </a:xfrm>
        </p:grpSpPr>
        <p:sp>
          <p:nvSpPr>
            <p:cNvPr id="8" name="Oval 7"/>
            <p:cNvSpPr/>
            <p:nvPr/>
          </p:nvSpPr>
          <p:spPr>
            <a:xfrm>
              <a:off x="1737519" y="2019300"/>
              <a:ext cx="533400" cy="533400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804609" y="1943100"/>
              <a:ext cx="4154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2004219" y="1680409"/>
            <a:ext cx="13487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Mai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mua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gấu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bông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28 000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mua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kẹo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3 000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Mai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hang 50 000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hang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Mai bao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57E2C71-5C08-5B02-D474-2587A36274BA}"/>
              </a:ext>
            </a:extLst>
          </p:cNvPr>
          <p:cNvSpPr txBox="1"/>
          <p:nvPr/>
        </p:nvSpPr>
        <p:spPr>
          <a:xfrm>
            <a:off x="2225489" y="4173409"/>
            <a:ext cx="12039600" cy="4970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nl-NL" sz="4000" b="1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 giải</a:t>
            </a:r>
            <a:endParaRPr lang="en-US" sz="4000" b="1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20000"/>
              </a:lnSpc>
            </a:pPr>
            <a:r>
              <a:rPr lang="nl-NL" sz="40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Mai mua gấu bông và gạo hết số tiền là:</a:t>
            </a:r>
            <a:endParaRPr lang="en-US" sz="4000" b="1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20000"/>
              </a:lnSpc>
            </a:pPr>
            <a:r>
              <a:rPr lang="nl-NL" sz="40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28 000 + 3 000 = 31 000 (đồng)</a:t>
            </a:r>
            <a:endParaRPr lang="en-US" sz="4000" b="1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20000"/>
              </a:lnSpc>
            </a:pPr>
            <a:r>
              <a:rPr lang="nl-NL" sz="40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Số tiền cô bán hàng phải trả lại cho Mai là:</a:t>
            </a:r>
            <a:endParaRPr lang="en-US" sz="4000" b="1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20000"/>
              </a:lnSpc>
            </a:pPr>
            <a:r>
              <a:rPr lang="nl-NL" sz="40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50 000 – 31 000 = 19 000 (đồng)</a:t>
            </a:r>
            <a:endParaRPr lang="en-US" sz="4000" b="1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20000"/>
              </a:lnSpc>
            </a:pPr>
            <a:r>
              <a:rPr lang="nl-NL" sz="4000" b="1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Đáp số</a:t>
            </a:r>
            <a:r>
              <a:rPr lang="nl-NL" sz="40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nl-NL" sz="4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19 000 đồng</a:t>
            </a:r>
            <a:endParaRPr lang="en-US" sz="40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34" name="Text Box 14">
            <a:extLst>
              <a:ext uri="{FF2B5EF4-FFF2-40B4-BE49-F238E27FC236}">
                <a16:creationId xmlns:a16="http://schemas.microsoft.com/office/drawing/2014/main" id="{457C80F2-AC17-500F-BD7C-3DAFC84B39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3258" y="1041400"/>
            <a:ext cx="14284062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77: ÔN TẬP PHÉP CỘNG ,PHÉP TRỪ TRONG PHẠM VI 100 000-t1-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115</a:t>
            </a:r>
          </a:p>
        </p:txBody>
      </p:sp>
    </p:spTree>
    <p:extLst>
      <p:ext uri="{BB962C8B-B14F-4D97-AF65-F5344CB8AC3E}">
        <p14:creationId xmlns:p14="http://schemas.microsoft.com/office/powerpoint/2010/main" val="2184236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007280" y="111473"/>
            <a:ext cx="6255239" cy="992290"/>
            <a:chOff x="4539228" y="172432"/>
            <a:chExt cx="6149694" cy="992290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6149694" cy="992290"/>
              <a:chOff x="4539228" y="172432"/>
              <a:chExt cx="6149694" cy="99229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1470819" y="1752600"/>
            <a:ext cx="14135101" cy="681454"/>
            <a:chOff x="1470819" y="1943100"/>
            <a:chExt cx="14135101" cy="681454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5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118520" y="1947446"/>
              <a:ext cx="13487400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Tìm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chữ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thích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hợp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44B90551-AF8B-2D17-82AD-C54C80FECD4B}"/>
                  </a:ext>
                </a:extLst>
              </p:cNvPr>
              <p:cNvSpPr txBox="1"/>
              <p:nvPr/>
            </p:nvSpPr>
            <p:spPr>
              <a:xfrm>
                <a:off x="3682835" y="5800066"/>
                <a:ext cx="3850481" cy="232897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sz="6000" b="1" i="1" u="sng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n-US" sz="6000" b="1" i="1" u="sng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eqArr>
                              <m:eqArrPr>
                                <m:ctrlPr>
                                  <a:rPr lang="en-US" sz="60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r>
                                  <a:rPr lang="en-US" sz="6000" b="1" i="0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  </m:t>
                                </m:r>
                                <m:r>
                                  <a:rPr lang="en-US" sz="6000" b="1" i="0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𝟖𝟗</m:t>
                                </m:r>
                                <m:r>
                                  <a:rPr lang="en-US" sz="6000" b="1" i="0" u="sng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6000" b="1" i="0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𝟒𝟔𝟓</m:t>
                                </m:r>
                              </m:e>
                              <m:e>
                                <m:r>
                                  <a:rPr lang="en-US" sz="60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      </m:t>
                                </m:r>
                                <m:r>
                                  <a:rPr lang="en-US" sz="60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  <m:r>
                                  <a:rPr lang="en-US" sz="60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6000" b="1" i="1" u="sng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  <m:r>
                                  <a:rPr lang="en-US" sz="60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𝟕</m:t>
                                </m:r>
                                <m:r>
                                  <a:rPr lang="en-US" sz="6000" b="1" i="1" u="sng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  <m:r>
                                  <a:rPr lang="en-US" sz="60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e>
                            </m:eqArr>
                          </m:e>
                        </m:mr>
                        <m:mr>
                          <m:e>
                            <m:r>
                              <a:rPr lang="en-US" sz="6000" b="1" i="1" u="sng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     </m:t>
                            </m:r>
                            <m:r>
                              <a:rPr lang="en-US" sz="6000" b="1" i="1" u="sng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𝟗</m:t>
                            </m:r>
                            <m:r>
                              <a:rPr lang="en-US" sz="6000" b="1" i="1" u="sng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  <m:r>
                              <a:rPr lang="en-US" sz="6000" b="1" i="1" u="sng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6000" b="1" i="1" u="sng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𝟖𝟑𝟕</m:t>
                            </m:r>
                          </m:e>
                        </m:mr>
                      </m:m>
                    </m:oMath>
                  </m:oMathPara>
                </a14:m>
                <a:endParaRPr lang="en-US" sz="4000" b="1" u="sng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44B90551-AF8B-2D17-82AD-C54C80FECD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2835" y="5800066"/>
                <a:ext cx="3850481" cy="232897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EC19F301-EA76-F37A-63F9-CC793B974FCF}"/>
                  </a:ext>
                </a:extLst>
              </p:cNvPr>
              <p:cNvSpPr txBox="1"/>
              <p:nvPr/>
            </p:nvSpPr>
            <p:spPr>
              <a:xfrm>
                <a:off x="9083642" y="2602642"/>
                <a:ext cx="4845877" cy="232897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sz="6000" b="1" i="1" u="sng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en-US" sz="6000" b="1" i="1" u="sng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  <m:r>
                            <a:rPr lang="en-US" sz="6000" b="1" i="1" u="sng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)−</m:t>
                          </m:r>
                          <m:eqArr>
                            <m:eqArrPr>
                              <m:ctrlPr>
                                <a:rPr lang="en-US" sz="6000" b="1" i="1" u="sng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sz="6000" b="1" i="0" u="sng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    </m:t>
                              </m:r>
                              <m:r>
                                <a:rPr lang="en-US" sz="6000" b="1" i="0" u="sng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𝟗</m:t>
                              </m:r>
                              <m:r>
                                <a:rPr lang="en-US" sz="6000" b="1" i="0" u="sng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 ?  </m:t>
                              </m:r>
                              <m:r>
                                <a:rPr lang="en-US" sz="6000" b="1" i="0" u="sng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𝟕𝟐</m:t>
                              </m:r>
                              <m:r>
                                <a:rPr lang="en-US" sz="6000" b="1" i="0" u="sng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 ?</m:t>
                              </m:r>
                            </m:e>
                            <m:e>
                              <m:r>
                                <a:rPr lang="en-US" sz="6000" b="1" i="1" u="sng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      </m:t>
                              </m:r>
                              <m:r>
                                <a:rPr lang="en-US" sz="6000" b="1" i="1" u="sng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?</m:t>
                              </m:r>
                              <m:r>
                                <a:rPr lang="en-US" sz="6000" b="1" i="1" u="sng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US" sz="6000" b="1" i="1" u="sng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  <m:r>
                                <a:rPr lang="en-US" sz="6000" b="1" i="1" u="sng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  <m:r>
                                <a:rPr lang="en-US" sz="6000" b="1" i="1" u="sng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?</m:t>
                              </m:r>
                              <m:r>
                                <a:rPr lang="en-US" sz="6000" b="1" i="1" u="sng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  <m:r>
                                <a:rPr lang="en-US" sz="6000" b="1" i="1" u="sng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eqArr>
                        </m:e>
                      </m:mr>
                      <m:mr>
                        <m:e>
                          <m:r>
                            <a:rPr lang="en-US" sz="6000" b="1" i="1" u="sng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              </m:t>
                          </m:r>
                          <m:r>
                            <a:rPr lang="en-US" sz="6000" b="1" i="1" u="sng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𝟔𝟖</m:t>
                          </m:r>
                          <m:r>
                            <a:rPr lang="en-US" sz="6000" b="1" i="1" u="sng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 ?</m:t>
                          </m:r>
                          <m:r>
                            <a:rPr lang="en-US" sz="6000" b="1" i="1" u="sng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𝟓𝟑</m:t>
                          </m:r>
                        </m:e>
                      </m:mr>
                    </m:m>
                  </m:oMath>
                </a14:m>
                <a:r>
                  <a:rPr lang="en-US" sz="5400" b="1" u="sng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4000" b="1" u="sng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EC19F301-EA76-F37A-63F9-CC793B974F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83642" y="2602642"/>
                <a:ext cx="4845877" cy="2328971"/>
              </a:xfrm>
              <a:prstGeom prst="rect">
                <a:avLst/>
              </a:prstGeom>
              <a:blipFill>
                <a:blip r:embed="rId3"/>
                <a:stretch>
                  <a:fillRect r="-12956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091EC291-A9C4-24BF-87BF-3B043769BE02}"/>
                  </a:ext>
                </a:extLst>
              </p:cNvPr>
              <p:cNvSpPr txBox="1"/>
              <p:nvPr/>
            </p:nvSpPr>
            <p:spPr>
              <a:xfrm>
                <a:off x="9314780" y="6106126"/>
                <a:ext cx="4357752" cy="232897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sz="6000" b="1" i="1" u="sng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a:rPr lang="en-US" sz="6000" b="1" i="1" u="sng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eqArr>
                            <m:eqArrPr>
                              <m:ctrlPr>
                                <a:rPr lang="en-US" sz="6000" b="1" i="1" u="sng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sz="6000" b="1" i="0" u="sng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    </m:t>
                              </m:r>
                              <m:r>
                                <a:rPr lang="en-US" sz="6000" b="1" i="0" u="sng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𝟗𝟎</m:t>
                              </m:r>
                              <m:r>
                                <a:rPr lang="en-US" sz="6000" b="1" i="0" u="sng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  <m:r>
                                <a:rPr lang="en-US" sz="6000" b="1" i="0" u="sng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𝟕𝟐𝟕</m:t>
                              </m:r>
                            </m:e>
                            <m:e>
                              <m:r>
                                <a:rPr lang="en-US" sz="6000" b="1" i="1" u="sng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      </m:t>
                              </m:r>
                              <m:r>
                                <a:rPr lang="en-US" sz="6000" b="1" i="1" u="sng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US" sz="6000" b="1" i="1" u="sng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US" sz="6000" b="1" i="1" u="sng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  <m:r>
                                <a:rPr lang="en-US" sz="6000" b="1" i="1" u="sng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𝟑𝟔𝟒</m:t>
                              </m:r>
                              <m:r>
                                <a:rPr lang="en-US" sz="6000" b="1" i="1" u="sng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eqArr>
                        </m:e>
                      </m:mr>
                      <m:mr>
                        <m:e>
                          <m:r>
                            <a:rPr lang="en-US" sz="6000" b="1" i="1" u="sng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       </m:t>
                          </m:r>
                          <m:r>
                            <a:rPr lang="en-US" sz="6000" b="1" i="1" u="sng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𝟔𝟖</m:t>
                          </m:r>
                          <m:r>
                            <a:rPr lang="en-US" sz="6000" b="1" i="1" u="sng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a:rPr lang="en-US" sz="6000" b="1" i="1" u="sng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6000" b="1" i="1" u="sng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𝟓𝟑</m:t>
                          </m:r>
                        </m:e>
                      </m:mr>
                    </m:m>
                  </m:oMath>
                </a14:m>
                <a:r>
                  <a:rPr lang="en-US" sz="6000" b="1" u="sng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4400" b="1" u="sng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091EC291-A9C4-24BF-87BF-3B043769BE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14780" y="6106126"/>
                <a:ext cx="4357752" cy="2328971"/>
              </a:xfrm>
              <a:prstGeom prst="rect">
                <a:avLst/>
              </a:prstGeom>
              <a:blipFill>
                <a:blip r:embed="rId4"/>
                <a:stretch>
                  <a:fillRect r="-28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4B1B1BA4-19DA-3F9A-6703-5B2215DDA09E}"/>
                  </a:ext>
                </a:extLst>
              </p:cNvPr>
              <p:cNvSpPr txBox="1"/>
              <p:nvPr/>
            </p:nvSpPr>
            <p:spPr>
              <a:xfrm>
                <a:off x="2842574" y="2709057"/>
                <a:ext cx="4823779" cy="232897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sz="6000" b="1" i="1" u="sng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n-US" sz="6000" b="1" i="1" u="sng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𝒂</m:t>
                            </m:r>
                            <m:r>
                              <a:rPr lang="en-US" sz="6000" b="1" i="1" u="sng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)+</m:t>
                            </m:r>
                            <m:eqArr>
                              <m:eqArrPr>
                                <m:ctrlPr>
                                  <a:rPr lang="en-US" sz="60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r>
                                  <a:rPr lang="en-US" sz="6000" b="1" i="0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6000" b="1" i="0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𝟖</m:t>
                                </m:r>
                                <m:r>
                                  <a:rPr lang="en-US" sz="6000" b="1" i="0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 ?</m:t>
                                </m:r>
                                <m:r>
                                  <a:rPr lang="en-US" sz="6000" b="1" i="0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𝟒𝟔𝟓</m:t>
                                </m:r>
                              </m:e>
                              <m:e>
                                <m:r>
                                  <a:rPr lang="en-US" sz="60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     </m:t>
                                </m:r>
                                <m:r>
                                  <a:rPr lang="en-US" sz="60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  <m:r>
                                  <a:rPr lang="en-US" sz="60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 ?</m:t>
                                </m:r>
                                <m:r>
                                  <a:rPr lang="en-US" sz="60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𝟕</m:t>
                                </m:r>
                                <m:r>
                                  <a:rPr lang="en-US" sz="60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? </m:t>
                                </m:r>
                              </m:e>
                            </m:eqArr>
                          </m:e>
                        </m:mr>
                        <m:mr>
                          <m:e>
                            <m:r>
                              <a:rPr lang="en-US" sz="6000" b="1" i="1" u="sng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           </m:t>
                            </m:r>
                            <m:r>
                              <a:rPr lang="en-US" sz="6000" b="1" i="1" u="sng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?</m:t>
                            </m:r>
                            <m:r>
                              <a:rPr lang="en-US" sz="6000" b="1" i="1" u="sng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  <m:r>
                              <a:rPr lang="en-US" sz="6000" b="1" i="1" u="sng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6000" b="1" i="1" u="sng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𝟖</m:t>
                            </m:r>
                            <m:r>
                              <a:rPr lang="en-US" sz="6000" b="1" i="1" u="sng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?</m:t>
                            </m:r>
                            <m:r>
                              <a:rPr lang="en-US" sz="6000" b="1" i="1" u="sng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𝟕</m:t>
                            </m:r>
                          </m:e>
                        </m:mr>
                      </m:m>
                    </m:oMath>
                  </m:oMathPara>
                </a14:m>
                <a:endParaRPr lang="en-US" sz="4000" b="1" u="sng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4B1B1BA4-19DA-3F9A-6703-5B2215DDA0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2574" y="2709057"/>
                <a:ext cx="4823779" cy="232897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 Box 14">
            <a:extLst>
              <a:ext uri="{FF2B5EF4-FFF2-40B4-BE49-F238E27FC236}">
                <a16:creationId xmlns:a16="http://schemas.microsoft.com/office/drawing/2014/main" id="{24A5198E-B791-6FAF-CEB3-93C14BF3C3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3258" y="1041400"/>
            <a:ext cx="14284062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77: ÔN TẬP PHÉP CỘNG ,PHÉP TRỪ TRONG PHẠM VI 100 000-t1- </a:t>
            </a: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115</a:t>
            </a:r>
          </a:p>
        </p:txBody>
      </p:sp>
    </p:spTree>
    <p:extLst>
      <p:ext uri="{BB962C8B-B14F-4D97-AF65-F5344CB8AC3E}">
        <p14:creationId xmlns:p14="http://schemas.microsoft.com/office/powerpoint/2010/main" val="500831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1" grpId="0"/>
      <p:bldP spid="3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633</TotalTime>
  <Words>528</Words>
  <Application>Microsoft Office PowerPoint</Application>
  <PresentationFormat>Custom</PresentationFormat>
  <Paragraphs>76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127</cp:revision>
  <dcterms:created xsi:type="dcterms:W3CDTF">2022-07-10T01:37:20Z</dcterms:created>
  <dcterms:modified xsi:type="dcterms:W3CDTF">2024-05-05T12:47:07Z</dcterms:modified>
</cp:coreProperties>
</file>