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397" r:id="rId3"/>
    <p:sldId id="394" r:id="rId4"/>
    <p:sldId id="273" r:id="rId5"/>
    <p:sldId id="283" r:id="rId6"/>
    <p:sldId id="276" r:id="rId7"/>
    <p:sldId id="280" r:id="rId8"/>
    <p:sldId id="281" r:id="rId9"/>
    <p:sldId id="284" r:id="rId10"/>
    <p:sldId id="3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1306BA"/>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2181" autoAdjust="0"/>
  </p:normalViewPr>
  <p:slideViewPr>
    <p:cSldViewPr snapToGrid="0">
      <p:cViewPr varScale="1">
        <p:scale>
          <a:sx n="82" d="100"/>
          <a:sy n="82" d="100"/>
        </p:scale>
        <p:origin x="23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D6EAE3-C0B9-45B4-9B55-EE7613AD9FD1}" type="datetimeFigureOut">
              <a:rPr lang="vi-VN" smtClean="0"/>
              <a:pPr/>
              <a:t>05/05/2024</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536BE-F7D7-40C3-9F1C-9460F6446E8C}" type="slidenum">
              <a:rPr lang="vi-VN" smtClean="0"/>
              <a:pPr/>
              <a:t>‹#›</a:t>
            </a:fld>
            <a:endParaRPr lang="vi-VN"/>
          </a:p>
        </p:txBody>
      </p:sp>
    </p:spTree>
    <p:extLst>
      <p:ext uri="{BB962C8B-B14F-4D97-AF65-F5344CB8AC3E}">
        <p14:creationId xmlns:p14="http://schemas.microsoft.com/office/powerpoint/2010/main" val="287901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8192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文本占位符 81922"/>
          <p:cNvSpPr>
            <a:spLocks noGrp="1"/>
          </p:cNvSpPr>
          <p:nvPr>
            <p:ph type="body" idx="1"/>
          </p:nvPr>
        </p:nvSpPr>
        <p:spPr bwMode="auto">
          <a:xfrm>
            <a:off x="686566" y="4342939"/>
            <a:ext cx="5486400" cy="4114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ea typeface="等线" charset="-122"/>
            </a:endParaRPr>
          </a:p>
        </p:txBody>
      </p:sp>
      <p:sp>
        <p:nvSpPr>
          <p:cNvPr id="17412" name="灯片编号占位符 1"/>
          <p:cNvSpPr txBox="1">
            <a:spLocks noGrp="1"/>
          </p:cNvSpPr>
          <p:nvPr/>
        </p:nvSpPr>
        <p:spPr bwMode="auto">
          <a:xfrm>
            <a:off x="3884923" y="8685878"/>
            <a:ext cx="297154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9" rIns="91436" bIns="45719" anchor="b"/>
          <a:lstStyle>
            <a:lvl1pPr defTabSz="990600">
              <a:defRPr>
                <a:solidFill>
                  <a:schemeClr val="tx1"/>
                </a:solidFill>
                <a:latin typeface="Arial" pitchFamily="34" charset="0"/>
                <a:ea typeface="SimSun" pitchFamily="2" charset="-122"/>
              </a:defRPr>
            </a:lvl1pPr>
            <a:lvl2pPr marL="742950" indent="-285750" defTabSz="990600">
              <a:defRPr>
                <a:solidFill>
                  <a:schemeClr val="tx1"/>
                </a:solidFill>
                <a:latin typeface="Arial" pitchFamily="34" charset="0"/>
                <a:ea typeface="SimSun" pitchFamily="2" charset="-122"/>
              </a:defRPr>
            </a:lvl2pPr>
            <a:lvl3pPr marL="1143000" indent="-228600" defTabSz="990600">
              <a:defRPr>
                <a:solidFill>
                  <a:schemeClr val="tx1"/>
                </a:solidFill>
                <a:latin typeface="Arial" pitchFamily="34" charset="0"/>
                <a:ea typeface="SimSun" pitchFamily="2" charset="-122"/>
              </a:defRPr>
            </a:lvl3pPr>
            <a:lvl4pPr marL="1600200" indent="-228600" defTabSz="990600">
              <a:defRPr>
                <a:solidFill>
                  <a:schemeClr val="tx1"/>
                </a:solidFill>
                <a:latin typeface="Arial" pitchFamily="34" charset="0"/>
                <a:ea typeface="SimSun" pitchFamily="2" charset="-122"/>
              </a:defRPr>
            </a:lvl4pPr>
            <a:lvl5pPr marL="2057400" indent="-228600" defTabSz="990600">
              <a:defRPr>
                <a:solidFill>
                  <a:schemeClr val="tx1"/>
                </a:solidFill>
                <a:latin typeface="Arial" pitchFamily="34" charset="0"/>
                <a:ea typeface="SimSun" pitchFamily="2" charset="-122"/>
              </a:defRPr>
            </a:lvl5pPr>
            <a:lvl6pPr marL="2514600" indent="-228600" defTabSz="9906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9906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9906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990600" eaLnBrk="0" fontAlgn="base" hangingPunct="0">
              <a:spcBef>
                <a:spcPct val="0"/>
              </a:spcBef>
              <a:spcAft>
                <a:spcPct val="0"/>
              </a:spcAft>
              <a:defRPr>
                <a:solidFill>
                  <a:schemeClr val="tx1"/>
                </a:solidFill>
                <a:latin typeface="Arial" pitchFamily="34" charset="0"/>
                <a:ea typeface="SimSun" pitchFamily="2" charset="-122"/>
              </a:defRPr>
            </a:lvl9pPr>
          </a:lstStyle>
          <a:p>
            <a:pPr algn="r" eaLnBrk="1" hangingPunct="1"/>
            <a:fld id="{9D81CF64-AA77-4782-BFC8-EBEED233BF06}" type="slidenum">
              <a:rPr lang="en-US" altLang="zh-CN" sz="1200">
                <a:solidFill>
                  <a:srgbClr val="000000"/>
                </a:solidFill>
                <a:cs typeface="Arial" pitchFamily="34" charset="0"/>
              </a:rPr>
              <a:pPr algn="r" eaLnBrk="1" hangingPunct="1"/>
              <a:t>1</a:t>
            </a:fld>
            <a:endParaRPr lang="en-US" altLang="zh-CN" sz="1200">
              <a:solidFill>
                <a:srgbClr val="000000"/>
              </a:solidFill>
              <a:cs typeface="Arial" pitchFamily="34" charset="0"/>
            </a:endParaRPr>
          </a:p>
        </p:txBody>
      </p:sp>
    </p:spTree>
    <p:extLst>
      <p:ext uri="{BB962C8B-B14F-4D97-AF65-F5344CB8AC3E}">
        <p14:creationId xmlns:p14="http://schemas.microsoft.com/office/powerpoint/2010/main" val="9975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3A17E3-6A89-4095-BD30-16657B828D0B}"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F4F5AA8B-7F4D-4939-A5FB-49F39CD49065}"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8655A-F876-4B50-B8A7-7C7525FB9B7F}"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vi-VN"/>
              <a:t>Bấm &amp; sửa kiểu tiêu đề</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Tree>
    <p:extLst>
      <p:ext uri="{BB962C8B-B14F-4D97-AF65-F5344CB8AC3E}">
        <p14:creationId xmlns:p14="http://schemas.microsoft.com/office/powerpoint/2010/main" val="391784100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F530D0E0-71FF-4D01-AE22-A31A23A6795B}"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144EBF-FADE-4C0F-B478-00B075C99A4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vi-VN"/>
              <a:t>Bấm &amp; sửa kiểu tiêu đề</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6469520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vi-VN"/>
              <a:t>Bấm &amp; sửa kiểu tiêu đề</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Date Placeholder 3"/>
          <p:cNvSpPr>
            <a:spLocks noGrp="1"/>
          </p:cNvSpPr>
          <p:nvPr>
            <p:ph type="dt" sz="half" idx="10"/>
          </p:nvPr>
        </p:nvSpPr>
        <p:spPr/>
        <p:txBody>
          <a:bodyPr/>
          <a:lstStyle/>
          <a:p>
            <a:pPr>
              <a:defRPr/>
            </a:pPr>
            <a:fld id="{7D6C81AC-B8F3-48AF-8BD2-AE1634CDDF01}"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4C7DE0-B48E-4F31-B2F8-FE2B318B6FC6}"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7533432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23AFEA52-F297-4BC8-BADB-98C2D3C4B400}"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1BCFCB-F868-4B69-AC34-AD70A1AF4D88}"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vi-VN"/>
              <a:t>Bấm &amp; sửa kiểu tiêu đề</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extLst>
      <p:ext uri="{BB962C8B-B14F-4D97-AF65-F5344CB8AC3E}">
        <p14:creationId xmlns:p14="http://schemas.microsoft.com/office/powerpoint/2010/main" val="3673523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pPr>
              <a:defRPr/>
            </a:pPr>
            <a:fld id="{BBBB958E-E32D-4BE0-812F-32FB258BCF3D}"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64A4A4B-F60C-448B-B7A4-D8C55A5E3D7C}"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2294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dirty="0"/>
          </a:p>
        </p:txBody>
      </p:sp>
      <p:sp>
        <p:nvSpPr>
          <p:cNvPr id="3" name="Date Placeholder 2"/>
          <p:cNvSpPr>
            <a:spLocks noGrp="1"/>
          </p:cNvSpPr>
          <p:nvPr>
            <p:ph type="dt" sz="half" idx="10"/>
          </p:nvPr>
        </p:nvSpPr>
        <p:spPr/>
        <p:txBody>
          <a:bodyPr/>
          <a:lstStyle/>
          <a:p>
            <a:pPr>
              <a:defRPr/>
            </a:pPr>
            <a:fld id="{B4F27D11-A8D9-4C6C-A0B2-938E38F68B0A}"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7F9DFBA-C3BB-432E-AFF3-91F5A65F5AD4}"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89906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04FE772-5298-4865-B3F4-F01C8516D3E3}"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2938921-E99D-4DE6-B97A-1E93894E5CB7}"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837234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vi-VN"/>
              <a:t>Bấm &amp; sửa kiểu tiêu đề</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pPr>
              <a:defRPr/>
            </a:pPr>
            <a:fld id="{CE22118B-103F-470A-A7F8-C4E2ED0A6420}"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C0EB51-881E-47A7-AF3E-6C91972FA0E4}"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62336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vi-VN"/>
              <a:t>Bấm &amp; sửa kiểu tiêu đề</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pPr>
              <a:defRPr/>
            </a:pPr>
            <a:fld id="{D4A2DC52-A947-4398-B3DF-EE5357BB3A1D}"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8588D67-01C2-45C1-B744-03947C9FBA0C}"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912106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nchor="ct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7E4D476E-7F77-42F0-B50D-5AC01845EE0C}"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5B2BAF9-C5D6-4287-A741-A61927DD24D9}"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30296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vi-VN"/>
              <a:t>Bấm &amp; sửa kiểu tiêu đề</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0E693AE3-4B0F-4259-9CAA-6256680C0E23}" type="datetimeFigureOut">
              <a:rPr lang="en-US" smtClean="0">
                <a:solidFill>
                  <a:prstClr val="black">
                    <a:tint val="75000"/>
                  </a:prstClr>
                </a:solidFill>
              </a:rPr>
              <a:pPr>
                <a:def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6F2C21-A852-4A80-8B09-22AFCC1CF3BC}"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375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A17E3-6A89-4095-BD30-16657B828D0B}" type="datetimeFigureOut">
              <a:rPr lang="en-US" smtClean="0"/>
              <a:pPr/>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A17E3-6A89-4095-BD30-16657B828D0B}" type="datetimeFigureOut">
              <a:rPr lang="en-US" smtClean="0"/>
              <a:pPr/>
              <a:t>5/5/2024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A17E3-6A89-4095-BD30-16657B828D0B}" type="datetimeFigureOut">
              <a:rPr lang="en-US" smtClean="0"/>
              <a:pPr/>
              <a:t>5/5/2024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5/5/2024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5/5/2024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a:solidFill>
                <a:prstClr val="white"/>
              </a:solidFill>
            </a:endParaRPr>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vi-VN"/>
              <a:t>Bấm &amp; sửa kiểu tiêu đề</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pPr eaLnBrk="0" fontAlgn="base" hangingPunct="0">
              <a:spcBef>
                <a:spcPct val="0"/>
              </a:spcBef>
              <a:spcAft>
                <a:spcPct val="0"/>
              </a:spcAft>
            </a:pPr>
            <a:fld id="{F1909345-DEE0-4B07-8E32-441AC9DA095E}" type="datetime1">
              <a:rPr lang="en-US" smtClean="0">
                <a:solidFill>
                  <a:srgbClr val="895D1D"/>
                </a:solidFill>
                <a:latin typeface="Arial" pitchFamily="34" charset="0"/>
              </a:rPr>
              <a:pPr eaLnBrk="0" fontAlgn="base" hangingPunct="0">
                <a:spcBef>
                  <a:spcPct val="0"/>
                </a:spcBef>
                <a:spcAft>
                  <a:spcPct val="0"/>
                </a:spcAft>
              </a:pPr>
              <a:t>5/5/2024</a:t>
            </a:fld>
            <a:endParaRPr lang="en-US" dirty="0">
              <a:solidFill>
                <a:srgbClr val="895D1D"/>
              </a:solidFill>
              <a:latin typeface="Arial" pitchFamily="34" charset="0"/>
            </a:endParaRPr>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pPr eaLnBrk="0" fontAlgn="base" hangingPunct="0">
              <a:spcBef>
                <a:spcPct val="0"/>
              </a:spcBef>
              <a:spcAft>
                <a:spcPct val="0"/>
              </a:spcAft>
              <a:defRPr/>
            </a:pPr>
            <a:endParaRPr lang="en-US" altLang="en-US">
              <a:solidFill>
                <a:srgbClr val="895D1D"/>
              </a:solidFill>
              <a:latin typeface="Arial" pitchFamily="34" charset="0"/>
            </a:endParaRPr>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pPr eaLnBrk="0" fontAlgn="base" hangingPunct="0">
              <a:spcBef>
                <a:spcPct val="0"/>
              </a:spcBef>
              <a:spcAft>
                <a:spcPct val="0"/>
              </a:spcAft>
            </a:pPr>
            <a:fld id="{F39B6A72-053F-43D4-810C-CD6C5D0D5942}" type="slidenum">
              <a:rPr lang="en-US" altLang="en-US" smtClean="0">
                <a:solidFill>
                  <a:srgbClr val="895D1D"/>
                </a:solidFill>
                <a:latin typeface="Arial" pitchFamily="34" charset="0"/>
              </a:rPr>
              <a:pPr eaLnBrk="0" fontAlgn="base" hangingPunct="0">
                <a:spcBef>
                  <a:spcPct val="0"/>
                </a:spcBef>
                <a:spcAft>
                  <a:spcPct val="0"/>
                </a:spcAft>
              </a:pPr>
              <a:t>‹#›</a:t>
            </a:fld>
            <a:endParaRPr lang="en-US" altLang="en-US">
              <a:solidFill>
                <a:srgbClr val="895D1D"/>
              </a:solidFill>
              <a:latin typeface="Arial" pitchFamily="34" charset="0"/>
            </a:endParaRPr>
          </a:p>
        </p:txBody>
      </p:sp>
    </p:spTree>
    <p:extLst>
      <p:ext uri="{BB962C8B-B14F-4D97-AF65-F5344CB8AC3E}">
        <p14:creationId xmlns:p14="http://schemas.microsoft.com/office/powerpoint/2010/main" val="172460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3" descr="Screen Clippi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3" name="图片 73732" descr="PPT素材-1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539" y="-176211"/>
            <a:ext cx="1130300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5" name="图片 73734" descr="PPT素材-18"/>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1850" y="3817938"/>
            <a:ext cx="3740151" cy="320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3394953" y="2489101"/>
            <a:ext cx="6604000" cy="147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7" tIns="60959" rIns="121917" bIns="60959">
            <a:spAutoFit/>
          </a:bodyPr>
          <a:lstStyle>
            <a:lvl1pPr defTabSz="1219200">
              <a:defRPr>
                <a:solidFill>
                  <a:schemeClr val="tx1"/>
                </a:solidFill>
                <a:latin typeface="Arial" pitchFamily="34" charset="0"/>
                <a:ea typeface="SimSun" pitchFamily="2" charset="-122"/>
              </a:defRPr>
            </a:lvl1pPr>
            <a:lvl2pPr marL="742950" indent="-285750" defTabSz="1219200">
              <a:defRPr>
                <a:solidFill>
                  <a:schemeClr val="tx1"/>
                </a:solidFill>
                <a:latin typeface="Arial" pitchFamily="34" charset="0"/>
                <a:ea typeface="SimSun" pitchFamily="2" charset="-122"/>
              </a:defRPr>
            </a:lvl2pPr>
            <a:lvl3pPr marL="1143000" indent="-228600" defTabSz="1219200">
              <a:defRPr>
                <a:solidFill>
                  <a:schemeClr val="tx1"/>
                </a:solidFill>
                <a:latin typeface="Arial" pitchFamily="34" charset="0"/>
                <a:ea typeface="SimSun" pitchFamily="2" charset="-122"/>
              </a:defRPr>
            </a:lvl3pPr>
            <a:lvl4pPr marL="1600200" indent="-228600" defTabSz="1219200">
              <a:defRPr>
                <a:solidFill>
                  <a:schemeClr val="tx1"/>
                </a:solidFill>
                <a:latin typeface="Arial" pitchFamily="34" charset="0"/>
                <a:ea typeface="SimSun" pitchFamily="2" charset="-122"/>
              </a:defRPr>
            </a:lvl4pPr>
            <a:lvl5pPr marL="2057400" indent="-228600" defTabSz="1219200">
              <a:defRPr>
                <a:solidFill>
                  <a:schemeClr val="tx1"/>
                </a:solidFill>
                <a:latin typeface="Arial" pitchFamily="34" charset="0"/>
                <a:ea typeface="SimSun" pitchFamily="2" charset="-122"/>
              </a:defRPr>
            </a:lvl5pPr>
            <a:lvl6pPr marL="2514600" indent="-228600" defTabSz="12192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12192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12192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121920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hangingPunct="1">
              <a:spcBef>
                <a:spcPct val="50000"/>
              </a:spcBef>
            </a:pPr>
            <a:r>
              <a:rPr lang="vi-VN" sz="8800" dirty="0">
                <a:solidFill>
                  <a:srgbClr val="FF0000"/>
                </a:solidFill>
                <a:latin typeface="+mj-lt"/>
                <a:cs typeface="Arial" pitchFamily="34" charset="0"/>
              </a:rPr>
              <a:t>Khởi động</a:t>
            </a:r>
            <a:endParaRPr lang="en-US" sz="8800" dirty="0">
              <a:solidFill>
                <a:srgbClr val="FF0000"/>
              </a:solidFill>
              <a:latin typeface="+mj-lt"/>
              <a:cs typeface="Arial" pitchFamily="34" charset="0"/>
            </a:endParaRPr>
          </a:p>
        </p:txBody>
      </p:sp>
    </p:spTree>
    <p:extLst>
      <p:ext uri="{BB962C8B-B14F-4D97-AF65-F5344CB8AC3E}">
        <p14:creationId xmlns:p14="http://schemas.microsoft.com/office/powerpoint/2010/main" val="7523442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73733"/>
                                        </p:tgtEl>
                                        <p:attrNameLst>
                                          <p:attrName>style.visibility</p:attrName>
                                        </p:attrNameLst>
                                      </p:cBhvr>
                                      <p:to>
                                        <p:strVal val="visible"/>
                                      </p:to>
                                    </p:set>
                                    <p:anim calcmode="lin" valueType="num">
                                      <p:cBhvr>
                                        <p:cTn id="7" dur="500" fill="hold"/>
                                        <p:tgtEl>
                                          <p:spTgt spid="73733"/>
                                        </p:tgtEl>
                                        <p:attrNameLst>
                                          <p:attrName>ppt_w</p:attrName>
                                        </p:attrNameLst>
                                      </p:cBhvr>
                                      <p:tavLst>
                                        <p:tav tm="0">
                                          <p:val>
                                            <p:fltVal val="0"/>
                                          </p:val>
                                        </p:tav>
                                        <p:tav tm="100000">
                                          <p:val>
                                            <p:strVal val="#ppt_w"/>
                                          </p:val>
                                        </p:tav>
                                      </p:tavLst>
                                    </p:anim>
                                    <p:anim calcmode="lin" valueType="num">
                                      <p:cBhvr>
                                        <p:cTn id="8" dur="500" fill="hold"/>
                                        <p:tgtEl>
                                          <p:spTgt spid="73733"/>
                                        </p:tgtEl>
                                        <p:attrNameLst>
                                          <p:attrName>ppt_h</p:attrName>
                                        </p:attrNameLst>
                                      </p:cBhvr>
                                      <p:tavLst>
                                        <p:tav tm="0">
                                          <p:val>
                                            <p:fltVal val="0"/>
                                          </p:val>
                                        </p:tav>
                                        <p:tav tm="100000">
                                          <p:val>
                                            <p:strVal val="#ppt_h"/>
                                          </p:val>
                                        </p:tav>
                                      </p:tavLst>
                                    </p:anim>
                                    <p:animEffect transition="in" filter="fade">
                                      <p:cBhvr>
                                        <p:cTn id="9" dur="500"/>
                                        <p:tgtEl>
                                          <p:spTgt spid="73733"/>
                                        </p:tgtEl>
                                      </p:cBhvr>
                                    </p:animEffect>
                                  </p:childTnLst>
                                </p:cTn>
                              </p:par>
                            </p:childTnLst>
                          </p:cTn>
                        </p:par>
                        <p:par>
                          <p:cTn id="10" fill="hold" nodeType="afterGroup">
                            <p:stCondLst>
                              <p:cond delay="500"/>
                            </p:stCondLst>
                            <p:childTnLst>
                              <p:par>
                                <p:cTn id="11" presetID="35" presetClass="entr" presetSubtype="0" fill="hold" nodeType="afterEffect">
                                  <p:stCondLst>
                                    <p:cond delay="0"/>
                                  </p:stCondLst>
                                  <p:childTnLst>
                                    <p:set>
                                      <p:cBhvr>
                                        <p:cTn id="12" dur="1" fill="hold">
                                          <p:stCondLst>
                                            <p:cond delay="0"/>
                                          </p:stCondLst>
                                        </p:cTn>
                                        <p:tgtEl>
                                          <p:spTgt spid="73735"/>
                                        </p:tgtEl>
                                        <p:attrNameLst>
                                          <p:attrName>style.visibility</p:attrName>
                                        </p:attrNameLst>
                                      </p:cBhvr>
                                      <p:to>
                                        <p:strVal val="visible"/>
                                      </p:to>
                                    </p:set>
                                    <p:animEffect transition="in" filter="fade">
                                      <p:cBhvr>
                                        <p:cTn id="13" dur="2000"/>
                                        <p:tgtEl>
                                          <p:spTgt spid="73735"/>
                                        </p:tgtEl>
                                      </p:cBhvr>
                                    </p:animEffect>
                                    <p:anim calcmode="lin" valueType="num">
                                      <p:cBhvr>
                                        <p:cTn id="14" dur="2000" fill="hold"/>
                                        <p:tgtEl>
                                          <p:spTgt spid="73735"/>
                                        </p:tgtEl>
                                        <p:attrNameLst>
                                          <p:attrName>style.rotation</p:attrName>
                                        </p:attrNameLst>
                                      </p:cBhvr>
                                      <p:tavLst>
                                        <p:tav tm="0">
                                          <p:val>
                                            <p:fltVal val="720"/>
                                          </p:val>
                                        </p:tav>
                                        <p:tav tm="100000">
                                          <p:val>
                                            <p:fltVal val="0"/>
                                          </p:val>
                                        </p:tav>
                                      </p:tavLst>
                                    </p:anim>
                                    <p:anim calcmode="lin" valueType="num">
                                      <p:cBhvr>
                                        <p:cTn id="15" dur="2000" fill="hold"/>
                                        <p:tgtEl>
                                          <p:spTgt spid="73735"/>
                                        </p:tgtEl>
                                        <p:attrNameLst>
                                          <p:attrName>ppt_h</p:attrName>
                                        </p:attrNameLst>
                                      </p:cBhvr>
                                      <p:tavLst>
                                        <p:tav tm="0">
                                          <p:val>
                                            <p:fltVal val="0"/>
                                          </p:val>
                                        </p:tav>
                                        <p:tav tm="100000">
                                          <p:val>
                                            <p:strVal val="#ppt_h"/>
                                          </p:val>
                                        </p:tav>
                                      </p:tavLst>
                                    </p:anim>
                                    <p:anim calcmode="lin" valueType="num">
                                      <p:cBhvr>
                                        <p:cTn id="16" dur="2000" fill="hold"/>
                                        <p:tgtEl>
                                          <p:spTgt spid="7373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5168" y="245168"/>
            <a:ext cx="11532031" cy="584775"/>
          </a:xfrm>
          <a:prstGeom prst="rect">
            <a:avLst/>
          </a:prstGeom>
          <a:noFill/>
        </p:spPr>
        <p:txBody>
          <a:bodyPr wrap="square" rtlCol="0">
            <a:spAutoFit/>
          </a:bodyPr>
          <a:lstStyle/>
          <a:p>
            <a:pPr algn="ctr"/>
            <a:r>
              <a:rPr lang="en-US" sz="3200" b="1" u="sng" dirty="0" err="1" smtClean="0">
                <a:solidFill>
                  <a:srgbClr val="0070C0"/>
                </a:solidFill>
                <a:latin typeface="Times New Roman" pitchFamily="18" charset="0"/>
                <a:cs typeface="Times New Roman" pitchFamily="18" charset="0"/>
              </a:rPr>
              <a:t>Chính</a:t>
            </a:r>
            <a:r>
              <a:rPr lang="en-US" sz="3200" b="1" u="sng" dirty="0" smtClean="0">
                <a:solidFill>
                  <a:srgbClr val="0070C0"/>
                </a:solidFill>
                <a:latin typeface="Times New Roman" pitchFamily="18" charset="0"/>
                <a:cs typeface="Times New Roman" pitchFamily="18" charset="0"/>
              </a:rPr>
              <a:t> </a:t>
            </a:r>
            <a:r>
              <a:rPr lang="en-US" sz="3200" b="1" u="sng" dirty="0">
                <a:solidFill>
                  <a:srgbClr val="0070C0"/>
                </a:solidFill>
                <a:latin typeface="Times New Roman" pitchFamily="18" charset="0"/>
                <a:cs typeface="Times New Roman" pitchFamily="18" charset="0"/>
              </a:rPr>
              <a:t>tả </a:t>
            </a:r>
            <a:endParaRPr lang="en-US" sz="3200" b="1" dirty="0">
              <a:solidFill>
                <a:srgbClr val="0070C0"/>
              </a:solidFill>
              <a:latin typeface="Times New Roman" pitchFamily="18" charset="0"/>
              <a:cs typeface="Times New Roman" pitchFamily="18" charset="0"/>
            </a:endParaRPr>
          </a:p>
        </p:txBody>
      </p:sp>
      <p:sp>
        <p:nvSpPr>
          <p:cNvPr id="13" name="Text Box 3"/>
          <p:cNvSpPr txBox="1">
            <a:spLocks noChangeArrowheads="1"/>
          </p:cNvSpPr>
          <p:nvPr/>
        </p:nvSpPr>
        <p:spPr bwMode="auto">
          <a:xfrm>
            <a:off x="355168" y="1948909"/>
            <a:ext cx="11774298" cy="420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30000"/>
              </a:lnSpc>
            </a:pPr>
            <a:r>
              <a:rPr lang="en-US" altLang="en-US" sz="2600" dirty="0">
                <a:latin typeface="Times New Roman" panose="02020603050405020304" pitchFamily="18" charset="0"/>
                <a:cs typeface="Times New Roman" panose="02020603050405020304" pitchFamily="18" charset="0"/>
              </a:rPr>
              <a:t>  Qua </a:t>
            </a:r>
            <a:r>
              <a:rPr lang="en-US" altLang="en-US" sz="2600" dirty="0" err="1">
                <a:latin typeface="Times New Roman" panose="02020603050405020304" pitchFamily="18" charset="0"/>
                <a:cs typeface="Times New Roman" panose="02020603050405020304" pitchFamily="18" charset="0"/>
              </a:rPr>
              <a:t>cuộc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mang</a:t>
            </a:r>
            <a:r>
              <a:rPr lang="en-US" altLang="en-US" sz="2600" dirty="0">
                <a:latin typeface="Times New Roman" panose="02020603050405020304" pitchFamily="18" charset="0"/>
                <a:cs typeface="Times New Roman" panose="02020603050405020304" pitchFamily="18" charset="0"/>
              </a:rPr>
              <a:t> in-</a:t>
            </a:r>
            <a:r>
              <a:rPr lang="en-US" altLang="en-US" sz="2600" dirty="0" err="1">
                <a:latin typeface="Times New Roman" panose="02020603050405020304" pitchFamily="18" charset="0"/>
                <a:cs typeface="Times New Roman" panose="02020603050405020304" pitchFamily="18" charset="0"/>
              </a:rPr>
              <a:t>tơ</a:t>
            </a:r>
            <a:r>
              <a:rPr lang="en-US" altLang="en-US" sz="2600" dirty="0">
                <a:latin typeface="Times New Roman" panose="02020603050405020304" pitchFamily="18" charset="0"/>
                <a:cs typeface="Times New Roman" panose="02020603050405020304" pitchFamily="18" charset="0"/>
              </a:rPr>
              <a:t>-</a:t>
            </a:r>
            <a:r>
              <a:rPr lang="en-US" altLang="en-US" sz="2600" dirty="0" err="1">
                <a:latin typeface="Times New Roman" panose="02020603050405020304" pitchFamily="18" charset="0"/>
                <a:cs typeface="Times New Roman" panose="02020603050405020304" pitchFamily="18" charset="0"/>
              </a:rPr>
              <a:t>nét</a:t>
            </a:r>
            <a:r>
              <a:rPr lang="en-US" altLang="en-US" sz="2600" b="1"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cô</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bé</a:t>
            </a:r>
            <a:r>
              <a:rPr lang="en-US" altLang="en-US" sz="2600" dirty="0">
                <a:latin typeface="Times New Roman" panose="02020603050405020304" pitchFamily="18" charset="0"/>
                <a:cs typeface="Times New Roman" panose="02020603050405020304" pitchFamily="18" charset="0"/>
              </a:rPr>
              <a:t> Lan Anh15 </a:t>
            </a:r>
            <a:r>
              <a:rPr lang="en-US" altLang="en-US" sz="2600" dirty="0" err="1">
                <a:latin typeface="Times New Roman" panose="02020603050405020304" pitchFamily="18" charset="0"/>
                <a:cs typeface="Times New Roman" panose="02020603050405020304" pitchFamily="18" charset="0"/>
              </a:rPr>
              <a:t>tuổi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được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mời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làm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đại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biểu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Nghị</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viện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Thanh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niên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thế</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giới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năm</a:t>
            </a:r>
            <a:r>
              <a:rPr lang="en-US" altLang="en-US" sz="2600" dirty="0">
                <a:latin typeface="Times New Roman" panose="02020603050405020304" pitchFamily="18" charset="0"/>
                <a:cs typeface="Times New Roman" panose="02020603050405020304" pitchFamily="18" charset="0"/>
              </a:rPr>
              <a:t> 2000 (</a:t>
            </a:r>
            <a:r>
              <a:rPr lang="en-US" altLang="en-US" sz="2600" dirty="0" err="1">
                <a:latin typeface="Times New Roman" panose="02020603050405020304" pitchFamily="18" charset="0"/>
                <a:cs typeface="Times New Roman" panose="02020603050405020304" pitchFamily="18" charset="0"/>
              </a:rPr>
              <a:t>tổ</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chức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tại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Ốt</a:t>
            </a:r>
            <a:r>
              <a:rPr lang="en-US" altLang="en-US" sz="2600" dirty="0">
                <a:latin typeface="Times New Roman" panose="02020603050405020304" pitchFamily="18" charset="0"/>
                <a:cs typeface="Times New Roman" panose="02020603050405020304" pitchFamily="18" charset="0"/>
              </a:rPr>
              <a:t>-</a:t>
            </a:r>
            <a:r>
              <a:rPr lang="en-US" altLang="en-US" sz="2600" dirty="0" err="1">
                <a:latin typeface="Times New Roman" panose="02020603050405020304" pitchFamily="18" charset="0"/>
                <a:cs typeface="Times New Roman" panose="02020603050405020304" pitchFamily="18" charset="0"/>
              </a:rPr>
              <a:t>xtrây</a:t>
            </a:r>
            <a:r>
              <a:rPr lang="en-US" altLang="en-US" sz="2600" dirty="0">
                <a:latin typeface="Times New Roman" panose="02020603050405020304" pitchFamily="18" charset="0"/>
                <a:cs typeface="Times New Roman" panose="02020603050405020304" pitchFamily="18" charset="0"/>
              </a:rPr>
              <a:t>-li-a). </a:t>
            </a:r>
            <a:r>
              <a:rPr lang="en-US" altLang="en-US" sz="2600" dirty="0" err="1">
                <a:latin typeface="Times New Roman" panose="02020603050405020304" pitchFamily="18" charset="0"/>
                <a:cs typeface="Times New Roman" panose="02020603050405020304" pitchFamily="18" charset="0"/>
              </a:rPr>
              <a:t>Em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đã</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đặt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chân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tới</a:t>
            </a:r>
            <a:r>
              <a:rPr lang="en-US" altLang="en-US" sz="2600" dirty="0">
                <a:latin typeface="Times New Roman" panose="02020603050405020304" pitchFamily="18" charset="0"/>
                <a:cs typeface="Times New Roman" panose="02020603050405020304" pitchFamily="18" charset="0"/>
              </a:rPr>
              <a:t> 11 </a:t>
            </a:r>
            <a:r>
              <a:rPr lang="en-US" altLang="en-US" sz="2600" dirty="0" err="1">
                <a:latin typeface="Times New Roman" panose="02020603050405020304" pitchFamily="18" charset="0"/>
                <a:cs typeface="Times New Roman" panose="02020603050405020304" pitchFamily="18" charset="0"/>
              </a:rPr>
              <a:t>quốc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gia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chưa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tròn</a:t>
            </a:r>
            <a:r>
              <a:rPr lang="en-US" altLang="en-US" sz="2600" dirty="0">
                <a:latin typeface="Times New Roman" panose="02020603050405020304" pitchFamily="18" charset="0"/>
                <a:cs typeface="Times New Roman" panose="02020603050405020304" pitchFamily="18" charset="0"/>
              </a:rPr>
              <a:t> 17 </a:t>
            </a:r>
            <a:r>
              <a:rPr lang="en-US" altLang="en-US" sz="2600" dirty="0" err="1">
                <a:latin typeface="Times New Roman" panose="02020603050405020304" pitchFamily="18" charset="0"/>
                <a:cs typeface="Times New Roman" panose="02020603050405020304" pitchFamily="18" charset="0"/>
              </a:rPr>
              <a:t>tuổi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đã</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viết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hàng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bài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báo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Trong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mọi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cuộc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gặp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gỡ</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quốc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tế</a:t>
            </a:r>
            <a:r>
              <a:rPr lang="en-US" altLang="en-US" sz="2600" dirty="0">
                <a:latin typeface="Times New Roman" panose="02020603050405020304" pitchFamily="18" charset="0"/>
                <a:cs typeface="Times New Roman" panose="02020603050405020304" pitchFamily="18" charset="0"/>
              </a:rPr>
              <a:t>, Lan </a:t>
            </a:r>
            <a:r>
              <a:rPr lang="en-US" altLang="en-US" sz="2600" dirty="0" err="1">
                <a:latin typeface="Times New Roman" panose="02020603050405020304" pitchFamily="18" charset="0"/>
                <a:cs typeface="Times New Roman" panose="02020603050405020304" pitchFamily="18" charset="0"/>
              </a:rPr>
              <a:t>Anh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đều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trình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bày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trôi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chảy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những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vấn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đề</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em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quan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tâm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bằng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tiếng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Anh</a:t>
            </a:r>
            <a:r>
              <a:rPr lang="en-US" altLang="en-US" sz="2600" dirty="0">
                <a:latin typeface="Times New Roman" panose="02020603050405020304" pitchFamily="18" charset="0"/>
                <a:cs typeface="Times New Roman" panose="02020603050405020304" pitchFamily="18" charset="0"/>
              </a:rPr>
              <a:t>.</a:t>
            </a:r>
          </a:p>
          <a:p>
            <a:pPr algn="just" eaLnBrk="1" hangingPunct="1">
              <a:lnSpc>
                <a:spcPct val="130000"/>
              </a:lnSpc>
            </a:pP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Nhìn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những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gì</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Lan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Anh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đã</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làm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được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hôm</a:t>
            </a:r>
            <a:r>
              <a:rPr lang="en-US" altLang="en-US" sz="2600" dirty="0">
                <a:latin typeface="Times New Roman" panose="02020603050405020304" pitchFamily="18" charset="0"/>
                <a:cs typeface="Times New Roman" panose="02020603050405020304" pitchFamily="18" charset="0"/>
              </a:rPr>
              <a:t> nay, </a:t>
            </a:r>
            <a:r>
              <a:rPr lang="en-US" altLang="en-US" sz="2600" dirty="0" err="1">
                <a:latin typeface="Times New Roman" panose="02020603050405020304" pitchFamily="18" charset="0"/>
                <a:cs typeface="Times New Roman" panose="02020603050405020304" pitchFamily="18" charset="0"/>
              </a:rPr>
              <a:t>có</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thể</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rằng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em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chính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một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trong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những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mẫu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người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tương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lai</a:t>
            </a:r>
            <a:r>
              <a:rPr lang="en-US" altLang="en-US" sz="2600" dirty="0">
                <a:latin typeface="Times New Roman" panose="02020603050405020304" pitchFamily="18" charset="0"/>
                <a:cs typeface="Times New Roman" panose="02020603050405020304" pitchFamily="18" charset="0"/>
              </a:rPr>
              <a:t>.</a:t>
            </a:r>
          </a:p>
          <a:p>
            <a:pPr algn="just" eaLnBrk="1" hangingPunct="1">
              <a:lnSpc>
                <a:spcPct val="130000"/>
              </a:lnSpc>
            </a:pPr>
            <a:r>
              <a:rPr lang="en-US" altLang="en-US" sz="2600" dirty="0">
                <a:latin typeface="Times New Roman" panose="02020603050405020304" pitchFamily="18" charset="0"/>
                <a:cs typeface="Times New Roman" panose="02020603050405020304" pitchFamily="18" charset="0"/>
              </a:rPr>
              <a:t>                                                                                                             </a:t>
            </a:r>
            <a:r>
              <a:rPr lang="en-US" altLang="en-US" sz="2600" i="1" dirty="0">
                <a:latin typeface="Times New Roman" panose="02020603050405020304" pitchFamily="18" charset="0"/>
                <a:cs typeface="Times New Roman" panose="02020603050405020304" pitchFamily="18" charset="0"/>
              </a:rPr>
              <a:t>Theo</a:t>
            </a:r>
            <a:r>
              <a:rPr lang="en-US" altLang="en-US" sz="2600" dirty="0">
                <a:latin typeface="Times New Roman" panose="02020603050405020304" pitchFamily="18" charset="0"/>
                <a:cs typeface="Times New Roman" panose="02020603050405020304" pitchFamily="18" charset="0"/>
              </a:rPr>
              <a:t> Hoàng Duy    </a:t>
            </a:r>
          </a:p>
        </p:txBody>
      </p:sp>
      <p:sp>
        <p:nvSpPr>
          <p:cNvPr id="3" name="TextBox 2"/>
          <p:cNvSpPr txBox="1"/>
          <p:nvPr/>
        </p:nvSpPr>
        <p:spPr>
          <a:xfrm>
            <a:off x="2511633" y="1163007"/>
            <a:ext cx="7837712" cy="1200329"/>
          </a:xfrm>
          <a:prstGeom prst="rect">
            <a:avLst/>
          </a:prstGeom>
          <a:noFill/>
        </p:spPr>
        <p:txBody>
          <a:bodyPr wrap="square" rtlCol="0">
            <a:spAutoFit/>
          </a:bodyPr>
          <a:lstStyle/>
          <a:p>
            <a:pPr algn="r"/>
            <a:r>
              <a:rPr lang="vi-VN" sz="3600" dirty="0">
                <a:solidFill>
                  <a:srgbClr val="CC0099"/>
                </a:solidFill>
              </a:rPr>
              <a:t>Nghe – viết: </a:t>
            </a:r>
            <a:r>
              <a:rPr lang="vi-VN" sz="3600" b="1" dirty="0">
                <a:solidFill>
                  <a:srgbClr val="CC0099"/>
                </a:solidFill>
              </a:rPr>
              <a:t>Cô gái của tương lai</a:t>
            </a:r>
          </a:p>
          <a:p>
            <a:pPr algn="r"/>
            <a:r>
              <a:rPr lang="vi-VN" sz="3600" b="1" dirty="0">
                <a:solidFill>
                  <a:srgbClr val="CC0099"/>
                </a:solidFill>
              </a:rPr>
              <a:t>                     </a:t>
            </a:r>
          </a:p>
        </p:txBody>
      </p:sp>
    </p:spTree>
    <p:extLst>
      <p:ext uri="{BB962C8B-B14F-4D97-AF65-F5344CB8AC3E}">
        <p14:creationId xmlns:p14="http://schemas.microsoft.com/office/powerpoint/2010/main" val="206171016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3" y="2517627"/>
            <a:ext cx="11395880" cy="3539430"/>
          </a:xfrm>
          <a:prstGeom prst="rect">
            <a:avLst/>
          </a:prstGeom>
        </p:spPr>
        <p:txBody>
          <a:bodyPr wrap="square">
            <a:spAutoFit/>
          </a:bodyPr>
          <a:lstStyle/>
          <a:p>
            <a:pPr>
              <a:spcAft>
                <a:spcPts val="0"/>
              </a:spcAft>
              <a:tabLst>
                <a:tab pos="548640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1/ Đoạn văn nói về ai?</a:t>
            </a:r>
          </a:p>
          <a:p>
            <a:pPr marL="457200" indent="-457200">
              <a:spcAft>
                <a:spcPts val="0"/>
              </a:spcAft>
              <a:buFontTx/>
              <a:buChar char="-"/>
              <a:tabLst>
                <a:tab pos="5486400" algn="l"/>
              </a:tabLst>
            </a:pP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Lan</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giỏi</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giang</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xem</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mẫu</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lai</a:t>
            </a:r>
            <a:r>
              <a:rPr lang="en-US" sz="3200"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tabLst>
                <a:tab pos="548640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phiên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spcAft>
                <a:spcPts val="0"/>
              </a:spcAft>
              <a:buFontTx/>
              <a:buChar char="-"/>
              <a:tabLst>
                <a:tab pos="5486400" algn="l"/>
              </a:tabLst>
            </a:pPr>
            <a:r>
              <a:rPr lang="en-US" sz="3200" spc="-50" dirty="0" err="1">
                <a:latin typeface="Times New Roman" panose="02020603050405020304" pitchFamily="18" charset="0"/>
                <a:ea typeface="Times New Roman" panose="02020603050405020304" pitchFamily="18" charset="0"/>
                <a:cs typeface="Times New Roman" panose="02020603050405020304" pitchFamily="18" charset="0"/>
              </a:rPr>
              <a:t>Phiên</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In-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tơ</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nét</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Ốt</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xtrây</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li- a.</a:t>
            </a:r>
          </a:p>
          <a:p>
            <a:pPr marL="457200" indent="-457200">
              <a:spcAft>
                <a:spcPts val="0"/>
              </a:spcAft>
              <a:buFontTx/>
              <a:buChar char="-"/>
              <a:tabLst>
                <a:tab pos="5486400" algn="l"/>
              </a:tabLst>
            </a:pP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viện</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niên</a:t>
            </a:r>
            <a:r>
              <a:rPr lang="en-US" sz="3200" b="1" dirty="0">
                <a:solidFill>
                  <a:srgbClr val="1306BA"/>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BDE1D9AD-8DEE-D7DF-11FD-10772B2E2A24}"/>
              </a:ext>
            </a:extLst>
          </p:cNvPr>
          <p:cNvSpPr txBox="1"/>
          <p:nvPr/>
        </p:nvSpPr>
        <p:spPr>
          <a:xfrm>
            <a:off x="355168" y="245168"/>
            <a:ext cx="11532031" cy="584775"/>
          </a:xfrm>
          <a:prstGeom prst="rect">
            <a:avLst/>
          </a:prstGeom>
          <a:noFill/>
        </p:spPr>
        <p:txBody>
          <a:bodyPr wrap="square" rtlCol="0">
            <a:spAutoFit/>
          </a:bodyPr>
          <a:lstStyle/>
          <a:p>
            <a:pPr algn="ctr"/>
            <a:r>
              <a:rPr lang="en-US" sz="3200" b="1" u="sng" dirty="0" err="1" smtClean="0">
                <a:solidFill>
                  <a:srgbClr val="0070C0"/>
                </a:solidFill>
                <a:latin typeface="Times New Roman" pitchFamily="18" charset="0"/>
                <a:cs typeface="Times New Roman" pitchFamily="18" charset="0"/>
              </a:rPr>
              <a:t>Chính</a:t>
            </a:r>
            <a:r>
              <a:rPr lang="en-US" sz="3200" b="1" u="sng" dirty="0" smtClean="0">
                <a:solidFill>
                  <a:srgbClr val="0070C0"/>
                </a:solidFill>
                <a:latin typeface="Times New Roman" pitchFamily="18" charset="0"/>
                <a:cs typeface="Times New Roman" pitchFamily="18" charset="0"/>
              </a:rPr>
              <a:t> </a:t>
            </a:r>
            <a:r>
              <a:rPr lang="en-US" sz="3200" b="1" u="sng" dirty="0">
                <a:solidFill>
                  <a:srgbClr val="0070C0"/>
                </a:solidFill>
                <a:latin typeface="Times New Roman" pitchFamily="18" charset="0"/>
                <a:cs typeface="Times New Roman" pitchFamily="18" charset="0"/>
              </a:rPr>
              <a:t>tả </a:t>
            </a:r>
            <a:endParaRPr lang="en-US" sz="3200" b="1" dirty="0">
              <a:solidFill>
                <a:srgbClr val="0070C0"/>
              </a:solidFill>
              <a:latin typeface="Times New Roman" pitchFamily="18" charset="0"/>
              <a:cs typeface="Times New Roman" pitchFamily="18" charset="0"/>
            </a:endParaRPr>
          </a:p>
        </p:txBody>
      </p:sp>
      <p:sp>
        <p:nvSpPr>
          <p:cNvPr id="4" name="TextBox 3">
            <a:extLst>
              <a:ext uri="{FF2B5EF4-FFF2-40B4-BE49-F238E27FC236}">
                <a16:creationId xmlns:a16="http://schemas.microsoft.com/office/drawing/2014/main" id="{789C0E69-ACEE-5226-3B2C-9D341AFF5304}"/>
              </a:ext>
            </a:extLst>
          </p:cNvPr>
          <p:cNvSpPr txBox="1"/>
          <p:nvPr/>
        </p:nvSpPr>
        <p:spPr>
          <a:xfrm>
            <a:off x="2434177" y="1317298"/>
            <a:ext cx="7837712" cy="1200329"/>
          </a:xfrm>
          <a:prstGeom prst="rect">
            <a:avLst/>
          </a:prstGeom>
          <a:noFill/>
        </p:spPr>
        <p:txBody>
          <a:bodyPr wrap="square" rtlCol="0">
            <a:spAutoFit/>
          </a:bodyPr>
          <a:lstStyle/>
          <a:p>
            <a:pPr algn="r"/>
            <a:r>
              <a:rPr lang="vi-VN" sz="3600" dirty="0">
                <a:solidFill>
                  <a:srgbClr val="CC0099"/>
                </a:solidFill>
              </a:rPr>
              <a:t>Nghe – viết: </a:t>
            </a:r>
            <a:r>
              <a:rPr lang="vi-VN" sz="3600" b="1" dirty="0">
                <a:solidFill>
                  <a:srgbClr val="CC0099"/>
                </a:solidFill>
              </a:rPr>
              <a:t>Cô gái của tương lai</a:t>
            </a:r>
          </a:p>
          <a:p>
            <a:pPr algn="r"/>
            <a:r>
              <a:rPr lang="vi-VN" sz="3600" b="1" dirty="0">
                <a:solidFill>
                  <a:srgbClr val="CC0099"/>
                </a:solidFill>
              </a:rPr>
              <a:t>                     </a:t>
            </a:r>
          </a:p>
        </p:txBody>
      </p:sp>
    </p:spTree>
    <p:extLst>
      <p:ext uri="{BB962C8B-B14F-4D97-AF65-F5344CB8AC3E}">
        <p14:creationId xmlns:p14="http://schemas.microsoft.com/office/powerpoint/2010/main" val="2766895146"/>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wipe(down)">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wipe(down)">
                                      <p:cBhvr>
                                        <p:cTn id="24" dur="500"/>
                                        <p:tgtEl>
                                          <p:spTgt spid="2">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wipe(down)">
                                      <p:cBhvr>
                                        <p:cTn id="2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89714" y="2863662"/>
            <a:ext cx="4802070" cy="584775"/>
          </a:xfrm>
          <a:prstGeom prst="rect">
            <a:avLst/>
          </a:prstGeom>
        </p:spPr>
        <p:txBody>
          <a:bodyPr wrap="square">
            <a:spAutoFit/>
          </a:bodyPr>
          <a:lstStyle/>
          <a:p>
            <a:pPr algn="just">
              <a:tabLst>
                <a:tab pos="548640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Từ khó:</a:t>
            </a:r>
          </a:p>
        </p:txBody>
      </p:sp>
      <p:sp>
        <p:nvSpPr>
          <p:cNvPr id="13" name="Rectangle 12"/>
          <p:cNvSpPr/>
          <p:nvPr/>
        </p:nvSpPr>
        <p:spPr>
          <a:xfrm>
            <a:off x="2595642" y="2802106"/>
            <a:ext cx="3915717" cy="646331"/>
          </a:xfrm>
          <a:prstGeom prst="rect">
            <a:avLst/>
          </a:prstGeom>
        </p:spPr>
        <p:txBody>
          <a:bodyPr wrap="square">
            <a:spAutoFit/>
          </a:bodyPr>
          <a:lstStyle/>
          <a:p>
            <a:r>
              <a:rPr lang="en-US" sz="3600" dirty="0">
                <a:solidFill>
                  <a:srgbClr val="1306BA"/>
                </a:solidFill>
                <a:latin typeface="Times New Roman" panose="02020603050405020304" pitchFamily="18" charset="0"/>
                <a:cs typeface="Times New Roman" pitchFamily="18" charset="0"/>
              </a:rPr>
              <a:t>In - </a:t>
            </a:r>
            <a:r>
              <a:rPr lang="en-US" sz="3600" dirty="0" err="1">
                <a:solidFill>
                  <a:srgbClr val="1306BA"/>
                </a:solidFill>
                <a:latin typeface="Times New Roman" panose="02020603050405020304" pitchFamily="18" charset="0"/>
                <a:cs typeface="Times New Roman" pitchFamily="18" charset="0"/>
              </a:rPr>
              <a:t>tơ</a:t>
            </a:r>
            <a:r>
              <a:rPr lang="en-US" sz="3600" dirty="0">
                <a:solidFill>
                  <a:srgbClr val="1306BA"/>
                </a:solidFill>
                <a:latin typeface="Times New Roman" panose="02020603050405020304" pitchFamily="18" charset="0"/>
                <a:cs typeface="Times New Roman" pitchFamily="18" charset="0"/>
              </a:rPr>
              <a:t> - </a:t>
            </a:r>
            <a:r>
              <a:rPr lang="en-US" sz="3600" dirty="0" err="1">
                <a:solidFill>
                  <a:srgbClr val="1306BA"/>
                </a:solidFill>
                <a:latin typeface="Times New Roman" panose="02020603050405020304" pitchFamily="18" charset="0"/>
                <a:cs typeface="Times New Roman" pitchFamily="18" charset="0"/>
              </a:rPr>
              <a:t>nét</a:t>
            </a:r>
            <a:endParaRPr lang="en-US" sz="3600" dirty="0">
              <a:solidFill>
                <a:srgbClr val="1306BA"/>
              </a:solidFill>
              <a:latin typeface="Times New Roman" pitchFamily="18" charset="0"/>
              <a:cs typeface="Times New Roman" pitchFamily="18" charset="0"/>
            </a:endParaRPr>
          </a:p>
        </p:txBody>
      </p:sp>
      <p:sp>
        <p:nvSpPr>
          <p:cNvPr id="16" name="Rectangle 15"/>
          <p:cNvSpPr/>
          <p:nvPr/>
        </p:nvSpPr>
        <p:spPr>
          <a:xfrm>
            <a:off x="2503362" y="3526957"/>
            <a:ext cx="4477027" cy="646331"/>
          </a:xfrm>
          <a:prstGeom prst="rect">
            <a:avLst/>
          </a:prstGeom>
        </p:spPr>
        <p:txBody>
          <a:bodyPr wrap="square">
            <a:spAutoFit/>
          </a:bodyPr>
          <a:lstStyle/>
          <a:p>
            <a:r>
              <a:rPr lang="en-US" sz="3600" dirty="0" err="1">
                <a:solidFill>
                  <a:srgbClr val="1306BA"/>
                </a:solidFill>
                <a:latin typeface="Times New Roman" panose="02020603050405020304" pitchFamily="18" charset="0"/>
                <a:cs typeface="Times New Roman" panose="02020603050405020304" pitchFamily="18" charset="0"/>
              </a:rPr>
              <a:t>Ốt</a:t>
            </a:r>
            <a:r>
              <a:rPr lang="en-US" sz="3600" dirty="0">
                <a:solidFill>
                  <a:srgbClr val="1306BA"/>
                </a:solidFill>
                <a:latin typeface="Times New Roman" panose="02020603050405020304" pitchFamily="18" charset="0"/>
                <a:cs typeface="Times New Roman" panose="02020603050405020304" pitchFamily="18" charset="0"/>
              </a:rPr>
              <a:t> - </a:t>
            </a:r>
            <a:r>
              <a:rPr lang="en-US" sz="3600" dirty="0" err="1">
                <a:solidFill>
                  <a:srgbClr val="1306BA"/>
                </a:solidFill>
                <a:latin typeface="Times New Roman" panose="02020603050405020304" pitchFamily="18" charset="0"/>
                <a:cs typeface="Times New Roman" panose="02020603050405020304" pitchFamily="18" charset="0"/>
              </a:rPr>
              <a:t>xtrây</a:t>
            </a:r>
            <a:r>
              <a:rPr lang="en-US" sz="3600" dirty="0">
                <a:solidFill>
                  <a:srgbClr val="1306BA"/>
                </a:solidFill>
                <a:latin typeface="Times New Roman" panose="02020603050405020304" pitchFamily="18" charset="0"/>
                <a:cs typeface="Times New Roman" panose="02020603050405020304" pitchFamily="18" charset="0"/>
              </a:rPr>
              <a:t> - li - a </a:t>
            </a:r>
            <a:endParaRPr lang="en-US" sz="3600" b="1" dirty="0">
              <a:solidFill>
                <a:srgbClr val="1306BA"/>
              </a:solidFill>
              <a:latin typeface="Times New Roman" pitchFamily="18" charset="0"/>
              <a:cs typeface="Times New Roman" pitchFamily="18" charset="0"/>
            </a:endParaRPr>
          </a:p>
        </p:txBody>
      </p:sp>
      <p:sp>
        <p:nvSpPr>
          <p:cNvPr id="17" name="Rectangle 16"/>
          <p:cNvSpPr/>
          <p:nvPr/>
        </p:nvSpPr>
        <p:spPr>
          <a:xfrm>
            <a:off x="2530022" y="4248234"/>
            <a:ext cx="5457758" cy="646331"/>
          </a:xfrm>
          <a:prstGeom prst="rect">
            <a:avLst/>
          </a:prstGeom>
        </p:spPr>
        <p:txBody>
          <a:bodyPr wrap="square">
            <a:spAutoFit/>
          </a:bodyPr>
          <a:lstStyle/>
          <a:p>
            <a:r>
              <a:rPr lang="en-US" sz="3600" dirty="0" err="1">
                <a:solidFill>
                  <a:srgbClr val="1306BA"/>
                </a:solidFill>
                <a:latin typeface="Times New Roman" panose="02020603050405020304" pitchFamily="18" charset="0"/>
                <a:cs typeface="Times New Roman" panose="02020603050405020304" pitchFamily="18" charset="0"/>
              </a:rPr>
              <a:t>Nghị</a:t>
            </a:r>
            <a:r>
              <a:rPr lang="en-US" sz="3600" dirty="0">
                <a:solidFill>
                  <a:srgbClr val="1306BA"/>
                </a:solidFill>
                <a:latin typeface="Times New Roman" panose="02020603050405020304" pitchFamily="18" charset="0"/>
                <a:cs typeface="Times New Roman" panose="02020603050405020304" pitchFamily="18" charset="0"/>
              </a:rPr>
              <a:t> </a:t>
            </a:r>
            <a:r>
              <a:rPr lang="en-US" sz="3600" dirty="0" err="1">
                <a:solidFill>
                  <a:srgbClr val="1306BA"/>
                </a:solidFill>
                <a:latin typeface="Times New Roman" panose="02020603050405020304" pitchFamily="18" charset="0"/>
                <a:cs typeface="Times New Roman" panose="02020603050405020304" pitchFamily="18" charset="0"/>
              </a:rPr>
              <a:t>viện</a:t>
            </a:r>
            <a:r>
              <a:rPr lang="en-US" sz="3600" dirty="0">
                <a:solidFill>
                  <a:srgbClr val="1306BA"/>
                </a:solidFill>
                <a:latin typeface="Times New Roman" panose="02020603050405020304" pitchFamily="18" charset="0"/>
                <a:cs typeface="Times New Roman" panose="02020603050405020304" pitchFamily="18" charset="0"/>
              </a:rPr>
              <a:t> </a:t>
            </a:r>
            <a:r>
              <a:rPr lang="en-US" sz="3600" dirty="0" err="1">
                <a:solidFill>
                  <a:srgbClr val="1306BA"/>
                </a:solidFill>
                <a:latin typeface="Times New Roman" panose="02020603050405020304" pitchFamily="18" charset="0"/>
                <a:cs typeface="Times New Roman" panose="02020603050405020304" pitchFamily="18" charset="0"/>
              </a:rPr>
              <a:t>Thanh</a:t>
            </a:r>
            <a:r>
              <a:rPr lang="en-US" sz="3600" dirty="0">
                <a:solidFill>
                  <a:srgbClr val="1306BA"/>
                </a:solidFill>
                <a:latin typeface="Times New Roman" panose="02020603050405020304" pitchFamily="18" charset="0"/>
                <a:cs typeface="Times New Roman" panose="02020603050405020304" pitchFamily="18" charset="0"/>
              </a:rPr>
              <a:t> </a:t>
            </a:r>
            <a:r>
              <a:rPr lang="en-US" sz="3600" dirty="0" err="1">
                <a:solidFill>
                  <a:srgbClr val="1306BA"/>
                </a:solidFill>
                <a:latin typeface="Times New Roman" panose="02020603050405020304" pitchFamily="18" charset="0"/>
                <a:cs typeface="Times New Roman" panose="02020603050405020304" pitchFamily="18" charset="0"/>
              </a:rPr>
              <a:t>niên</a:t>
            </a:r>
            <a:endParaRPr lang="en-US" sz="3600" b="1" dirty="0">
              <a:solidFill>
                <a:srgbClr val="1306BA"/>
              </a:solidFill>
              <a:latin typeface="Times New Roman" panose="02020603050405020304" pitchFamily="18" charset="0"/>
              <a:cs typeface="Times New Roman" pitchFamily="18" charset="0"/>
            </a:endParaRPr>
          </a:p>
        </p:txBody>
      </p:sp>
      <p:sp>
        <p:nvSpPr>
          <p:cNvPr id="14" name="Rectangle 13"/>
          <p:cNvSpPr/>
          <p:nvPr/>
        </p:nvSpPr>
        <p:spPr>
          <a:xfrm>
            <a:off x="7383052" y="2827198"/>
            <a:ext cx="3208525" cy="646331"/>
          </a:xfrm>
          <a:prstGeom prst="rect">
            <a:avLst/>
          </a:prstGeom>
        </p:spPr>
        <p:txBody>
          <a:bodyPr wrap="square">
            <a:spAutoFit/>
          </a:bodyPr>
          <a:lstStyle/>
          <a:p>
            <a:r>
              <a:rPr lang="en-US" sz="3600" dirty="0">
                <a:solidFill>
                  <a:srgbClr val="1306BA"/>
                </a:solidFill>
                <a:latin typeface="Times New Roman" panose="02020603050405020304" pitchFamily="18" charset="0"/>
                <a:cs typeface="Times New Roman" panose="02020603050405020304" pitchFamily="18" charset="0"/>
              </a:rPr>
              <a:t>Lan Anh</a:t>
            </a:r>
            <a:endParaRPr lang="en-US" sz="3600" b="1" dirty="0">
              <a:solidFill>
                <a:srgbClr val="1306BA"/>
              </a:solidFill>
              <a:latin typeface="Times New Roman" panose="02020603050405020304" pitchFamily="18" charset="0"/>
              <a:cs typeface="Times New Roman" pitchFamily="18" charset="0"/>
            </a:endParaRPr>
          </a:p>
        </p:txBody>
      </p:sp>
      <p:sp>
        <p:nvSpPr>
          <p:cNvPr id="23" name="Rectangle 22"/>
          <p:cNvSpPr/>
          <p:nvPr/>
        </p:nvSpPr>
        <p:spPr>
          <a:xfrm>
            <a:off x="7378700" y="3515175"/>
            <a:ext cx="3208525" cy="646331"/>
          </a:xfrm>
          <a:prstGeom prst="rect">
            <a:avLst/>
          </a:prstGeom>
        </p:spPr>
        <p:txBody>
          <a:bodyPr wrap="square">
            <a:spAutoFit/>
          </a:bodyPr>
          <a:lstStyle/>
          <a:p>
            <a:r>
              <a:rPr lang="en-US" sz="3600" dirty="0">
                <a:solidFill>
                  <a:srgbClr val="1306BA"/>
                </a:solidFill>
                <a:latin typeface="Times New Roman" panose="02020603050405020304" pitchFamily="18" charset="0"/>
                <a:cs typeface="Times New Roman" panose="02020603050405020304" pitchFamily="18" charset="0"/>
              </a:rPr>
              <a:t>tiếng Anh</a:t>
            </a:r>
            <a:endParaRPr lang="en-US" sz="3600" b="1" dirty="0">
              <a:solidFill>
                <a:srgbClr val="1306BA"/>
              </a:solidFill>
              <a:latin typeface="Times New Roman" panose="02020603050405020304" pitchFamily="18" charset="0"/>
              <a:cs typeface="Times New Roman" pitchFamily="18" charset="0"/>
            </a:endParaRPr>
          </a:p>
        </p:txBody>
      </p:sp>
      <p:sp>
        <p:nvSpPr>
          <p:cNvPr id="24" name="Rectangle 23"/>
          <p:cNvSpPr/>
          <p:nvPr/>
        </p:nvSpPr>
        <p:spPr>
          <a:xfrm>
            <a:off x="7439656" y="4242341"/>
            <a:ext cx="3208525" cy="646331"/>
          </a:xfrm>
          <a:prstGeom prst="rect">
            <a:avLst/>
          </a:prstGeom>
        </p:spPr>
        <p:txBody>
          <a:bodyPr wrap="square">
            <a:spAutoFit/>
          </a:bodyPr>
          <a:lstStyle/>
          <a:p>
            <a:r>
              <a:rPr lang="en-US" sz="3600" dirty="0">
                <a:solidFill>
                  <a:srgbClr val="1306BA"/>
                </a:solidFill>
                <a:latin typeface="Times New Roman" panose="02020603050405020304" pitchFamily="18" charset="0"/>
                <a:cs typeface="Times New Roman" pitchFamily="18" charset="0"/>
              </a:rPr>
              <a:t>quốc gia</a:t>
            </a:r>
          </a:p>
        </p:txBody>
      </p:sp>
      <p:sp>
        <p:nvSpPr>
          <p:cNvPr id="2" name="TextBox 1">
            <a:extLst>
              <a:ext uri="{FF2B5EF4-FFF2-40B4-BE49-F238E27FC236}">
                <a16:creationId xmlns:a16="http://schemas.microsoft.com/office/drawing/2014/main" id="{480FCFC8-7384-153C-2A83-FBA7AAD27090}"/>
              </a:ext>
            </a:extLst>
          </p:cNvPr>
          <p:cNvSpPr txBox="1"/>
          <p:nvPr/>
        </p:nvSpPr>
        <p:spPr>
          <a:xfrm>
            <a:off x="355168" y="245168"/>
            <a:ext cx="11532031" cy="584775"/>
          </a:xfrm>
          <a:prstGeom prst="rect">
            <a:avLst/>
          </a:prstGeom>
          <a:noFill/>
        </p:spPr>
        <p:txBody>
          <a:bodyPr wrap="square" rtlCol="0">
            <a:spAutoFit/>
          </a:bodyPr>
          <a:lstStyle/>
          <a:p>
            <a:pPr algn="ctr"/>
            <a:r>
              <a:rPr lang="en-US" sz="3200" b="1" u="sng" dirty="0" err="1" smtClean="0">
                <a:solidFill>
                  <a:srgbClr val="0070C0"/>
                </a:solidFill>
                <a:latin typeface="Times New Roman" pitchFamily="18" charset="0"/>
                <a:cs typeface="Times New Roman" pitchFamily="18" charset="0"/>
              </a:rPr>
              <a:t>Chính</a:t>
            </a:r>
            <a:r>
              <a:rPr lang="en-US" sz="3200" b="1" u="sng" dirty="0" smtClean="0">
                <a:solidFill>
                  <a:srgbClr val="0070C0"/>
                </a:solidFill>
                <a:latin typeface="Times New Roman" pitchFamily="18" charset="0"/>
                <a:cs typeface="Times New Roman" pitchFamily="18" charset="0"/>
              </a:rPr>
              <a:t> </a:t>
            </a:r>
            <a:r>
              <a:rPr lang="en-US" sz="3200" b="1" u="sng" dirty="0">
                <a:solidFill>
                  <a:srgbClr val="0070C0"/>
                </a:solidFill>
                <a:latin typeface="Times New Roman" pitchFamily="18" charset="0"/>
                <a:cs typeface="Times New Roman" pitchFamily="18" charset="0"/>
              </a:rPr>
              <a:t>tả </a:t>
            </a:r>
            <a:endParaRPr lang="en-US" sz="3200" b="1" dirty="0">
              <a:solidFill>
                <a:srgbClr val="0070C0"/>
              </a:solidFill>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C8A44F38-FE44-BB35-FF2C-71A19AF3536C}"/>
              </a:ext>
            </a:extLst>
          </p:cNvPr>
          <p:cNvSpPr txBox="1"/>
          <p:nvPr/>
        </p:nvSpPr>
        <p:spPr>
          <a:xfrm>
            <a:off x="2511633" y="1163007"/>
            <a:ext cx="7837712" cy="1200329"/>
          </a:xfrm>
          <a:prstGeom prst="rect">
            <a:avLst/>
          </a:prstGeom>
          <a:noFill/>
        </p:spPr>
        <p:txBody>
          <a:bodyPr wrap="square" rtlCol="0">
            <a:spAutoFit/>
          </a:bodyPr>
          <a:lstStyle/>
          <a:p>
            <a:pPr algn="r"/>
            <a:r>
              <a:rPr lang="vi-VN" sz="3600" dirty="0">
                <a:solidFill>
                  <a:srgbClr val="CC0099"/>
                </a:solidFill>
              </a:rPr>
              <a:t>Nghe – viết: </a:t>
            </a:r>
            <a:r>
              <a:rPr lang="vi-VN" sz="3600" b="1" dirty="0">
                <a:solidFill>
                  <a:srgbClr val="CC0099"/>
                </a:solidFill>
              </a:rPr>
              <a:t>Cô gái của tương lai</a:t>
            </a:r>
          </a:p>
          <a:p>
            <a:pPr algn="r"/>
            <a:r>
              <a:rPr lang="vi-VN" sz="3600" b="1" dirty="0">
                <a:solidFill>
                  <a:srgbClr val="CC0099"/>
                </a:solidFill>
              </a:rPr>
              <a:t>                     </a:t>
            </a:r>
          </a:p>
        </p:txBody>
      </p:sp>
    </p:spTree>
    <p:extLst>
      <p:ext uri="{BB962C8B-B14F-4D97-AF65-F5344CB8AC3E}">
        <p14:creationId xmlns:p14="http://schemas.microsoft.com/office/powerpoint/2010/main" val="2840911771"/>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arn(inVertical)">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p:bldP spid="17" grpId="0"/>
      <p:bldP spid="14"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1"/>
          <p:cNvSpPr txBox="1">
            <a:spLocks noChangeArrowheads="1"/>
          </p:cNvSpPr>
          <p:nvPr/>
        </p:nvSpPr>
        <p:spPr bwMode="auto">
          <a:xfrm>
            <a:off x="297976" y="191546"/>
            <a:ext cx="11596048" cy="6198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3975" indent="349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lnSpc>
                <a:spcPct val="130000"/>
              </a:lnSpc>
            </a:pPr>
            <a:r>
              <a:rPr lang="en-US" altLang="en-US" sz="2800" dirty="0">
                <a:solidFill>
                  <a:srgbClr val="FF0000"/>
                </a:solidFill>
                <a:latin typeface="Times New Roman" panose="02020603050405020304" pitchFamily="18" charset="0"/>
                <a:cs typeface="Times New Roman" panose="02020603050405020304" pitchFamily="18" charset="0"/>
              </a:rPr>
              <a:t>2. Những chữ nào cần viết hoa trong các cụm từ in nghiêng dưới đây?</a:t>
            </a:r>
          </a:p>
          <a:p>
            <a:pPr marL="0" indent="0" algn="just" eaLnBrk="1" hangingPunct="1">
              <a:lnSpc>
                <a:spcPct val="130000"/>
              </a:lnSpc>
            </a:pPr>
            <a:r>
              <a:rPr lang="en-US" altLang="en-US" sz="2800" dirty="0">
                <a:solidFill>
                  <a:srgbClr val="002060"/>
                </a:solidFill>
                <a:latin typeface="Times New Roman" panose="02020603050405020304" pitchFamily="18" charset="0"/>
                <a:cs typeface="Times New Roman" panose="02020603050405020304" pitchFamily="18" charset="0"/>
              </a:rPr>
              <a:t>	Bác Hồ nói: “Non sông gấm vóc của chúng ta do phụ nữ ta, trẻ cũng như già góp phần thêu dệt nên.” Tiếp nối truyền thống của Hai Bà Trưng và Bà triệu, ngày nay, phụ nữ đã có đóng góp xuất sắc vào sự nghiệp xây dựng và bảo vệ tổ quốc. </a:t>
            </a:r>
            <a:r>
              <a:rPr lang="en-US" altLang="en-US" sz="2800" dirty="0" err="1">
                <a:solidFill>
                  <a:srgbClr val="002060"/>
                </a:solidFill>
                <a:latin typeface="Times New Roman" panose="02020603050405020304" pitchFamily="18" charset="0"/>
                <a:cs typeface="Times New Roman" panose="02020603050405020304" pitchFamily="18" charset="0"/>
              </a:rPr>
              <a:t>Tiêu</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biểu</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cho</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những</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anh</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hùng</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của</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thời</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đại</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mới</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là</a:t>
            </a:r>
            <a:r>
              <a:rPr lang="en-US" altLang="en-US" sz="2800" dirty="0">
                <a:solidFill>
                  <a:srgbClr val="002060"/>
                </a:solidFill>
                <a:latin typeface="Times New Roman" panose="02020603050405020304" pitchFamily="18" charset="0"/>
                <a:cs typeface="Times New Roman" panose="02020603050405020304" pitchFamily="18" charset="0"/>
              </a:rPr>
              <a:t> 214 </a:t>
            </a:r>
            <a:r>
              <a:rPr lang="en-US" altLang="en-US" sz="2800" dirty="0" err="1">
                <a:solidFill>
                  <a:srgbClr val="002060"/>
                </a:solidFill>
                <a:latin typeface="Times New Roman" panose="02020603050405020304" pitchFamily="18" charset="0"/>
                <a:cs typeface="Times New Roman" panose="02020603050405020304" pitchFamily="18" charset="0"/>
              </a:rPr>
              <a:t>cô</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bác</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được</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nhận</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các</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danh</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hiệu</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cao</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quý</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anh</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hùng</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lao</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động</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anh</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hùng</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lực</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lượng</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vũ</a:t>
            </a:r>
            <a:r>
              <a:rPr lang="en-US" altLang="en-US" sz="2800" b="1" i="1" dirty="0">
                <a:solidFill>
                  <a:srgbClr val="002060"/>
                </a:solidFill>
                <a:latin typeface="Times New Roman" panose="02020603050405020304" pitchFamily="18" charset="0"/>
                <a:cs typeface="Times New Roman" panose="02020603050405020304" pitchFamily="18" charset="0"/>
              </a:rPr>
              <a:t> </a:t>
            </a:r>
            <a:r>
              <a:rPr lang="en-US" altLang="en-US" sz="2800" b="1" i="1" dirty="0" err="1">
                <a:solidFill>
                  <a:srgbClr val="002060"/>
                </a:solidFill>
                <a:latin typeface="Times New Roman" panose="02020603050405020304" pitchFamily="18" charset="0"/>
                <a:cs typeface="Times New Roman" panose="02020603050405020304" pitchFamily="18" charset="0"/>
              </a:rPr>
              <a:t>trang</a:t>
            </a:r>
            <a:r>
              <a:rPr lang="en-US" altLang="en-US" sz="2800" i="1"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Hội</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Liên</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hiệp</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Phụ</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nữ</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Việt</a:t>
            </a:r>
            <a:r>
              <a:rPr lang="en-US" altLang="en-US" sz="2800" dirty="0">
                <a:solidFill>
                  <a:srgbClr val="002060"/>
                </a:solidFill>
                <a:latin typeface="Times New Roman" panose="02020603050405020304" pitchFamily="18" charset="0"/>
                <a:cs typeface="Times New Roman" panose="02020603050405020304" pitchFamily="18" charset="0"/>
              </a:rPr>
              <a:t> Nam </a:t>
            </a:r>
            <a:r>
              <a:rPr lang="en-US" altLang="en-US" sz="2800" dirty="0" err="1">
                <a:solidFill>
                  <a:srgbClr val="002060"/>
                </a:solidFill>
                <a:latin typeface="Times New Roman" panose="02020603050405020304" pitchFamily="18" charset="0"/>
                <a:cs typeface="Times New Roman" panose="02020603050405020304" pitchFamily="18" charset="0"/>
              </a:rPr>
              <a:t>là</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một</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trong</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những</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tổ</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chức</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quần</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chúng</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lớn</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mạnh</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của</a:t>
            </a:r>
            <a:r>
              <a:rPr lang="en-US" altLang="en-US" sz="2800" dirty="0">
                <a:solidFill>
                  <a:srgbClr val="002060"/>
                </a:solidFill>
                <a:latin typeface="Times New Roman" panose="02020603050405020304" pitchFamily="18" charset="0"/>
                <a:cs typeface="Times New Roman" panose="02020603050405020304" pitchFamily="18" charset="0"/>
              </a:rPr>
              <a:t> </a:t>
            </a:r>
            <a:r>
              <a:rPr lang="en-US" altLang="en-US" sz="2800" dirty="0" err="1">
                <a:solidFill>
                  <a:srgbClr val="002060"/>
                </a:solidFill>
                <a:latin typeface="Times New Roman" panose="02020603050405020304" pitchFamily="18" charset="0"/>
                <a:cs typeface="Times New Roman" panose="02020603050405020304" pitchFamily="18" charset="0"/>
              </a:rPr>
              <a:t>nước</a:t>
            </a:r>
            <a:r>
              <a:rPr lang="en-US" altLang="en-US" sz="2800" dirty="0">
                <a:solidFill>
                  <a:srgbClr val="002060"/>
                </a:solidFill>
                <a:latin typeface="Times New Roman" panose="02020603050405020304" pitchFamily="18" charset="0"/>
                <a:cs typeface="Times New Roman" panose="02020603050405020304" pitchFamily="18" charset="0"/>
              </a:rPr>
              <a:t> ta. Hội đã được Nhà nước trao tặng nhiều phần thưởng cao quý như</a:t>
            </a:r>
            <a:r>
              <a:rPr lang="en-US" altLang="en-US" sz="2800" i="1" dirty="0">
                <a:solidFill>
                  <a:srgbClr val="002060"/>
                </a:solidFill>
                <a:latin typeface="Times New Roman" panose="02020603050405020304" pitchFamily="18" charset="0"/>
                <a:cs typeface="Times New Roman" panose="02020603050405020304" pitchFamily="18" charset="0"/>
              </a:rPr>
              <a:t>: </a:t>
            </a:r>
            <a:r>
              <a:rPr lang="en-US" altLang="en-US" sz="2800" b="1" i="1" dirty="0">
                <a:solidFill>
                  <a:srgbClr val="002060"/>
                </a:solidFill>
                <a:latin typeface="Times New Roman" panose="02020603050405020304" pitchFamily="18" charset="0"/>
                <a:cs typeface="Times New Roman" panose="02020603050405020304" pitchFamily="18" charset="0"/>
              </a:rPr>
              <a:t>huân chương sao vàng</a:t>
            </a:r>
            <a:r>
              <a:rPr lang="en-US" altLang="en-US" sz="2800" dirty="0">
                <a:solidFill>
                  <a:srgbClr val="002060"/>
                </a:solidFill>
                <a:latin typeface="Times New Roman" panose="02020603050405020304" pitchFamily="18" charset="0"/>
                <a:cs typeface="Times New Roman" panose="02020603050405020304" pitchFamily="18" charset="0"/>
              </a:rPr>
              <a:t>, (1985), </a:t>
            </a:r>
            <a:r>
              <a:rPr lang="en-US" altLang="en-US" sz="2800" b="1" i="1" dirty="0">
                <a:solidFill>
                  <a:srgbClr val="002060"/>
                </a:solidFill>
                <a:latin typeface="Times New Roman" panose="02020603050405020304" pitchFamily="18" charset="0"/>
                <a:cs typeface="Times New Roman" panose="02020603050405020304" pitchFamily="18" charset="0"/>
              </a:rPr>
              <a:t>huân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i="1" dirty="0">
                <a:solidFill>
                  <a:srgbClr val="002060"/>
                </a:solidFill>
                <a:latin typeface="Times New Roman" panose="02020603050405020304" pitchFamily="18" charset="0"/>
                <a:cs typeface="Times New Roman" panose="02020603050405020304" pitchFamily="18" charset="0"/>
              </a:rPr>
              <a:t>chương độc lập hạng ba </a:t>
            </a:r>
            <a:r>
              <a:rPr lang="en-US" altLang="en-US" sz="2800" i="1" dirty="0">
                <a:solidFill>
                  <a:srgbClr val="002060"/>
                </a:solidFill>
                <a:latin typeface="Times New Roman" panose="02020603050405020304" pitchFamily="18" charset="0"/>
                <a:cs typeface="Times New Roman" panose="02020603050405020304" pitchFamily="18" charset="0"/>
              </a:rPr>
              <a:t>(</a:t>
            </a:r>
            <a:r>
              <a:rPr lang="en-US" altLang="en-US" sz="2800" dirty="0">
                <a:solidFill>
                  <a:srgbClr val="002060"/>
                </a:solidFill>
                <a:latin typeface="Times New Roman" panose="02020603050405020304" pitchFamily="18" charset="0"/>
                <a:cs typeface="Times New Roman" panose="02020603050405020304" pitchFamily="18" charset="0"/>
              </a:rPr>
              <a:t>1997)</a:t>
            </a:r>
            <a:r>
              <a:rPr lang="en-US" altLang="en-US" sz="2800" i="1" dirty="0">
                <a:solidFill>
                  <a:srgbClr val="002060"/>
                </a:solidFill>
                <a:latin typeface="Times New Roman" panose="02020603050405020304" pitchFamily="18" charset="0"/>
                <a:cs typeface="Times New Roman" panose="02020603050405020304" pitchFamily="18" charset="0"/>
              </a:rPr>
              <a:t>, </a:t>
            </a:r>
            <a:r>
              <a:rPr lang="en-US" altLang="en-US" sz="2800" b="1" i="1" dirty="0">
                <a:solidFill>
                  <a:srgbClr val="002060"/>
                </a:solidFill>
                <a:latin typeface="Times New Roman" panose="02020603050405020304" pitchFamily="18" charset="0"/>
                <a:cs typeface="Times New Roman" panose="02020603050405020304" pitchFamily="18" charset="0"/>
              </a:rPr>
              <a:t>huân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i="1" dirty="0">
                <a:solidFill>
                  <a:srgbClr val="002060"/>
                </a:solidFill>
                <a:latin typeface="Times New Roman" panose="02020603050405020304" pitchFamily="18" charset="0"/>
                <a:cs typeface="Times New Roman" panose="02020603050405020304" pitchFamily="18" charset="0"/>
              </a:rPr>
              <a:t>chương lao động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i="1" dirty="0">
                <a:solidFill>
                  <a:srgbClr val="002060"/>
                </a:solidFill>
                <a:latin typeface="Times New Roman" panose="02020603050405020304" pitchFamily="18" charset="0"/>
                <a:cs typeface="Times New Roman" panose="02020603050405020304" pitchFamily="18" charset="0"/>
              </a:rPr>
              <a:t>hạng nhất</a:t>
            </a:r>
            <a:r>
              <a:rPr lang="en-US" altLang="en-US" sz="2800" dirty="0">
                <a:solidFill>
                  <a:srgbClr val="002060"/>
                </a:solidFill>
                <a:latin typeface="Times New Roman" panose="02020603050405020304" pitchFamily="18" charset="0"/>
                <a:cs typeface="Times New Roman" panose="02020603050405020304" pitchFamily="18" charset="0"/>
              </a:rPr>
              <a:t> (1998), </a:t>
            </a:r>
            <a:r>
              <a:rPr lang="en-US" altLang="en-US" sz="2800" b="1" i="1" dirty="0">
                <a:solidFill>
                  <a:srgbClr val="002060"/>
                </a:solidFill>
                <a:latin typeface="Times New Roman" panose="02020603050405020304" pitchFamily="18" charset="0"/>
                <a:cs typeface="Times New Roman" panose="02020603050405020304" pitchFamily="18" charset="0"/>
              </a:rPr>
              <a:t>huân chương độc lập hạng nhất</a:t>
            </a:r>
            <a:r>
              <a:rPr lang="en-US" altLang="en-US" sz="2800" i="1" dirty="0">
                <a:solidFill>
                  <a:srgbClr val="002060"/>
                </a:solidFill>
                <a:latin typeface="Times New Roman" panose="02020603050405020304" pitchFamily="18" charset="0"/>
                <a:cs typeface="Times New Roman" panose="02020603050405020304" pitchFamily="18" charset="0"/>
              </a:rPr>
              <a:t> (</a:t>
            </a:r>
            <a:r>
              <a:rPr lang="en-US" altLang="en-US" sz="2800" dirty="0">
                <a:solidFill>
                  <a:srgbClr val="002060"/>
                </a:solidFill>
                <a:latin typeface="Times New Roman" panose="02020603050405020304" pitchFamily="18" charset="0"/>
                <a:cs typeface="Times New Roman" panose="02020603050405020304" pitchFamily="18" charset="0"/>
              </a:rPr>
              <a:t>2000).</a:t>
            </a:r>
          </a:p>
        </p:txBody>
      </p:sp>
    </p:spTree>
    <p:extLst>
      <p:ext uri="{BB962C8B-B14F-4D97-AF65-F5344CB8AC3E}">
        <p14:creationId xmlns:p14="http://schemas.microsoft.com/office/powerpoint/2010/main" val="732118331"/>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107" y="3126221"/>
            <a:ext cx="3393878" cy="584775"/>
          </a:xfrm>
          <a:prstGeom prst="rect">
            <a:avLst/>
          </a:prstGeom>
        </p:spPr>
        <p:txBody>
          <a:bodyPr wrap="none">
            <a:spAutoFit/>
          </a:bodyPr>
          <a:lstStyle/>
          <a:p>
            <a:r>
              <a:rPr lang="en-US" altLang="en-US" sz="3200" i="1" dirty="0" err="1">
                <a:solidFill>
                  <a:srgbClr val="0070C0"/>
                </a:solidFill>
                <a:latin typeface="Times New Roman" panose="02020603050405020304" pitchFamily="18" charset="0"/>
                <a:cs typeface="Times New Roman" panose="02020603050405020304" pitchFamily="18" charset="0"/>
              </a:rPr>
              <a:t>anh</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hùng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lao</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động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416525" y="5633364"/>
            <a:ext cx="6096000" cy="584775"/>
          </a:xfrm>
          <a:prstGeom prst="rect">
            <a:avLst/>
          </a:prstGeom>
        </p:spPr>
        <p:txBody>
          <a:bodyPr>
            <a:spAutoFit/>
          </a:bodyPr>
          <a:lstStyle/>
          <a:p>
            <a:r>
              <a:rPr lang="en-US" altLang="en-US" sz="3200" i="1" dirty="0" err="1">
                <a:solidFill>
                  <a:srgbClr val="0070C0"/>
                </a:solidFill>
                <a:latin typeface="Times New Roman" panose="02020603050405020304" pitchFamily="18" charset="0"/>
                <a:cs typeface="Times New Roman" panose="02020603050405020304" pitchFamily="18" charset="0"/>
              </a:rPr>
              <a:t>huân</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độc</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lập</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nhất</a:t>
            </a:r>
            <a:endParaRPr lang="en-US" altLang="en-US" sz="32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423315" y="3617539"/>
            <a:ext cx="5077031" cy="584775"/>
          </a:xfrm>
          <a:prstGeom prst="rect">
            <a:avLst/>
          </a:prstGeom>
        </p:spPr>
        <p:txBody>
          <a:bodyPr wrap="none">
            <a:spAutoFit/>
          </a:bodyPr>
          <a:lstStyle/>
          <a:p>
            <a:r>
              <a:rPr lang="en-US" altLang="en-US" sz="3200" i="1" dirty="0" err="1">
                <a:solidFill>
                  <a:srgbClr val="0070C0"/>
                </a:solidFill>
                <a:latin typeface="Times New Roman" panose="02020603050405020304" pitchFamily="18" charset="0"/>
                <a:cs typeface="Times New Roman" panose="02020603050405020304" pitchFamily="18" charset="0"/>
              </a:rPr>
              <a:t>anh</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hùng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lực</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lượng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vũ</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trang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427679" y="4122510"/>
            <a:ext cx="3924472" cy="584775"/>
          </a:xfrm>
          <a:prstGeom prst="rect">
            <a:avLst/>
          </a:prstGeom>
        </p:spPr>
        <p:txBody>
          <a:bodyPr wrap="none">
            <a:spAutoFit/>
          </a:bodyPr>
          <a:lstStyle/>
          <a:p>
            <a:r>
              <a:rPr lang="en-US" altLang="en-US" sz="3200" i="1" dirty="0" err="1">
                <a:solidFill>
                  <a:srgbClr val="0070C0"/>
                </a:solidFill>
                <a:latin typeface="Times New Roman" panose="02020603050405020304" pitchFamily="18" charset="0"/>
                <a:cs typeface="Times New Roman" panose="02020603050405020304" pitchFamily="18" charset="0"/>
              </a:rPr>
              <a:t>huân</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sao</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vàng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423606" y="4627474"/>
            <a:ext cx="5384807" cy="584775"/>
          </a:xfrm>
          <a:prstGeom prst="rect">
            <a:avLst/>
          </a:prstGeom>
        </p:spPr>
        <p:txBody>
          <a:bodyPr wrap="none">
            <a:spAutoFit/>
          </a:bodyPr>
          <a:lstStyle/>
          <a:p>
            <a:r>
              <a:rPr lang="en-US" altLang="en-US" sz="3200" i="1" dirty="0" err="1">
                <a:solidFill>
                  <a:srgbClr val="0070C0"/>
                </a:solidFill>
                <a:latin typeface="Times New Roman" panose="02020603050405020304" pitchFamily="18" charset="0"/>
                <a:cs typeface="Times New Roman" panose="02020603050405020304" pitchFamily="18" charset="0"/>
              </a:rPr>
              <a:t>huân</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độc</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lập</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ba</a:t>
            </a:r>
            <a:r>
              <a:rPr lang="en-US" altLang="en-US" sz="3200" i="1"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406886" y="5118797"/>
            <a:ext cx="5758308" cy="584775"/>
          </a:xfrm>
          <a:prstGeom prst="rect">
            <a:avLst/>
          </a:prstGeom>
        </p:spPr>
        <p:txBody>
          <a:bodyPr wrap="none">
            <a:spAutoFit/>
          </a:bodyPr>
          <a:lstStyle/>
          <a:p>
            <a:r>
              <a:rPr lang="en-US" altLang="en-US" sz="3200" i="1" dirty="0" err="1">
                <a:solidFill>
                  <a:srgbClr val="0070C0"/>
                </a:solidFill>
                <a:latin typeface="Times New Roman" panose="02020603050405020304" pitchFamily="18" charset="0"/>
                <a:cs typeface="Times New Roman" panose="02020603050405020304" pitchFamily="18" charset="0"/>
              </a:rPr>
              <a:t>huân</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lao</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động</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nhất</a:t>
            </a:r>
            <a:r>
              <a:rPr lang="en-US" altLang="en-US" sz="3200"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355168" y="2120147"/>
            <a:ext cx="11752162" cy="584775"/>
          </a:xfrm>
          <a:prstGeom prst="rect">
            <a:avLst/>
          </a:prstGeom>
        </p:spPr>
        <p:txBody>
          <a:bodyPr wrap="square">
            <a:spAutoFit/>
          </a:bodyPr>
          <a:lstStyle/>
          <a:p>
            <a:r>
              <a:rPr lang="en-US" altLang="en-US" sz="3200" dirty="0">
                <a:solidFill>
                  <a:srgbClr val="FF3300"/>
                </a:solidFill>
                <a:latin typeface="Times New Roman" panose="02020603050405020304" pitchFamily="18" charset="0"/>
                <a:cs typeface="Times New Roman" panose="02020603050405020304" pitchFamily="18" charset="0"/>
              </a:rPr>
              <a:t>2. Những chữ nào cần viết hoa trong các cụm từ in nghiêng dưới đây?</a:t>
            </a:r>
          </a:p>
        </p:txBody>
      </p:sp>
      <p:sp>
        <p:nvSpPr>
          <p:cNvPr id="16" name="Rectangle 15"/>
          <p:cNvSpPr/>
          <p:nvPr/>
        </p:nvSpPr>
        <p:spPr>
          <a:xfrm>
            <a:off x="6245582" y="3128493"/>
            <a:ext cx="3432350" cy="584775"/>
          </a:xfrm>
          <a:prstGeom prst="rect">
            <a:avLst/>
          </a:prstGeom>
        </p:spPr>
        <p:txBody>
          <a:bodyPr wrap="none">
            <a:spAutoFit/>
          </a:bodyPr>
          <a:lstStyle/>
          <a:p>
            <a:r>
              <a:rPr lang="en-US" altLang="en-US" sz="3200" i="1" dirty="0" err="1">
                <a:solidFill>
                  <a:srgbClr val="FF0000"/>
                </a:solidFill>
                <a:latin typeface="Times New Roman" panose="02020603050405020304" pitchFamily="18" charset="0"/>
                <a:cs typeface="Times New Roman" panose="02020603050405020304" pitchFamily="18" charset="0"/>
              </a:rPr>
              <a:t>A</a:t>
            </a:r>
            <a:r>
              <a:rPr lang="en-US" altLang="en-US" sz="3200" i="1" dirty="0" err="1">
                <a:solidFill>
                  <a:srgbClr val="0070C0"/>
                </a:solidFill>
                <a:latin typeface="Times New Roman" panose="02020603050405020304" pitchFamily="18" charset="0"/>
                <a:cs typeface="Times New Roman" panose="02020603050405020304" pitchFamily="18" charset="0"/>
              </a:rPr>
              <a:t>nh</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hùng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a:solidFill>
                  <a:srgbClr val="FF0000"/>
                </a:solidFill>
                <a:latin typeface="Times New Roman" panose="02020603050405020304" pitchFamily="18" charset="0"/>
                <a:cs typeface="Times New Roman" panose="02020603050405020304" pitchFamily="18" charset="0"/>
              </a:rPr>
              <a:t>L</a:t>
            </a:r>
            <a:r>
              <a:rPr lang="en-US" altLang="en-US" sz="3200" i="1" dirty="0">
                <a:solidFill>
                  <a:srgbClr val="0070C0"/>
                </a:solidFill>
                <a:latin typeface="Times New Roman" panose="02020603050405020304" pitchFamily="18" charset="0"/>
                <a:cs typeface="Times New Roman" panose="02020603050405020304" pitchFamily="18" charset="0"/>
              </a:rPr>
              <a:t>ao </a:t>
            </a:r>
            <a:r>
              <a:rPr lang="en-US" altLang="en-US" sz="3200" i="1" dirty="0" err="1">
                <a:solidFill>
                  <a:srgbClr val="0070C0"/>
                </a:solidFill>
                <a:latin typeface="Times New Roman" panose="02020603050405020304" pitchFamily="18" charset="0"/>
                <a:cs typeface="Times New Roman" panose="02020603050405020304" pitchFamily="18" charset="0"/>
              </a:rPr>
              <a:t>động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6257296" y="5635636"/>
            <a:ext cx="6096000" cy="584775"/>
          </a:xfrm>
          <a:prstGeom prst="rect">
            <a:avLst/>
          </a:prstGeom>
        </p:spPr>
        <p:txBody>
          <a:bodyPr>
            <a:spAutoFit/>
          </a:bodyPr>
          <a:lstStyle/>
          <a:p>
            <a:r>
              <a:rPr lang="en-US" altLang="en-US" sz="3200" i="1" dirty="0" err="1">
                <a:solidFill>
                  <a:srgbClr val="FF0000"/>
                </a:solidFill>
                <a:latin typeface="Times New Roman" panose="02020603050405020304" pitchFamily="18" charset="0"/>
                <a:cs typeface="Times New Roman" panose="02020603050405020304" pitchFamily="18" charset="0"/>
              </a:rPr>
              <a:t>H</a:t>
            </a:r>
            <a:r>
              <a:rPr lang="en-US" altLang="en-US" sz="3200" i="1" dirty="0" err="1">
                <a:solidFill>
                  <a:srgbClr val="0070C0"/>
                </a:solidFill>
                <a:latin typeface="Times New Roman" panose="02020603050405020304" pitchFamily="18" charset="0"/>
                <a:cs typeface="Times New Roman" panose="02020603050405020304" pitchFamily="18" charset="0"/>
              </a:rPr>
              <a:t>uân</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FF0000"/>
                </a:solidFill>
                <a:latin typeface="Times New Roman" panose="02020603050405020304" pitchFamily="18" charset="0"/>
                <a:cs typeface="Times New Roman" panose="02020603050405020304" pitchFamily="18" charset="0"/>
              </a:rPr>
              <a:t>Đ</a:t>
            </a:r>
            <a:r>
              <a:rPr lang="en-US" altLang="en-US" sz="3200" i="1" dirty="0" err="1">
                <a:solidFill>
                  <a:srgbClr val="0070C0"/>
                </a:solidFill>
                <a:latin typeface="Times New Roman" panose="02020603050405020304" pitchFamily="18" charset="0"/>
                <a:cs typeface="Times New Roman" panose="02020603050405020304" pitchFamily="18" charset="0"/>
              </a:rPr>
              <a:t>ộc</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lập</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FF0000"/>
                </a:solidFill>
                <a:latin typeface="Times New Roman" panose="02020603050405020304" pitchFamily="18" charset="0"/>
                <a:cs typeface="Times New Roman" panose="02020603050405020304" pitchFamily="18" charset="0"/>
              </a:rPr>
              <a:t>N</a:t>
            </a:r>
            <a:r>
              <a:rPr lang="en-US" altLang="en-US" sz="3200" i="1" dirty="0" err="1">
                <a:solidFill>
                  <a:srgbClr val="0070C0"/>
                </a:solidFill>
                <a:latin typeface="Times New Roman" panose="02020603050405020304" pitchFamily="18" charset="0"/>
                <a:cs typeface="Times New Roman" panose="02020603050405020304" pitchFamily="18" charset="0"/>
              </a:rPr>
              <a:t>hất</a:t>
            </a:r>
            <a:endParaRPr lang="en-US" altLang="en-US" sz="3200" dirty="0">
              <a:solidFill>
                <a:srgbClr val="0070C0"/>
              </a:solidFill>
              <a:latin typeface="Times New Roman" panose="02020603050405020304" pitchFamily="18" charset="0"/>
              <a:cs typeface="Times New Roman" panose="02020603050405020304" pitchFamily="18" charset="0"/>
            </a:endParaRPr>
          </a:p>
        </p:txBody>
      </p:sp>
      <p:sp>
        <p:nvSpPr>
          <p:cNvPr id="18" name="Rectangle 17"/>
          <p:cNvSpPr/>
          <p:nvPr/>
        </p:nvSpPr>
        <p:spPr>
          <a:xfrm>
            <a:off x="6250438" y="3619811"/>
            <a:ext cx="5059398" cy="584775"/>
          </a:xfrm>
          <a:prstGeom prst="rect">
            <a:avLst/>
          </a:prstGeom>
        </p:spPr>
        <p:txBody>
          <a:bodyPr wrap="none">
            <a:spAutoFit/>
          </a:bodyPr>
          <a:lstStyle/>
          <a:p>
            <a:r>
              <a:rPr lang="en-US" altLang="en-US" sz="3200" i="1" dirty="0" err="1">
                <a:solidFill>
                  <a:srgbClr val="FF0000"/>
                </a:solidFill>
                <a:latin typeface="Times New Roman" panose="02020603050405020304" pitchFamily="18" charset="0"/>
                <a:cs typeface="Times New Roman" panose="02020603050405020304" pitchFamily="18" charset="0"/>
              </a:rPr>
              <a:t>A</a:t>
            </a:r>
            <a:r>
              <a:rPr lang="en-US" altLang="en-US" sz="3200" i="1" dirty="0" err="1">
                <a:solidFill>
                  <a:srgbClr val="0070C0"/>
                </a:solidFill>
                <a:latin typeface="Times New Roman" panose="02020603050405020304" pitchFamily="18" charset="0"/>
                <a:cs typeface="Times New Roman" panose="02020603050405020304" pitchFamily="18" charset="0"/>
              </a:rPr>
              <a:t>nh</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hùng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FF0000"/>
                </a:solidFill>
                <a:latin typeface="Times New Roman" panose="02020603050405020304" pitchFamily="18" charset="0"/>
                <a:cs typeface="Times New Roman" panose="02020603050405020304" pitchFamily="18" charset="0"/>
              </a:rPr>
              <a:t>L</a:t>
            </a:r>
            <a:r>
              <a:rPr lang="en-US" altLang="en-US" sz="3200" i="1" dirty="0" err="1">
                <a:solidFill>
                  <a:srgbClr val="0070C0"/>
                </a:solidFill>
                <a:latin typeface="Times New Roman" panose="02020603050405020304" pitchFamily="18" charset="0"/>
                <a:cs typeface="Times New Roman" panose="02020603050405020304" pitchFamily="18" charset="0"/>
              </a:rPr>
              <a:t>ực</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lượng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vũ</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trang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6254802" y="4124782"/>
            <a:ext cx="4060727" cy="584775"/>
          </a:xfrm>
          <a:prstGeom prst="rect">
            <a:avLst/>
          </a:prstGeom>
        </p:spPr>
        <p:txBody>
          <a:bodyPr wrap="none">
            <a:spAutoFit/>
          </a:bodyPr>
          <a:lstStyle/>
          <a:p>
            <a:r>
              <a:rPr lang="en-US" altLang="en-US" sz="3200" i="1" dirty="0" err="1">
                <a:solidFill>
                  <a:srgbClr val="FF0000"/>
                </a:solidFill>
                <a:latin typeface="Times New Roman" panose="02020603050405020304" pitchFamily="18" charset="0"/>
                <a:cs typeface="Times New Roman" panose="02020603050405020304" pitchFamily="18" charset="0"/>
              </a:rPr>
              <a:t>H</a:t>
            </a:r>
            <a:r>
              <a:rPr lang="en-US" altLang="en-US" sz="3200" i="1" dirty="0" err="1">
                <a:solidFill>
                  <a:srgbClr val="0070C0"/>
                </a:solidFill>
                <a:latin typeface="Times New Roman" panose="02020603050405020304" pitchFamily="18" charset="0"/>
                <a:cs typeface="Times New Roman" panose="02020603050405020304" pitchFamily="18" charset="0"/>
              </a:rPr>
              <a:t>uân</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a:solidFill>
                  <a:srgbClr val="FF0000"/>
                </a:solidFill>
                <a:latin typeface="Times New Roman" panose="02020603050405020304" pitchFamily="18" charset="0"/>
                <a:cs typeface="Times New Roman" panose="02020603050405020304" pitchFamily="18" charset="0"/>
              </a:rPr>
              <a:t>S</a:t>
            </a:r>
            <a:r>
              <a:rPr lang="en-US" altLang="en-US" sz="3200" i="1" dirty="0">
                <a:solidFill>
                  <a:srgbClr val="0070C0"/>
                </a:solidFill>
                <a:latin typeface="Times New Roman" panose="02020603050405020304" pitchFamily="18" charset="0"/>
                <a:cs typeface="Times New Roman" panose="02020603050405020304" pitchFamily="18" charset="0"/>
              </a:rPr>
              <a:t>ao </a:t>
            </a:r>
            <a:r>
              <a:rPr lang="en-US" altLang="en-US" sz="3200" i="1" dirty="0" err="1">
                <a:solidFill>
                  <a:srgbClr val="0070C0"/>
                </a:solidFill>
                <a:latin typeface="Times New Roman" panose="02020603050405020304" pitchFamily="18" charset="0"/>
                <a:cs typeface="Times New Roman" panose="02020603050405020304" pitchFamily="18" charset="0"/>
              </a:rPr>
              <a:t>vàng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20" name="Rectangle 19"/>
          <p:cNvSpPr/>
          <p:nvPr/>
        </p:nvSpPr>
        <p:spPr>
          <a:xfrm>
            <a:off x="6250729" y="4629746"/>
            <a:ext cx="5641288" cy="584775"/>
          </a:xfrm>
          <a:prstGeom prst="rect">
            <a:avLst/>
          </a:prstGeom>
        </p:spPr>
        <p:txBody>
          <a:bodyPr wrap="none">
            <a:spAutoFit/>
          </a:bodyPr>
          <a:lstStyle/>
          <a:p>
            <a:r>
              <a:rPr lang="en-US" altLang="en-US" sz="3200" i="1" dirty="0" err="1">
                <a:solidFill>
                  <a:srgbClr val="FF0000"/>
                </a:solidFill>
                <a:latin typeface="Times New Roman" panose="02020603050405020304" pitchFamily="18" charset="0"/>
                <a:cs typeface="Times New Roman" panose="02020603050405020304" pitchFamily="18" charset="0"/>
              </a:rPr>
              <a:t>H</a:t>
            </a:r>
            <a:r>
              <a:rPr lang="en-US" altLang="en-US" sz="3200" i="1" dirty="0" err="1">
                <a:solidFill>
                  <a:srgbClr val="0070C0"/>
                </a:solidFill>
                <a:latin typeface="Times New Roman" panose="02020603050405020304" pitchFamily="18" charset="0"/>
                <a:cs typeface="Times New Roman" panose="02020603050405020304" pitchFamily="18" charset="0"/>
              </a:rPr>
              <a:t>uân</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FF0000"/>
                </a:solidFill>
                <a:latin typeface="Times New Roman" panose="02020603050405020304" pitchFamily="18" charset="0"/>
                <a:cs typeface="Times New Roman" panose="02020603050405020304" pitchFamily="18" charset="0"/>
              </a:rPr>
              <a:t>Đ</a:t>
            </a:r>
            <a:r>
              <a:rPr lang="en-US" altLang="en-US" sz="3200" i="1" dirty="0" err="1">
                <a:solidFill>
                  <a:srgbClr val="0070C0"/>
                </a:solidFill>
                <a:latin typeface="Times New Roman" panose="02020603050405020304" pitchFamily="18" charset="0"/>
                <a:cs typeface="Times New Roman" panose="02020603050405020304" pitchFamily="18" charset="0"/>
              </a:rPr>
              <a:t>ộc</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lập</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a:solidFill>
                  <a:srgbClr val="FF0000"/>
                </a:solidFill>
                <a:latin typeface="Times New Roman" panose="02020603050405020304" pitchFamily="18" charset="0"/>
                <a:cs typeface="Times New Roman" panose="02020603050405020304" pitchFamily="18" charset="0"/>
              </a:rPr>
              <a:t>B</a:t>
            </a:r>
            <a:r>
              <a:rPr lang="en-US" altLang="en-US" sz="3200" i="1" dirty="0">
                <a:solidFill>
                  <a:srgbClr val="0070C0"/>
                </a:solidFill>
                <a:latin typeface="Times New Roman" panose="02020603050405020304" pitchFamily="18" charset="0"/>
                <a:cs typeface="Times New Roman" panose="02020603050405020304" pitchFamily="18" charset="0"/>
              </a:rPr>
              <a:t>a </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6125892" y="5121069"/>
            <a:ext cx="6227404" cy="584775"/>
          </a:xfrm>
          <a:prstGeom prst="rect">
            <a:avLst/>
          </a:prstGeom>
        </p:spPr>
        <p:txBody>
          <a:bodyPr wrap="square">
            <a:spAutoFit/>
          </a:bodyPr>
          <a:lstStyle/>
          <a:p>
            <a:r>
              <a:rPr lang="en-US" altLang="en-US" sz="3200" i="1" dirty="0" err="1">
                <a:solidFill>
                  <a:srgbClr val="FF0000"/>
                </a:solidFill>
                <a:latin typeface="Times New Roman" panose="02020603050405020304" pitchFamily="18" charset="0"/>
                <a:cs typeface="Times New Roman" panose="02020603050405020304" pitchFamily="18" charset="0"/>
              </a:rPr>
              <a:t>H</a:t>
            </a:r>
            <a:r>
              <a:rPr lang="en-US" altLang="en-US" sz="3200" i="1" dirty="0" err="1">
                <a:solidFill>
                  <a:srgbClr val="0070C0"/>
                </a:solidFill>
                <a:latin typeface="Times New Roman" panose="02020603050405020304" pitchFamily="18" charset="0"/>
                <a:cs typeface="Times New Roman" panose="02020603050405020304" pitchFamily="18" charset="0"/>
              </a:rPr>
              <a:t>uân</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chương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a:solidFill>
                  <a:srgbClr val="FF0000"/>
                </a:solidFill>
                <a:latin typeface="Times New Roman" panose="02020603050405020304" pitchFamily="18" charset="0"/>
                <a:cs typeface="Times New Roman" panose="02020603050405020304" pitchFamily="18" charset="0"/>
              </a:rPr>
              <a:t>L</a:t>
            </a:r>
            <a:r>
              <a:rPr lang="en-US" altLang="en-US" sz="3200" i="1" dirty="0">
                <a:solidFill>
                  <a:srgbClr val="0070C0"/>
                </a:solidFill>
                <a:latin typeface="Times New Roman" panose="02020603050405020304" pitchFamily="18" charset="0"/>
                <a:cs typeface="Times New Roman" panose="02020603050405020304" pitchFamily="18" charset="0"/>
              </a:rPr>
              <a:t>ao </a:t>
            </a:r>
            <a:r>
              <a:rPr lang="en-US" altLang="en-US" sz="3200" i="1" dirty="0" err="1">
                <a:solidFill>
                  <a:srgbClr val="0070C0"/>
                </a:solidFill>
                <a:latin typeface="Times New Roman" panose="02020603050405020304" pitchFamily="18" charset="0"/>
                <a:cs typeface="Times New Roman" panose="02020603050405020304" pitchFamily="18" charset="0"/>
              </a:rPr>
              <a:t>động</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0070C0"/>
                </a:solidFill>
                <a:latin typeface="Times New Roman" panose="02020603050405020304" pitchFamily="18" charset="0"/>
                <a:cs typeface="Times New Roman" panose="02020603050405020304" pitchFamily="18" charset="0"/>
              </a:rPr>
              <a:t>hạng</a:t>
            </a:r>
            <a:r>
              <a:rPr lang="en-US" altLang="en-US" sz="3200" i="1" dirty="0">
                <a:solidFill>
                  <a:srgbClr val="0070C0"/>
                </a:solidFill>
                <a:latin typeface="Times New Roman" panose="02020603050405020304" pitchFamily="18" charset="0"/>
                <a:cs typeface="Times New Roman" panose="02020603050405020304" pitchFamily="18" charset="0"/>
              </a:rPr>
              <a:t> </a:t>
            </a:r>
            <a:r>
              <a:rPr lang="en-US" altLang="en-US" sz="3200" i="1" dirty="0" err="1">
                <a:solidFill>
                  <a:srgbClr val="FF0000"/>
                </a:solidFill>
                <a:latin typeface="Times New Roman" panose="02020603050405020304" pitchFamily="18" charset="0"/>
                <a:cs typeface="Times New Roman" panose="02020603050405020304" pitchFamily="18" charset="0"/>
              </a:rPr>
              <a:t>N</a:t>
            </a:r>
            <a:r>
              <a:rPr lang="en-US" altLang="en-US" sz="3200" i="1" dirty="0" err="1">
                <a:solidFill>
                  <a:srgbClr val="0070C0"/>
                </a:solidFill>
                <a:latin typeface="Times New Roman" panose="02020603050405020304" pitchFamily="18" charset="0"/>
                <a:cs typeface="Times New Roman" panose="02020603050405020304" pitchFamily="18" charset="0"/>
              </a:rPr>
              <a:t>hất</a:t>
            </a:r>
            <a:r>
              <a:rPr lang="en-US" altLang="en-US" sz="3200"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0070C0"/>
              </a:solidFill>
              <a:latin typeface="Times New Roman" panose="02020603050405020304" pitchFamily="18" charset="0"/>
              <a:cs typeface="Times New Roman" panose="02020603050405020304" pitchFamily="18" charset="0"/>
            </a:endParaRPr>
          </a:p>
        </p:txBody>
      </p:sp>
      <p:cxnSp>
        <p:nvCxnSpPr>
          <p:cNvPr id="23" name="Straight Connector 22"/>
          <p:cNvCxnSpPr/>
          <p:nvPr/>
        </p:nvCxnSpPr>
        <p:spPr>
          <a:xfrm flipH="1" flipV="1">
            <a:off x="6071377" y="3240067"/>
            <a:ext cx="13648" cy="287967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AA575A2-7D75-B5E4-81D5-B9CF1186761D}"/>
              </a:ext>
            </a:extLst>
          </p:cNvPr>
          <p:cNvSpPr txBox="1"/>
          <p:nvPr/>
        </p:nvSpPr>
        <p:spPr>
          <a:xfrm>
            <a:off x="355168" y="245168"/>
            <a:ext cx="11532031" cy="584775"/>
          </a:xfrm>
          <a:prstGeom prst="rect">
            <a:avLst/>
          </a:prstGeom>
          <a:noFill/>
        </p:spPr>
        <p:txBody>
          <a:bodyPr wrap="square" rtlCol="0">
            <a:spAutoFit/>
          </a:bodyPr>
          <a:lstStyle/>
          <a:p>
            <a:pPr algn="ctr"/>
            <a:r>
              <a:rPr lang="en-US" sz="3200" b="1" u="sng" dirty="0" err="1" smtClean="0">
                <a:solidFill>
                  <a:srgbClr val="0070C0"/>
                </a:solidFill>
                <a:latin typeface="Times New Roman" pitchFamily="18" charset="0"/>
                <a:cs typeface="Times New Roman" pitchFamily="18" charset="0"/>
              </a:rPr>
              <a:t>Chính</a:t>
            </a:r>
            <a:r>
              <a:rPr lang="en-US" sz="3200" b="1" u="sng" dirty="0" smtClean="0">
                <a:solidFill>
                  <a:srgbClr val="0070C0"/>
                </a:solidFill>
                <a:latin typeface="Times New Roman" pitchFamily="18" charset="0"/>
                <a:cs typeface="Times New Roman" pitchFamily="18" charset="0"/>
              </a:rPr>
              <a:t> </a:t>
            </a:r>
            <a:r>
              <a:rPr lang="en-US" sz="3200" b="1" u="sng" dirty="0">
                <a:solidFill>
                  <a:srgbClr val="0070C0"/>
                </a:solidFill>
                <a:latin typeface="Times New Roman" pitchFamily="18" charset="0"/>
                <a:cs typeface="Times New Roman" pitchFamily="18" charset="0"/>
              </a:rPr>
              <a:t>tả </a:t>
            </a:r>
            <a:endParaRPr lang="en-US" sz="3200" b="1" dirty="0">
              <a:solidFill>
                <a:srgbClr val="0070C0"/>
              </a:solidFill>
              <a:latin typeface="Times New Roman" pitchFamily="18" charset="0"/>
              <a:cs typeface="Times New Roman" pitchFamily="18" charset="0"/>
            </a:endParaRPr>
          </a:p>
        </p:txBody>
      </p:sp>
      <p:sp>
        <p:nvSpPr>
          <p:cNvPr id="5" name="TextBox 4">
            <a:extLst>
              <a:ext uri="{FF2B5EF4-FFF2-40B4-BE49-F238E27FC236}">
                <a16:creationId xmlns:a16="http://schemas.microsoft.com/office/drawing/2014/main" id="{7373D980-DB87-F6A5-338E-6A91BFC484E0}"/>
              </a:ext>
            </a:extLst>
          </p:cNvPr>
          <p:cNvSpPr txBox="1"/>
          <p:nvPr/>
        </p:nvSpPr>
        <p:spPr>
          <a:xfrm>
            <a:off x="2511633" y="1163007"/>
            <a:ext cx="7837712" cy="1200329"/>
          </a:xfrm>
          <a:prstGeom prst="rect">
            <a:avLst/>
          </a:prstGeom>
          <a:noFill/>
        </p:spPr>
        <p:txBody>
          <a:bodyPr wrap="square" rtlCol="0">
            <a:spAutoFit/>
          </a:bodyPr>
          <a:lstStyle/>
          <a:p>
            <a:pPr algn="r"/>
            <a:r>
              <a:rPr lang="vi-VN" sz="3600" dirty="0">
                <a:solidFill>
                  <a:srgbClr val="CC0099"/>
                </a:solidFill>
              </a:rPr>
              <a:t>Nghe – viết: </a:t>
            </a:r>
            <a:r>
              <a:rPr lang="vi-VN" sz="3600" b="1" dirty="0">
                <a:solidFill>
                  <a:srgbClr val="CC0099"/>
                </a:solidFill>
              </a:rPr>
              <a:t>Cô gái của tương lai</a:t>
            </a:r>
          </a:p>
          <a:p>
            <a:pPr algn="r"/>
            <a:r>
              <a:rPr lang="vi-VN" sz="3600" b="1" dirty="0">
                <a:solidFill>
                  <a:srgbClr val="CC0099"/>
                </a:solidFill>
              </a:rPr>
              <a:t>                     </a:t>
            </a:r>
          </a:p>
        </p:txBody>
      </p:sp>
    </p:spTree>
    <p:extLst>
      <p:ext uri="{BB962C8B-B14F-4D97-AF65-F5344CB8AC3E}">
        <p14:creationId xmlns:p14="http://schemas.microsoft.com/office/powerpoint/2010/main" val="157018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1000"/>
                                        <p:tgtEl>
                                          <p:spTgt spid="3"/>
                                        </p:tgtEl>
                                      </p:cBhvr>
                                    </p:animEffect>
                                    <p:anim calcmode="lin" valueType="num">
                                      <p:cBhvr>
                                        <p:cTn id="43" dur="1000" fill="hold"/>
                                        <p:tgtEl>
                                          <p:spTgt spid="3"/>
                                        </p:tgtEl>
                                        <p:attrNameLst>
                                          <p:attrName>ppt_x</p:attrName>
                                        </p:attrNameLst>
                                      </p:cBhvr>
                                      <p:tavLst>
                                        <p:tav tm="0">
                                          <p:val>
                                            <p:strVal val="#ppt_x"/>
                                          </p:val>
                                        </p:tav>
                                        <p:tav tm="100000">
                                          <p:val>
                                            <p:strVal val="#ppt_x"/>
                                          </p:val>
                                        </p:tav>
                                      </p:tavLst>
                                    </p:anim>
                                    <p:anim calcmode="lin" valueType="num">
                                      <p:cBhvr>
                                        <p:cTn id="4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strips(downLeft)">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barn(inVertical)">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barn(inVertical)">
                                      <p:cBhvr>
                                        <p:cTn id="59" dur="500"/>
                                        <p:tgtEl>
                                          <p:spTgt spid="18"/>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barn(inVertical)">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barn(inVertical)">
                                      <p:cBhvr>
                                        <p:cTn id="69" dur="500"/>
                                        <p:tgtEl>
                                          <p:spTgt spid="20"/>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barn(inVertical)">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barn(inVertical)">
                                      <p:cBhvr>
                                        <p:cTn id="7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2" grpId="0"/>
      <p:bldP spid="13" grpId="0"/>
      <p:bldP spid="14" grpId="0"/>
      <p:bldP spid="16" grpId="0"/>
      <p:bldP spid="17" grpId="0"/>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26" name="Picture 2" descr="Kết quả hình ảnh cho hinh anh huan chuong sao va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1862" y="2511625"/>
            <a:ext cx="2585331" cy="364112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26019" y="2630311"/>
            <a:ext cx="2867759" cy="3252512"/>
          </a:xfrm>
          <a:prstGeom prst="rect">
            <a:avLst/>
          </a:prstGeom>
        </p:spPr>
      </p:pic>
      <p:pic>
        <p:nvPicPr>
          <p:cNvPr id="1032" name="Picture 8" descr="Hình ảnh có liên quan"/>
          <p:cNvPicPr>
            <a:picLocks noChangeAspect="1" noChangeArrowheads="1"/>
          </p:cNvPicPr>
          <p:nvPr/>
        </p:nvPicPr>
        <p:blipFill rotWithShape="1">
          <a:blip r:embed="rId5">
            <a:extLst>
              <a:ext uri="{28A0092B-C50C-407E-A947-70E740481C1C}">
                <a14:useLocalDpi xmlns:a14="http://schemas.microsoft.com/office/drawing/2010/main" val="0"/>
              </a:ext>
            </a:extLst>
          </a:blip>
          <a:srcRect t="8325"/>
          <a:stretch/>
        </p:blipFill>
        <p:spPr bwMode="auto">
          <a:xfrm>
            <a:off x="4293597" y="2511625"/>
            <a:ext cx="2693779" cy="345732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446664" y="5945645"/>
            <a:ext cx="2552131" cy="369332"/>
          </a:xfrm>
          <a:prstGeom prst="rect">
            <a:avLst/>
          </a:prstGeom>
          <a:noFill/>
        </p:spPr>
        <p:txBody>
          <a:bodyPr wrap="square" rtlCol="0">
            <a:spAutoFit/>
          </a:bodyPr>
          <a:lstStyle/>
          <a:p>
            <a:pPr algn="ctr"/>
            <a:r>
              <a:rPr lang="en-US" dirty="0" err="1"/>
              <a:t>Huân</a:t>
            </a:r>
            <a:r>
              <a:rPr lang="en-US" dirty="0"/>
              <a:t> </a:t>
            </a:r>
            <a:r>
              <a:rPr lang="en-US" dirty="0" err="1">
                <a:latin typeface="Times New Roman" pitchFamily="18" charset="0"/>
                <a:cs typeface="Times New Roman" pitchFamily="18" charset="0"/>
              </a:rPr>
              <a:t>chương</a:t>
            </a:r>
            <a:r>
              <a:rPr lang="en-US" dirty="0"/>
              <a:t> Sao </a:t>
            </a:r>
            <a:r>
              <a:rPr lang="en-US" dirty="0" err="1"/>
              <a:t>vàng</a:t>
            </a:r>
            <a:endParaRPr lang="en-US" dirty="0"/>
          </a:p>
        </p:txBody>
      </p:sp>
      <p:sp>
        <p:nvSpPr>
          <p:cNvPr id="14" name="TextBox 13"/>
          <p:cNvSpPr txBox="1"/>
          <p:nvPr/>
        </p:nvSpPr>
        <p:spPr>
          <a:xfrm>
            <a:off x="4970070" y="5947917"/>
            <a:ext cx="2552131" cy="369332"/>
          </a:xfrm>
          <a:prstGeom prst="rect">
            <a:avLst/>
          </a:prstGeom>
          <a:noFill/>
        </p:spPr>
        <p:txBody>
          <a:bodyPr wrap="square" rtlCol="0">
            <a:spAutoFit/>
          </a:bodyPr>
          <a:lstStyle/>
          <a:p>
            <a:pPr algn="ctr"/>
            <a:r>
              <a:rPr lang="en-US" dirty="0" err="1">
                <a:latin typeface="Times New Roman" pitchFamily="18" charset="0"/>
                <a:cs typeface="Times New Roman" pitchFamily="18" charset="0"/>
              </a:rPr>
              <a:t>Huân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endParaRPr lang="en-US" dirty="0">
              <a:latin typeface="Times New Roman" pitchFamily="18" charset="0"/>
              <a:cs typeface="Times New Roman" pitchFamily="18" charset="0"/>
            </a:endParaRPr>
          </a:p>
        </p:txBody>
      </p:sp>
      <p:sp>
        <p:nvSpPr>
          <p:cNvPr id="15" name="TextBox 14"/>
          <p:cNvSpPr txBox="1"/>
          <p:nvPr/>
        </p:nvSpPr>
        <p:spPr>
          <a:xfrm>
            <a:off x="8450256" y="5947917"/>
            <a:ext cx="2552131" cy="369332"/>
          </a:xfrm>
          <a:prstGeom prst="rect">
            <a:avLst/>
          </a:prstGeom>
          <a:noFill/>
        </p:spPr>
        <p:txBody>
          <a:bodyPr wrap="square" rtlCol="0">
            <a:spAutoFit/>
          </a:bodyPr>
          <a:lstStyle/>
          <a:p>
            <a:pPr algn="ctr"/>
            <a:r>
              <a:rPr lang="en-US" dirty="0" err="1"/>
              <a:t>Huân</a:t>
            </a:r>
            <a:r>
              <a:rPr lang="en-US" dirty="0"/>
              <a:t> </a:t>
            </a:r>
            <a:r>
              <a:rPr lang="en-US" dirty="0" err="1"/>
              <a:t>chương</a:t>
            </a:r>
            <a:r>
              <a:rPr lang="en-US" dirty="0"/>
              <a:t> Lao </a:t>
            </a:r>
            <a:r>
              <a:rPr lang="en-US" dirty="0" err="1"/>
              <a:t>động</a:t>
            </a:r>
            <a:endParaRPr lang="en-US" dirty="0"/>
          </a:p>
        </p:txBody>
      </p:sp>
      <p:sp>
        <p:nvSpPr>
          <p:cNvPr id="2" name="TextBox 1">
            <a:extLst>
              <a:ext uri="{FF2B5EF4-FFF2-40B4-BE49-F238E27FC236}">
                <a16:creationId xmlns:a16="http://schemas.microsoft.com/office/drawing/2014/main" id="{D69EA2A0-1162-C500-1ACD-91BE484B4613}"/>
              </a:ext>
            </a:extLst>
          </p:cNvPr>
          <p:cNvSpPr txBox="1"/>
          <p:nvPr/>
        </p:nvSpPr>
        <p:spPr>
          <a:xfrm>
            <a:off x="355168" y="245168"/>
            <a:ext cx="11532031" cy="584775"/>
          </a:xfrm>
          <a:prstGeom prst="rect">
            <a:avLst/>
          </a:prstGeom>
          <a:noFill/>
        </p:spPr>
        <p:txBody>
          <a:bodyPr wrap="square" rtlCol="0">
            <a:spAutoFit/>
          </a:bodyPr>
          <a:lstStyle/>
          <a:p>
            <a:pPr algn="ctr"/>
            <a:r>
              <a:rPr lang="en-US" sz="3200" b="1" u="sng" dirty="0" err="1" smtClean="0">
                <a:solidFill>
                  <a:srgbClr val="0070C0"/>
                </a:solidFill>
                <a:latin typeface="Times New Roman" pitchFamily="18" charset="0"/>
                <a:cs typeface="Times New Roman" pitchFamily="18" charset="0"/>
              </a:rPr>
              <a:t>Chính</a:t>
            </a:r>
            <a:r>
              <a:rPr lang="en-US" sz="3200" b="1" u="sng" dirty="0" smtClean="0">
                <a:solidFill>
                  <a:srgbClr val="0070C0"/>
                </a:solidFill>
                <a:latin typeface="Times New Roman" pitchFamily="18" charset="0"/>
                <a:cs typeface="Times New Roman" pitchFamily="18" charset="0"/>
              </a:rPr>
              <a:t> </a:t>
            </a:r>
            <a:r>
              <a:rPr lang="en-US" sz="3200" b="1" u="sng" dirty="0">
                <a:solidFill>
                  <a:srgbClr val="0070C0"/>
                </a:solidFill>
                <a:latin typeface="Times New Roman" pitchFamily="18" charset="0"/>
                <a:cs typeface="Times New Roman" pitchFamily="18" charset="0"/>
              </a:rPr>
              <a:t>tả </a:t>
            </a:r>
            <a:endParaRPr lang="en-US" sz="3200" b="1" dirty="0">
              <a:solidFill>
                <a:srgbClr val="0070C0"/>
              </a:solidFill>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FE0DD653-2412-F207-0FAE-DB9EEA481FFA}"/>
              </a:ext>
            </a:extLst>
          </p:cNvPr>
          <p:cNvSpPr txBox="1"/>
          <p:nvPr/>
        </p:nvSpPr>
        <p:spPr>
          <a:xfrm>
            <a:off x="2511633" y="1163007"/>
            <a:ext cx="7837712" cy="1200329"/>
          </a:xfrm>
          <a:prstGeom prst="rect">
            <a:avLst/>
          </a:prstGeom>
          <a:noFill/>
        </p:spPr>
        <p:txBody>
          <a:bodyPr wrap="square" rtlCol="0">
            <a:spAutoFit/>
          </a:bodyPr>
          <a:lstStyle/>
          <a:p>
            <a:pPr algn="r"/>
            <a:r>
              <a:rPr lang="vi-VN" sz="3600" dirty="0">
                <a:solidFill>
                  <a:srgbClr val="CC0099"/>
                </a:solidFill>
              </a:rPr>
              <a:t>Nghe – viết: </a:t>
            </a:r>
            <a:r>
              <a:rPr lang="vi-VN" sz="3600" b="1" dirty="0">
                <a:solidFill>
                  <a:srgbClr val="CC0099"/>
                </a:solidFill>
              </a:rPr>
              <a:t>Cô gái của tương lai</a:t>
            </a:r>
          </a:p>
          <a:p>
            <a:pPr algn="r"/>
            <a:r>
              <a:rPr lang="vi-VN" sz="3600" b="1" dirty="0">
                <a:solidFill>
                  <a:srgbClr val="CC0099"/>
                </a:solidFill>
              </a:rPr>
              <a:t>                     </a:t>
            </a:r>
          </a:p>
        </p:txBody>
      </p:sp>
    </p:spTree>
    <p:extLst>
      <p:ext uri="{BB962C8B-B14F-4D97-AF65-F5344CB8AC3E}">
        <p14:creationId xmlns:p14="http://schemas.microsoft.com/office/powerpoint/2010/main" val="240361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032"/>
                                        </p:tgtEl>
                                        <p:attrNameLst>
                                          <p:attrName>style.visibility</p:attrName>
                                        </p:attrNameLst>
                                      </p:cBhvr>
                                      <p:to>
                                        <p:strVal val="visible"/>
                                      </p:to>
                                    </p:set>
                                    <p:animEffect transition="in" filter="fade">
                                      <p:cBhvr>
                                        <p:cTn id="24" dur="1000"/>
                                        <p:tgtEl>
                                          <p:spTgt spid="1032"/>
                                        </p:tgtEl>
                                      </p:cBhvr>
                                    </p:animEffect>
                                    <p:anim calcmode="lin" valueType="num">
                                      <p:cBhvr>
                                        <p:cTn id="25" dur="1000" fill="hold"/>
                                        <p:tgtEl>
                                          <p:spTgt spid="1032"/>
                                        </p:tgtEl>
                                        <p:attrNameLst>
                                          <p:attrName>ppt_x</p:attrName>
                                        </p:attrNameLst>
                                      </p:cBhvr>
                                      <p:tavLst>
                                        <p:tav tm="0">
                                          <p:val>
                                            <p:strVal val="#ppt_x"/>
                                          </p:val>
                                        </p:tav>
                                        <p:tav tm="100000">
                                          <p:val>
                                            <p:strVal val="#ppt_x"/>
                                          </p:val>
                                        </p:tav>
                                      </p:tavLst>
                                    </p:anim>
                                    <p:anim calcmode="lin" valueType="num">
                                      <p:cBhvr>
                                        <p:cTn id="26" dur="1000" fill="hold"/>
                                        <p:tgtEl>
                                          <p:spTgt spid="103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436727" y="2826087"/>
            <a:ext cx="1142317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a:solidFill>
                  <a:srgbClr val="1306BA"/>
                </a:solidFill>
                <a:latin typeface="Times New Roman" panose="02020603050405020304" pitchFamily="18" charset="0"/>
                <a:cs typeface="Times New Roman" panose="02020603050405020304" pitchFamily="18" charset="0"/>
              </a:rPr>
              <a:t>3. Tên các huân chương phù  hợp với mỗi chỗ trống dưới đây:</a:t>
            </a:r>
          </a:p>
          <a:p>
            <a:pPr algn="just" eaLnBrk="1" hangingPunct="1">
              <a:spcBef>
                <a:spcPct val="50000"/>
              </a:spcBef>
            </a:pPr>
            <a:r>
              <a:rPr lang="en-US" altLang="en-US" sz="2800" dirty="0">
                <a:latin typeface="Times New Roman" panose="02020603050405020304" pitchFamily="18" charset="0"/>
                <a:cs typeface="Times New Roman" panose="02020603050405020304" pitchFamily="18" charset="0"/>
              </a:rPr>
              <a:t>a) Huân chương cao quý nhất của nước ta là:…………………….........</a:t>
            </a:r>
          </a:p>
        </p:txBody>
      </p:sp>
      <p:sp>
        <p:nvSpPr>
          <p:cNvPr id="12" name="Rectangle 34"/>
          <p:cNvSpPr>
            <a:spLocks noChangeArrowheads="1"/>
          </p:cNvSpPr>
          <p:nvPr/>
        </p:nvSpPr>
        <p:spPr bwMode="auto">
          <a:xfrm>
            <a:off x="6952947" y="3354528"/>
            <a:ext cx="438775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dirty="0" err="1">
                <a:solidFill>
                  <a:srgbClr val="FF3300"/>
                </a:solidFill>
                <a:latin typeface="Times New Roman" panose="02020603050405020304" pitchFamily="18" charset="0"/>
                <a:cs typeface="Times New Roman" panose="02020603050405020304" pitchFamily="18" charset="0"/>
              </a:rPr>
              <a:t>Huân</a:t>
            </a:r>
            <a:r>
              <a:rPr lang="en-US" altLang="en-US" sz="3000" dirty="0">
                <a:solidFill>
                  <a:srgbClr val="FF3300"/>
                </a:solidFill>
                <a:latin typeface="Times New Roman" panose="02020603050405020304" pitchFamily="18" charset="0"/>
                <a:cs typeface="Times New Roman" panose="02020603050405020304" pitchFamily="18" charset="0"/>
              </a:rPr>
              <a:t> </a:t>
            </a:r>
            <a:r>
              <a:rPr lang="en-US" altLang="en-US" sz="3000" dirty="0" err="1">
                <a:solidFill>
                  <a:srgbClr val="FF3300"/>
                </a:solidFill>
                <a:latin typeface="Times New Roman" panose="02020603050405020304" pitchFamily="18" charset="0"/>
                <a:cs typeface="Times New Roman" panose="02020603050405020304" pitchFamily="18" charset="0"/>
              </a:rPr>
              <a:t>chương</a:t>
            </a:r>
            <a:r>
              <a:rPr lang="en-US" altLang="en-US" sz="3000" dirty="0">
                <a:solidFill>
                  <a:srgbClr val="FF3300"/>
                </a:solidFill>
                <a:latin typeface="Times New Roman" panose="02020603050405020304" pitchFamily="18" charset="0"/>
                <a:cs typeface="Times New Roman" panose="02020603050405020304" pitchFamily="18" charset="0"/>
              </a:rPr>
              <a:t> Sao </a:t>
            </a:r>
            <a:r>
              <a:rPr lang="en-US" altLang="en-US" sz="3000" dirty="0" err="1">
                <a:solidFill>
                  <a:srgbClr val="FF3300"/>
                </a:solidFill>
                <a:latin typeface="Times New Roman" panose="02020603050405020304" pitchFamily="18" charset="0"/>
                <a:cs typeface="Times New Roman" panose="02020603050405020304" pitchFamily="18" charset="0"/>
              </a:rPr>
              <a:t>vàng</a:t>
            </a:r>
            <a:endParaRPr lang="en-US" altLang="en-US" sz="3000" dirty="0">
              <a:solidFill>
                <a:srgbClr val="FF33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503839" y="5214701"/>
            <a:ext cx="11508424" cy="954107"/>
          </a:xfrm>
          <a:prstGeom prst="rect">
            <a:avLst/>
          </a:prstGeom>
        </p:spPr>
        <p:txBody>
          <a:bodyPr wrap="square">
            <a:spAutoFit/>
          </a:bodyPr>
          <a:lstStyle/>
          <a:p>
            <a:pPr algn="just">
              <a:spcBef>
                <a:spcPct val="50000"/>
              </a:spcBef>
            </a:pPr>
            <a:r>
              <a:rPr lang="en-US" altLang="en-US" sz="2800" dirty="0">
                <a:latin typeface="Times New Roman" panose="02020603050405020304" pitchFamily="18" charset="0"/>
                <a:cs typeface="Times New Roman" panose="02020603050405020304" pitchFamily="18" charset="0"/>
              </a:rPr>
              <a:t>c) ………………………… là huân chương cho những tập thể và cá nhân lập nhiều thành tích xuất sắc trong lao động sản xuất.</a:t>
            </a:r>
          </a:p>
        </p:txBody>
      </p:sp>
      <p:sp>
        <p:nvSpPr>
          <p:cNvPr id="3" name="Rectangle 2"/>
          <p:cNvSpPr/>
          <p:nvPr/>
        </p:nvSpPr>
        <p:spPr>
          <a:xfrm>
            <a:off x="436727" y="4190900"/>
            <a:ext cx="11508424" cy="954107"/>
          </a:xfrm>
          <a:prstGeom prst="rect">
            <a:avLst/>
          </a:prstGeom>
        </p:spPr>
        <p:txBody>
          <a:bodyPr wrap="square">
            <a:spAutoFit/>
          </a:bodyPr>
          <a:lstStyle/>
          <a:p>
            <a:pPr algn="just">
              <a:spcBef>
                <a:spcPct val="50000"/>
              </a:spcBef>
            </a:pPr>
            <a:r>
              <a:rPr lang="en-US" altLang="en-US" sz="2800" dirty="0">
                <a:latin typeface="Times New Roman" panose="02020603050405020304" pitchFamily="18" charset="0"/>
                <a:cs typeface="Times New Roman" panose="02020603050405020304" pitchFamily="18" charset="0"/>
              </a:rPr>
              <a:t>b)……………………………là huân chương dành cho những  tập thể và cá nhân lập nhiều thành tích xuất sắc trong chiến đấu và xây dựng quân đội.</a:t>
            </a:r>
          </a:p>
        </p:txBody>
      </p:sp>
      <p:sp>
        <p:nvSpPr>
          <p:cNvPr id="15" name="Rectangle 34"/>
          <p:cNvSpPr>
            <a:spLocks noChangeArrowheads="1"/>
          </p:cNvSpPr>
          <p:nvPr/>
        </p:nvSpPr>
        <p:spPr bwMode="auto">
          <a:xfrm>
            <a:off x="773857" y="4086366"/>
            <a:ext cx="438775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dirty="0">
                <a:solidFill>
                  <a:srgbClr val="FF3300"/>
                </a:solidFill>
                <a:latin typeface="Times New Roman" panose="02020603050405020304" pitchFamily="18" charset="0"/>
                <a:cs typeface="Times New Roman" panose="02020603050405020304" pitchFamily="18" charset="0"/>
              </a:rPr>
              <a:t>Huân chương Quân công</a:t>
            </a:r>
          </a:p>
        </p:txBody>
      </p:sp>
      <p:sp>
        <p:nvSpPr>
          <p:cNvPr id="16" name="Rectangle 34"/>
          <p:cNvSpPr>
            <a:spLocks noChangeArrowheads="1"/>
          </p:cNvSpPr>
          <p:nvPr/>
        </p:nvSpPr>
        <p:spPr bwMode="auto">
          <a:xfrm>
            <a:off x="902094" y="5093731"/>
            <a:ext cx="438775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dirty="0">
                <a:solidFill>
                  <a:srgbClr val="FF3300"/>
                </a:solidFill>
                <a:latin typeface="Times New Roman" panose="02020603050405020304" pitchFamily="18" charset="0"/>
                <a:cs typeface="Times New Roman" panose="02020603050405020304" pitchFamily="18" charset="0"/>
              </a:rPr>
              <a:t>Huân chương Lao động</a:t>
            </a:r>
          </a:p>
        </p:txBody>
      </p:sp>
      <p:sp>
        <p:nvSpPr>
          <p:cNvPr id="5" name="TextBox 4">
            <a:extLst>
              <a:ext uri="{FF2B5EF4-FFF2-40B4-BE49-F238E27FC236}">
                <a16:creationId xmlns:a16="http://schemas.microsoft.com/office/drawing/2014/main" id="{B95D62D3-8551-3EB5-A867-952A39A44932}"/>
              </a:ext>
            </a:extLst>
          </p:cNvPr>
          <p:cNvSpPr txBox="1"/>
          <p:nvPr/>
        </p:nvSpPr>
        <p:spPr>
          <a:xfrm>
            <a:off x="355168" y="245168"/>
            <a:ext cx="11532031" cy="584775"/>
          </a:xfrm>
          <a:prstGeom prst="rect">
            <a:avLst/>
          </a:prstGeom>
          <a:noFill/>
        </p:spPr>
        <p:txBody>
          <a:bodyPr wrap="square" rtlCol="0">
            <a:spAutoFit/>
          </a:bodyPr>
          <a:lstStyle/>
          <a:p>
            <a:pPr algn="ctr"/>
            <a:r>
              <a:rPr lang="en-US" sz="3200" b="1" u="sng" dirty="0" err="1" smtClean="0">
                <a:solidFill>
                  <a:srgbClr val="0070C0"/>
                </a:solidFill>
                <a:latin typeface="Times New Roman" pitchFamily="18" charset="0"/>
                <a:cs typeface="Times New Roman" pitchFamily="18" charset="0"/>
              </a:rPr>
              <a:t>Chính</a:t>
            </a:r>
            <a:r>
              <a:rPr lang="en-US" sz="3200" b="1" u="sng" dirty="0" smtClean="0">
                <a:solidFill>
                  <a:srgbClr val="0070C0"/>
                </a:solidFill>
                <a:latin typeface="Times New Roman" pitchFamily="18" charset="0"/>
                <a:cs typeface="Times New Roman" pitchFamily="18" charset="0"/>
              </a:rPr>
              <a:t> </a:t>
            </a:r>
            <a:r>
              <a:rPr lang="en-US" sz="3200" b="1" u="sng" dirty="0">
                <a:solidFill>
                  <a:srgbClr val="0070C0"/>
                </a:solidFill>
                <a:latin typeface="Times New Roman" pitchFamily="18" charset="0"/>
                <a:cs typeface="Times New Roman" pitchFamily="18" charset="0"/>
              </a:rPr>
              <a:t>tả </a:t>
            </a:r>
            <a:endParaRPr lang="en-US" sz="3200" b="1" dirty="0">
              <a:solidFill>
                <a:srgbClr val="0070C0"/>
              </a:solidFill>
              <a:latin typeface="Times New Roman" pitchFamily="18" charset="0"/>
              <a:cs typeface="Times New Roman" pitchFamily="18" charset="0"/>
            </a:endParaRPr>
          </a:p>
        </p:txBody>
      </p:sp>
      <p:sp>
        <p:nvSpPr>
          <p:cNvPr id="6" name="TextBox 5">
            <a:extLst>
              <a:ext uri="{FF2B5EF4-FFF2-40B4-BE49-F238E27FC236}">
                <a16:creationId xmlns:a16="http://schemas.microsoft.com/office/drawing/2014/main" id="{29A9177F-2997-D121-7DF7-C51B999DBA72}"/>
              </a:ext>
            </a:extLst>
          </p:cNvPr>
          <p:cNvSpPr txBox="1"/>
          <p:nvPr/>
        </p:nvSpPr>
        <p:spPr>
          <a:xfrm>
            <a:off x="2511633" y="1163007"/>
            <a:ext cx="7837712" cy="1200329"/>
          </a:xfrm>
          <a:prstGeom prst="rect">
            <a:avLst/>
          </a:prstGeom>
          <a:noFill/>
        </p:spPr>
        <p:txBody>
          <a:bodyPr wrap="square" rtlCol="0">
            <a:spAutoFit/>
          </a:bodyPr>
          <a:lstStyle/>
          <a:p>
            <a:pPr algn="r"/>
            <a:r>
              <a:rPr lang="vi-VN" sz="3600" dirty="0">
                <a:solidFill>
                  <a:srgbClr val="CC0099"/>
                </a:solidFill>
              </a:rPr>
              <a:t>Nghe – viết: </a:t>
            </a:r>
            <a:r>
              <a:rPr lang="vi-VN" sz="3600" b="1" dirty="0">
                <a:solidFill>
                  <a:srgbClr val="CC0099"/>
                </a:solidFill>
              </a:rPr>
              <a:t>Cô gái của tương lai</a:t>
            </a:r>
          </a:p>
          <a:p>
            <a:pPr algn="r"/>
            <a:r>
              <a:rPr lang="vi-VN" sz="3600" b="1" dirty="0">
                <a:solidFill>
                  <a:srgbClr val="CC0099"/>
                </a:solidFill>
              </a:rPr>
              <a:t>                     </a:t>
            </a:r>
          </a:p>
        </p:txBody>
      </p:sp>
    </p:spTree>
    <p:extLst>
      <p:ext uri="{BB962C8B-B14F-4D97-AF65-F5344CB8AC3E}">
        <p14:creationId xmlns:p14="http://schemas.microsoft.com/office/powerpoint/2010/main" val="2498348528"/>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down)">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down)">
                                      <p:cBhvr>
                                        <p:cTn id="3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2" grpId="0"/>
      <p:bldP spid="3"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78377"/>
            <a:ext cx="12192000" cy="6949440"/>
          </a:xfrm>
        </p:spPr>
      </p:pic>
    </p:spTree>
    <p:extLst>
      <p:ext uri="{BB962C8B-B14F-4D97-AF65-F5344CB8AC3E}">
        <p14:creationId xmlns:p14="http://schemas.microsoft.com/office/powerpoint/2010/main" val="2059060581"/>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a cứng">
  <a:themeElements>
    <a:clrScheme name="Bìa cứng">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Bìa cứng">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ìa cứng">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1952</TotalTime>
  <Words>495</Words>
  <Application>Microsoft Office PowerPoint</Application>
  <PresentationFormat>Widescreen</PresentationFormat>
  <Paragraphs>60</Paragraphs>
  <Slides>9</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宋体</vt:lpstr>
      <vt:lpstr>Arial</vt:lpstr>
      <vt:lpstr>Book Antiqua</vt:lpstr>
      <vt:lpstr>Calibri</vt:lpstr>
      <vt:lpstr>Calibri Light</vt:lpstr>
      <vt:lpstr>等线</vt:lpstr>
      <vt:lpstr>Times New Roman</vt:lpstr>
      <vt:lpstr>Wingdings</vt:lpstr>
      <vt:lpstr>Office Theme</vt:lpstr>
      <vt:lpstr>Bìa cứng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208</cp:revision>
  <dcterms:created xsi:type="dcterms:W3CDTF">2017-11-24T09:12:01Z</dcterms:created>
  <dcterms:modified xsi:type="dcterms:W3CDTF">2024-05-04T23:09:52Z</dcterms:modified>
</cp:coreProperties>
</file>