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8710" r:id="rId2"/>
    <p:sldId id="8712" r:id="rId3"/>
    <p:sldId id="8711" r:id="rId4"/>
    <p:sldId id="284" r:id="rId5"/>
    <p:sldId id="8707" r:id="rId6"/>
    <p:sldId id="281" r:id="rId7"/>
    <p:sldId id="8687" r:id="rId8"/>
    <p:sldId id="8688" r:id="rId9"/>
    <p:sldId id="8651" r:id="rId10"/>
    <p:sldId id="8652" r:id="rId11"/>
    <p:sldId id="8680" r:id="rId12"/>
    <p:sldId id="285" r:id="rId13"/>
    <p:sldId id="282" r:id="rId14"/>
    <p:sldId id="8658" r:id="rId15"/>
  </p:sldIdLst>
  <p:sldSz cx="12192000" cy="6858000"/>
  <p:notesSz cx="6858000" cy="9144000"/>
  <p:embeddedFontLst>
    <p:embeddedFont>
      <p:font typeface="Arial Black" pitchFamily="34" charset="0"/>
      <p:bold r:id="rId17"/>
    </p:embeddedFont>
    <p:embeddedFont>
      <p:font typeface="SVN-SAF" charset="0"/>
      <p:regular r:id="rId18"/>
    </p:embeddedFont>
    <p:embeddedFont>
      <p:font typeface="Open Sans" charset="0"/>
      <p:regular r:id="rId19"/>
      <p:bold r:id="rId20"/>
      <p:italic r:id="rId21"/>
      <p:boldItalic r:id="rId22"/>
    </p:embeddedFont>
    <p:embeddedFont>
      <p:font typeface="Calibri Light" charset="0"/>
      <p:regular r:id="rId23"/>
      <p: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Roboto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8235"/>
    <a:srgbClr val="F0F7EB"/>
    <a:srgbClr val="E2F0D9"/>
    <a:srgbClr val="FFFFFF"/>
    <a:srgbClr val="D5CAE4"/>
    <a:srgbClr val="DED6EA"/>
    <a:srgbClr val="EDE9F3"/>
    <a:srgbClr val="E3DCED"/>
    <a:srgbClr val="FFD3A3"/>
    <a:srgbClr val="FFD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59" autoAdjust="0"/>
    <p:restoredTop sz="94660"/>
  </p:normalViewPr>
  <p:slideViewPr>
    <p:cSldViewPr snapToGrid="0">
      <p:cViewPr varScale="1">
        <p:scale>
          <a:sx n="69" d="100"/>
          <a:sy n="69" d="100"/>
        </p:scale>
        <p:origin x="-88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BAD70-EF23-4C11-876C-93CF57CA6EED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E7C49-F168-4BE1-A207-474BE56E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76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E7C49-F168-4BE1-A207-474BE56EF6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307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E7C49-F168-4BE1-A207-474BE56EF6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35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1DAE56-38EB-02A1-E77F-9110E9AFA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C0C7098-34C1-A384-7E5A-2D24FA1B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5959AF-21A9-AEDF-FE2E-EA84AF88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F14B85-85CE-7DB3-71CC-DDBA59B99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22BF8A-742D-2858-D0FC-8E8F8C3E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90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6DF5E7-CE5D-914A-E17B-CF889C51C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95D6C95-B985-0E56-FAC9-6F317CE3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36F44E-41F0-15ED-0B5A-7A005BA2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DD3D03-7711-82AD-1808-5485C3E66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DEA0FD-DA4F-E2CB-2B85-782B0DA8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0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7C16FCC-8909-7CE8-C6AB-DBEA838BCB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2FA217C-85FE-44AE-8853-4601ED201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333F22-611D-E1BF-CDD7-E6C283BA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F588AD-E575-28B7-ECA2-1FF12DF8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C71948-B4D0-5EE8-AE16-3C80DC3E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7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DC9564-FB66-32CB-612A-2B7087D8B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6A3F784-BB7D-562C-EE9C-9130CED3C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A6D470-0CA4-406B-5F98-417A4D196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9F8275-A233-787A-9EA9-1F530F4BF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3BDB46-D7E3-6E5D-DF10-0FD1172F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76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52C1F9-3275-6533-8D38-D7FD4042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AE3D0F-13A0-F7C1-C669-8A6324752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917937-19FF-8CCC-0397-71FA88C7D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511A4-CBDF-2B19-334A-68367F0B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6A6489-EFFE-4825-31A8-26B7258B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6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F6418C-6F66-5D27-8640-26B9B0D5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043784-9A04-3E7B-22D9-4417974BC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5637D80-EF84-3A2B-80FF-4774B78D8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2DBC7B4-109E-B4D7-B595-4EB3279E4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433FFD-C794-52CD-C2D8-C99352B17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11849C2-57F0-159C-ABCA-532B864A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6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B143C3-E520-7444-6388-B14C06BE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761279-0DB4-B77B-14E3-AA1880FA3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1F58C76-9FEC-FB32-791D-D4AE0195F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C18D476-25E7-1F3C-74AE-EA13CBB6C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2CBE9D7-79CD-63F9-E42E-CC09C88B6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F3349E4-1466-0C7A-B1E9-2CEB12DFC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3052963-0F20-7371-E1B5-00D49503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4774312-8E99-E7D7-0036-1124E8E76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3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467FE1-5243-D0EB-3F6F-95DDBD79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34BC24B-21D6-B398-DB23-06BDE2BC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E09A67A-00C1-FCB2-C464-0F5CC02F3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1FE7C14-A6BF-C5A2-EE85-2B4952E2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3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02F7445-834D-603A-84D3-80718A1AA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496D019-90BF-E5C4-3EF9-A15B5C19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0808835-D0EB-39C0-BEDC-F1E40B97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2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50D892-DE61-B5FD-636B-79D585521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8D85ACC-7841-C95C-3C12-CEA69B7B6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83967BA-0D44-31A6-056F-020860C9D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0D1C94A-7B2E-A525-DC8A-ECDE1F74A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D230214-E23F-327D-179F-49BF9817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5727420-6160-6273-A75D-329A74EF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8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874F3F-78B3-1441-C83D-222187C4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52E1F7A-628F-90DF-57B5-9F7F63E77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460FFB7-7715-E47E-533D-18528680E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DAFBEA7-E125-01FA-CA4E-1B07875DB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28A3D5E-05F1-4497-BCD1-CAD97493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18811-FD8C-89C6-9006-2039668D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15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B677FE9-40E7-09F7-C965-965A301B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43EA85-CA1E-E9AD-65BD-21EB38725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F24F89-2C8F-13BB-01CD-33181EF08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25BE1-471F-4B7F-B4D5-903C9C24531E}" type="datetimeFigureOut">
              <a:rPr lang="en-US" smtClean="0"/>
              <a:t>06/05/2024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A0A9B5-BBFB-08CC-EFD1-F7B2C7D66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547EB7-03B7-8F01-E02C-37FA6330E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0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Tham khảo ngay background hình nền hoa sen dạng vector đẹp và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3422" y="1758013"/>
            <a:ext cx="11313994" cy="52444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376291"/>
              </a:avLst>
            </a:prstTxWarp>
            <a:spAutoFit/>
          </a:bodyPr>
          <a:lstStyle/>
          <a:p>
            <a:pPr algn="ctr"/>
            <a:r>
              <a:rPr lang="en-US" sz="9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Chào</a:t>
            </a:r>
            <a:r>
              <a:rPr lang="en-US" sz="9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9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mừng</a:t>
            </a:r>
            <a:r>
              <a:rPr lang="en-US" sz="9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9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quý</a:t>
            </a:r>
            <a:r>
              <a:rPr lang="en-US" sz="9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9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thầy</a:t>
            </a:r>
            <a:r>
              <a:rPr lang="en-US" sz="9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9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cô</a:t>
            </a:r>
            <a:r>
              <a:rPr lang="en-US" sz="9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9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về</a:t>
            </a:r>
            <a:r>
              <a:rPr lang="en-US" sz="9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9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thăm</a:t>
            </a:r>
            <a:r>
              <a:rPr lang="en-US" sz="9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9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và</a:t>
            </a:r>
            <a:r>
              <a:rPr lang="en-US" sz="9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9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dự</a:t>
            </a:r>
            <a:r>
              <a:rPr lang="en-US" sz="9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9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giờ</a:t>
            </a:r>
            <a:r>
              <a:rPr lang="en-US" sz="9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en-US" sz="96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lớp</a:t>
            </a:r>
            <a:r>
              <a:rPr lang="en-US" sz="9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3C</a:t>
            </a:r>
            <a:endParaRPr lang="en-US" sz="9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6261" y="2751245"/>
            <a:ext cx="115974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DỤC STEM</a:t>
            </a:r>
          </a:p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 CỤ TÌM TÂM HÌNH TRÒN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27844" y="4439307"/>
            <a:ext cx="66963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NguoiThayBeat-VA_47twx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58" end="1515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2616" y="6225655"/>
            <a:ext cx="609600" cy="609600"/>
          </a:xfrm>
          <a:prstGeom prst="rect">
            <a:avLst/>
          </a:prstGeom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1646972" y="160338"/>
            <a:ext cx="8636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400" kern="0" dirty="0"/>
              <a:t>PHÒNG GIÁO DỤC VÀ ĐÀO TẠO ĐẠI LỘC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400" b="1" kern="0" dirty="0"/>
              <a:t>TRƯỜNG TIỂU HỌC ĐẠI QUANG</a:t>
            </a:r>
          </a:p>
        </p:txBody>
      </p:sp>
    </p:spTree>
    <p:extLst>
      <p:ext uri="{BB962C8B-B14F-4D97-AF65-F5344CB8AC3E}">
        <p14:creationId xmlns:p14="http://schemas.microsoft.com/office/powerpoint/2010/main" val="321185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7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notepad with blue and white stripes&#10;&#10;Description automatically generated">
            <a:extLst>
              <a:ext uri="{FF2B5EF4-FFF2-40B4-BE49-F238E27FC236}">
                <a16:creationId xmlns="" xmlns:a16="http://schemas.microsoft.com/office/drawing/2014/main" id="{C89787F1-CB98-3ED7-753C-CB3D01936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8" t="2767" r="8024" b="2251"/>
          <a:stretch/>
        </p:blipFill>
        <p:spPr>
          <a:xfrm>
            <a:off x="221342" y="480195"/>
            <a:ext cx="4172858" cy="5897610"/>
          </a:xfrm>
          <a:prstGeom prst="rect">
            <a:avLst/>
          </a:prstGeom>
        </p:spPr>
      </p:pic>
      <p:sp>
        <p:nvSpPr>
          <p:cNvPr id="20" name="Google Shape;105;p2">
            <a:extLst>
              <a:ext uri="{FF2B5EF4-FFF2-40B4-BE49-F238E27FC236}">
                <a16:creationId xmlns="" xmlns:a16="http://schemas.microsoft.com/office/drawing/2014/main" id="{DAFE28C9-68C4-F430-7F23-31BA4C38B0FD}"/>
              </a:ext>
            </a:extLst>
          </p:cNvPr>
          <p:cNvSpPr txBox="1"/>
          <p:nvPr/>
        </p:nvSpPr>
        <p:spPr>
          <a:xfrm>
            <a:off x="3763085" y="2955091"/>
            <a:ext cx="827651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9600" b="1">
                <a:ln w="228600">
                  <a:solidFill>
                    <a:srgbClr val="FFFFFF"/>
                  </a:solidFill>
                </a:ln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NHẬN XÉT</a:t>
            </a:r>
            <a:endParaRPr lang="en-US" sz="9600" b="1" dirty="0">
              <a:ln w="228600">
                <a:solidFill>
                  <a:srgbClr val="FFFFFF"/>
                </a:solidFill>
              </a:ln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bster"/>
            </a:endParaRPr>
          </a:p>
        </p:txBody>
      </p:sp>
      <p:sp>
        <p:nvSpPr>
          <p:cNvPr id="21" name="Google Shape;105;p2">
            <a:extLst>
              <a:ext uri="{FF2B5EF4-FFF2-40B4-BE49-F238E27FC236}">
                <a16:creationId xmlns="" xmlns:a16="http://schemas.microsoft.com/office/drawing/2014/main" id="{C01694C9-6844-F58B-D3D6-A314887ADB5E}"/>
              </a:ext>
            </a:extLst>
          </p:cNvPr>
          <p:cNvSpPr txBox="1"/>
          <p:nvPr/>
        </p:nvSpPr>
        <p:spPr>
          <a:xfrm>
            <a:off x="3763084" y="2955091"/>
            <a:ext cx="827651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9600" b="1" dirty="0" err="1">
                <a:solidFill>
                  <a:srgbClr val="CE374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  <a:sym typeface="Lobster"/>
              </a:rPr>
              <a:t>NHẬN</a:t>
            </a:r>
            <a:r>
              <a:rPr lang="en-US" sz="9600" b="1" dirty="0">
                <a:solidFill>
                  <a:srgbClr val="CE374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  <a:sym typeface="Lobster"/>
              </a:rPr>
              <a:t> </a:t>
            </a:r>
            <a:r>
              <a:rPr lang="en-US" sz="9600" b="1" dirty="0" err="1">
                <a:solidFill>
                  <a:srgbClr val="CE374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  <a:sym typeface="Lobster"/>
              </a:rPr>
              <a:t>XÉT</a:t>
            </a:r>
            <a:endParaRPr lang="en-US" sz="9600" b="1" dirty="0">
              <a:solidFill>
                <a:srgbClr val="CE3740"/>
              </a:solidFill>
              <a:latin typeface="Times New Roman" pitchFamily="18" charset="0"/>
              <a:ea typeface="Open Sans" panose="020B0606030504020204" pitchFamily="34" charset="0"/>
              <a:cs typeface="Times New Roman" pitchFamily="18" charset="0"/>
              <a:sym typeface="Lobster"/>
            </a:endParaRPr>
          </a:p>
        </p:txBody>
      </p:sp>
    </p:spTree>
    <p:extLst>
      <p:ext uri="{BB962C8B-B14F-4D97-AF65-F5344CB8AC3E}">
        <p14:creationId xmlns:p14="http://schemas.microsoft.com/office/powerpoint/2010/main" val="297095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08F6ACF7-3DD5-1925-12CD-7F483A9CFABA}"/>
              </a:ext>
            </a:extLst>
          </p:cNvPr>
          <p:cNvGrpSpPr/>
          <p:nvPr/>
        </p:nvGrpSpPr>
        <p:grpSpPr>
          <a:xfrm>
            <a:off x="-1" y="-389106"/>
            <a:ext cx="12192000" cy="7247106"/>
            <a:chOff x="-1" y="-389106"/>
            <a:chExt cx="12192000" cy="7247106"/>
          </a:xfrm>
        </p:grpSpPr>
        <p:pic>
          <p:nvPicPr>
            <p:cNvPr id="3" name="Picture 2" descr="A light bulb and blue gears&#10;&#10;Description automatically generated">
              <a:extLst>
                <a:ext uri="{FF2B5EF4-FFF2-40B4-BE49-F238E27FC236}">
                  <a16:creationId xmlns="" xmlns:a16="http://schemas.microsoft.com/office/drawing/2014/main" id="{C95B5B87-E495-349C-A388-12F6CFE6F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130"/>
            <a:stretch/>
          </p:blipFill>
          <p:spPr>
            <a:xfrm flipH="1">
              <a:off x="-1" y="-389106"/>
              <a:ext cx="9453763" cy="7247106"/>
            </a:xfrm>
            <a:prstGeom prst="rect">
              <a:avLst/>
            </a:prstGeom>
          </p:spPr>
        </p:pic>
        <p:pic>
          <p:nvPicPr>
            <p:cNvPr id="5" name="Picture 4" descr="A light bulb and blue gears&#10;&#10;Description automatically generated">
              <a:extLst>
                <a:ext uri="{FF2B5EF4-FFF2-40B4-BE49-F238E27FC236}">
                  <a16:creationId xmlns="" xmlns:a16="http://schemas.microsoft.com/office/drawing/2014/main" id="{FBFA5E5A-2919-2225-3326-680584599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795"/>
            <a:stretch/>
          </p:blipFill>
          <p:spPr>
            <a:xfrm flipH="1">
              <a:off x="4805462" y="-389106"/>
              <a:ext cx="7386537" cy="7247106"/>
            </a:xfrm>
            <a:prstGeom prst="rect">
              <a:avLst/>
            </a:prstGeom>
          </p:spPr>
        </p:pic>
      </p:grpSp>
      <p:sp>
        <p:nvSpPr>
          <p:cNvPr id="20" name="Google Shape;105;p2">
            <a:extLst>
              <a:ext uri="{FF2B5EF4-FFF2-40B4-BE49-F238E27FC236}">
                <a16:creationId xmlns="" xmlns:a16="http://schemas.microsoft.com/office/drawing/2014/main" id="{DAFE28C9-68C4-F430-7F23-31BA4C38B0FD}"/>
              </a:ext>
            </a:extLst>
          </p:cNvPr>
          <p:cNvSpPr txBox="1"/>
          <p:nvPr/>
        </p:nvSpPr>
        <p:spPr>
          <a:xfrm>
            <a:off x="4307834" y="1312058"/>
            <a:ext cx="8276515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8800" b="1">
                <a:ln w="228600">
                  <a:solidFill>
                    <a:srgbClr val="FFFFFF"/>
                  </a:solidFill>
                </a:ln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CẢI TIẾN</a:t>
            </a:r>
          </a:p>
          <a:p>
            <a:pPr algn="ctr"/>
            <a:r>
              <a:rPr lang="en-US" sz="8800" b="1">
                <a:ln w="228600">
                  <a:solidFill>
                    <a:srgbClr val="FFFFFF"/>
                  </a:solidFill>
                </a:ln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SÁNG TẠO</a:t>
            </a:r>
          </a:p>
        </p:txBody>
      </p:sp>
      <p:sp>
        <p:nvSpPr>
          <p:cNvPr id="21" name="Google Shape;105;p2">
            <a:extLst>
              <a:ext uri="{FF2B5EF4-FFF2-40B4-BE49-F238E27FC236}">
                <a16:creationId xmlns="" xmlns:a16="http://schemas.microsoft.com/office/drawing/2014/main" id="{C01694C9-6844-F58B-D3D6-A314887ADB5E}"/>
              </a:ext>
            </a:extLst>
          </p:cNvPr>
          <p:cNvSpPr txBox="1"/>
          <p:nvPr/>
        </p:nvSpPr>
        <p:spPr>
          <a:xfrm>
            <a:off x="4307833" y="1312058"/>
            <a:ext cx="8276515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  <a:sym typeface="Lobster"/>
              </a:rPr>
              <a:t>CẢI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  <a:sym typeface="Lobster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  <a:sym typeface="Lobster"/>
              </a:rPr>
              <a:t>TIẾN</a:t>
            </a:r>
            <a:endParaRPr lang="en-US" sz="8800" b="1" dirty="0">
              <a:solidFill>
                <a:srgbClr val="FF0000"/>
              </a:solidFill>
              <a:latin typeface="Times New Roman" pitchFamily="18" charset="0"/>
              <a:ea typeface="Open Sans" panose="020B0606030504020204" pitchFamily="34" charset="0"/>
              <a:cs typeface="Times New Roman" pitchFamily="18" charset="0"/>
              <a:sym typeface="Lobster"/>
            </a:endParaRPr>
          </a:p>
          <a:p>
            <a:pPr algn="ctr"/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  <a:sym typeface="Lobster"/>
              </a:rPr>
              <a:t>SÁNG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  <a:sym typeface="Lobster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  <a:sym typeface="Lobster"/>
              </a:rPr>
              <a:t>TẠO</a:t>
            </a:r>
            <a:endParaRPr lang="en-US" sz="8800" b="1" dirty="0">
              <a:solidFill>
                <a:srgbClr val="FF0000"/>
              </a:solidFill>
              <a:latin typeface="Times New Roman" pitchFamily="18" charset="0"/>
              <a:ea typeface="Open Sans" panose="020B0606030504020204" pitchFamily="34" charset="0"/>
              <a:cs typeface="Times New Roman" pitchFamily="18" charset="0"/>
              <a:sym typeface="Lobste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728600B-128E-E7F3-5A9F-8E37F5C5B14B}"/>
              </a:ext>
            </a:extLst>
          </p:cNvPr>
          <p:cNvSpPr txBox="1"/>
          <p:nvPr/>
        </p:nvSpPr>
        <p:spPr>
          <a:xfrm>
            <a:off x="4686301" y="4482625"/>
            <a:ext cx="71747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38893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Bán kính từ 5 cm đến </a:t>
            </a:r>
            <a:r>
              <a:rPr lang="vi-VN" sz="4000" b="1" dirty="0">
                <a:solidFill>
                  <a:srgbClr val="FB0401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50 cm</a:t>
            </a:r>
          </a:p>
          <a:p>
            <a:pPr marL="571500" indent="-38893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Bảo quản </a:t>
            </a:r>
            <a:r>
              <a:rPr lang="vi-VN" sz="4000" b="1" dirty="0">
                <a:solidFill>
                  <a:srgbClr val="FB0401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dây không bị rối</a:t>
            </a:r>
          </a:p>
        </p:txBody>
      </p:sp>
    </p:spTree>
    <p:extLst>
      <p:ext uri="{BB962C8B-B14F-4D97-AF65-F5344CB8AC3E}">
        <p14:creationId xmlns:p14="http://schemas.microsoft.com/office/powerpoint/2010/main" val="140156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FA647C1-92C3-A94F-2EBB-1CB1070622FB}"/>
              </a:ext>
            </a:extLst>
          </p:cNvPr>
          <p:cNvGrpSpPr/>
          <p:nvPr/>
        </p:nvGrpSpPr>
        <p:grpSpPr>
          <a:xfrm>
            <a:off x="-461734" y="-526030"/>
            <a:ext cx="3593475" cy="7475319"/>
            <a:chOff x="-461734" y="-52603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=""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288111"/>
              <a:ext cx="3344731" cy="7237400"/>
              <a:chOff x="-212990" y="-360681"/>
              <a:chExt cx="3344731" cy="7237400"/>
            </a:xfrm>
            <a:solidFill>
              <a:srgbClr val="EDE9F3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=""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=""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397390"/>
              <a:ext cx="3344731" cy="7346679"/>
              <a:chOff x="-345470" y="-469960"/>
              <a:chExt cx="3344731" cy="7376013"/>
            </a:xfrm>
            <a:solidFill>
              <a:srgbClr val="DED6EA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=""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=""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26030"/>
              <a:ext cx="3344420" cy="7475319"/>
              <a:chOff x="-461734" y="-598600"/>
              <a:chExt cx="3344420" cy="7580186"/>
            </a:xfrm>
            <a:solidFill>
              <a:srgbClr val="D5CAE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=""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=""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994B0C7-8477-3C20-F614-2CCD7849C1EE}"/>
              </a:ext>
            </a:extLst>
          </p:cNvPr>
          <p:cNvGrpSpPr/>
          <p:nvPr/>
        </p:nvGrpSpPr>
        <p:grpSpPr>
          <a:xfrm>
            <a:off x="9067237" y="-24574"/>
            <a:ext cx="3586196" cy="7449566"/>
            <a:chOff x="9067237" y="-24574"/>
            <a:chExt cx="3586196" cy="7449566"/>
          </a:xfrm>
        </p:grpSpPr>
        <p:sp>
          <p:nvSpPr>
            <p:cNvPr id="33" name="Freeform 5579">
              <a:extLst>
                <a:ext uri="{FF2B5EF4-FFF2-40B4-BE49-F238E27FC236}">
                  <a16:creationId xmlns=""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=""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DED6EA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=""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DED6EA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=""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03872" y="-24574"/>
              <a:ext cx="3349561" cy="7449566"/>
              <a:chOff x="9303872" y="-24574"/>
              <a:chExt cx="3349561" cy="7449566"/>
            </a:xfrm>
            <a:solidFill>
              <a:srgbClr val="D5CAE4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3872" y="78170"/>
                <a:ext cx="3344420" cy="7346822"/>
                <a:chOff x="5892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=""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2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=""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=""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AE6990B-530E-A984-6A23-484915BD8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5" y="2040379"/>
            <a:ext cx="2557038" cy="2590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5A68CBB-7BAB-4596-A5DE-E666A67D4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722"/>
          <a:stretch/>
        </p:blipFill>
        <p:spPr>
          <a:xfrm>
            <a:off x="2540000" y="2552705"/>
            <a:ext cx="10658099" cy="1752589"/>
          </a:xfrm>
          <a:prstGeom prst="rect">
            <a:avLst/>
          </a:prstGeom>
        </p:spPr>
      </p:pic>
      <p:pic>
        <p:nvPicPr>
          <p:cNvPr id="6" name="Picture 5" descr="A cartoon of a robot holding a compass&#10;&#10;Description automatically generated">
            <a:extLst>
              <a:ext uri="{FF2B5EF4-FFF2-40B4-BE49-F238E27FC236}">
                <a16:creationId xmlns="" xmlns:a16="http://schemas.microsoft.com/office/drawing/2014/main" id="{0B085A0B-1054-0064-E518-624314BCC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34" y="4306351"/>
            <a:ext cx="2044165" cy="249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9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nodeType="afterEffect" p14:presetBounceEnd="36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CA268EA-B899-A5E1-E989-EFB3BC1EC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568" y="145957"/>
            <a:ext cx="4480547" cy="6586433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  <a:solidFill>
            <a:srgbClr val="EDE9F3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  <a:solidFill>
            <a:srgbClr val="DED6EA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  <a:solidFill>
            <a:srgbClr val="D5CAE4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DED6EA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DED6EA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24574"/>
            <a:ext cx="3349561" cy="7449566"/>
            <a:chOff x="9303872" y="-24574"/>
            <a:chExt cx="3349561" cy="7449566"/>
          </a:xfrm>
          <a:solidFill>
            <a:srgbClr val="D5CAE4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8B1601D-B0CC-003F-D794-5BA006EE3845}"/>
              </a:ext>
            </a:extLst>
          </p:cNvPr>
          <p:cNvSpPr/>
          <p:nvPr/>
        </p:nvSpPr>
        <p:spPr>
          <a:xfrm>
            <a:off x="1301910" y="313877"/>
            <a:ext cx="4318000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DAC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36456C68-85C8-CC78-914A-1E55749D83AD}"/>
              </a:ext>
            </a:extLst>
          </p:cNvPr>
          <p:cNvGrpSpPr/>
          <p:nvPr/>
        </p:nvGrpSpPr>
        <p:grpSpPr>
          <a:xfrm>
            <a:off x="1469421" y="447795"/>
            <a:ext cx="5009628" cy="557769"/>
            <a:chOff x="3442453" y="958549"/>
            <a:chExt cx="5009628" cy="557769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D06D1EE-B7CC-0B9A-909B-DC5293BE82CB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STEM và cuộc sống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6A028F8A-2D41-D62B-2EB1-DF03B8DE2171}"/>
                </a:ext>
              </a:extLst>
            </p:cNvPr>
            <p:cNvSpPr txBox="1"/>
            <p:nvPr/>
          </p:nvSpPr>
          <p:spPr>
            <a:xfrm>
              <a:off x="3442453" y="958549"/>
              <a:ext cx="4565619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7E3E98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STEm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7E3E98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7E3E98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và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7E3E98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7E3E98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cuộc</a:t>
              </a:r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7E3E98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 </a:t>
              </a:r>
              <a:r>
                <a:rPr lang="en-US" sz="3000" b="1" spc="50" dirty="0" err="1">
                  <a:ln w="9525" cmpd="sng">
                    <a:noFill/>
                    <a:prstDash val="solid"/>
                  </a:ln>
                  <a:solidFill>
                    <a:srgbClr val="7E3E98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sống</a:t>
              </a:r>
              <a:endParaRPr lang="en-US" sz="3000" b="1" spc="50" dirty="0">
                <a:ln w="9525" cmpd="sng">
                  <a:noFill/>
                  <a:prstDash val="solid"/>
                </a:ln>
                <a:solidFill>
                  <a:srgbClr val="7E3E98"/>
                </a:solidFill>
                <a:effectLst/>
                <a:latin typeface="SVN-SAF" panose="02040603050506020204" pitchFamily="18" charset="0"/>
                <a:ea typeface="Roboto" panose="02000000000000000000" pitchFamily="2" charset="0"/>
              </a:endParaRPr>
            </a:p>
          </p:txBody>
        </p:sp>
      </p:grpSp>
      <p:pic>
        <p:nvPicPr>
          <p:cNvPr id="18" name="Picture 17" descr="A cartoon of a purple gear&#10;&#10;Description automatically generated">
            <a:extLst>
              <a:ext uri="{FF2B5EF4-FFF2-40B4-BE49-F238E27FC236}">
                <a16:creationId xmlns="" xmlns:a16="http://schemas.microsoft.com/office/drawing/2014/main" id="{1E39B909-FFF7-822E-1B5D-7F1D01475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40" b="92090" l="9040" r="89831">
                        <a14:foregroundMark x1="27684" y1="48023" x2="27684" y2="48023"/>
                        <a14:foregroundMark x1="35028" y1="39548" x2="34463" y2="53672"/>
                        <a14:foregroundMark x1="38418" y1="36158" x2="27684" y2="61582"/>
                        <a14:foregroundMark x1="27684" y1="61582" x2="27684" y2="62147"/>
                        <a14:foregroundMark x1="48588" y1="9040" x2="49718" y2="12429"/>
                        <a14:foregroundMark x1="80226" y1="18079" x2="80226" y2="18079"/>
                        <a14:foregroundMark x1="84181" y1="14124" x2="84181" y2="14124"/>
                        <a14:foregroundMark x1="12429" y1="74576" x2="12429" y2="74576"/>
                        <a14:foregroundMark x1="9040" y1="73446" x2="9040" y2="73446"/>
                        <a14:foregroundMark x1="53107" y1="92090" x2="53107" y2="92090"/>
                        <a14:backgroundMark x1="85876" y1="10734" x2="85876" y2="12994"/>
                        <a14:backgroundMark x1="84746" y1="12994" x2="84746" y2="12994"/>
                        <a14:backgroundMark x1="80791" y1="17514" x2="80791" y2="17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3" y="97336"/>
            <a:ext cx="1261872" cy="126187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Google Shape;1135;p78">
            <a:extLst>
              <a:ext uri="{FF2B5EF4-FFF2-40B4-BE49-F238E27FC236}">
                <a16:creationId xmlns="" xmlns:a16="http://schemas.microsoft.com/office/drawing/2014/main" id="{70785806-4AA3-E4EE-09BC-99BA834F38C4}"/>
              </a:ext>
            </a:extLst>
          </p:cNvPr>
          <p:cNvSpPr/>
          <p:nvPr/>
        </p:nvSpPr>
        <p:spPr>
          <a:xfrm>
            <a:off x="456016" y="1587111"/>
            <a:ext cx="6539717" cy="4055810"/>
          </a:xfrm>
          <a:prstGeom prst="roundRect">
            <a:avLst>
              <a:gd name="adj" fmla="val 9154"/>
            </a:avLst>
          </a:prstGeom>
          <a:solidFill>
            <a:srgbClr val="EEE8F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softEdge rad="6350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vi-VN" sz="36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Trong thiết kế, đường tròn thể hiện cho </a:t>
            </a:r>
            <a:r>
              <a:rPr lang="vi-VN" sz="3600" dirty="0">
                <a:solidFill>
                  <a:srgbClr val="FB0401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sự thân thiện, liền mạch, trọn vẹn và không có sự phân chia hay tách biệt</a:t>
            </a:r>
            <a:r>
              <a:rPr lang="vi-VN" sz="36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.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vi-VN" sz="36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vi-VN" sz="3600" dirty="0" smtClean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Đường </a:t>
            </a:r>
            <a:r>
              <a:rPr lang="vi-VN" sz="36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tròn </a:t>
            </a:r>
            <a:r>
              <a:rPr lang="vi-VN" sz="3600" dirty="0">
                <a:solidFill>
                  <a:srgbClr val="FB0401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được dùng rất nhiều </a:t>
            </a:r>
            <a:r>
              <a:rPr lang="vi-VN" sz="36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trong thiết kế biểu tượng.</a:t>
            </a:r>
            <a:endParaRPr sz="3600" dirty="0"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1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74;p5">
            <a:extLst>
              <a:ext uri="{FF2B5EF4-FFF2-40B4-BE49-F238E27FC236}">
                <a16:creationId xmlns="" xmlns:a16="http://schemas.microsoft.com/office/drawing/2014/main" id="{67C2CF5B-B29A-68AD-342B-26C063837B1A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166" y="3741514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5;p5">
            <a:extLst>
              <a:ext uri="{FF2B5EF4-FFF2-40B4-BE49-F238E27FC236}">
                <a16:creationId xmlns="" xmlns:a16="http://schemas.microsoft.com/office/drawing/2014/main" id="{6A83B1A0-5EB3-BC23-2B1D-FCB2AD1E8F58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091" y="5037769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6;p5">
            <a:extLst>
              <a:ext uri="{FF2B5EF4-FFF2-40B4-BE49-F238E27FC236}">
                <a16:creationId xmlns="" xmlns:a16="http://schemas.microsoft.com/office/drawing/2014/main" id="{936B9550-3403-404F-E218-C3CBF315A6E2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66" y="1432756"/>
            <a:ext cx="5779054" cy="461244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81;p5">
            <a:extLst>
              <a:ext uri="{FF2B5EF4-FFF2-40B4-BE49-F238E27FC236}">
                <a16:creationId xmlns="" xmlns:a16="http://schemas.microsoft.com/office/drawing/2014/main" id="{1C604D10-016F-4A9D-DF28-2B5E449FB88E}"/>
              </a:ext>
            </a:extLst>
          </p:cNvPr>
          <p:cNvSpPr txBox="1"/>
          <p:nvPr/>
        </p:nvSpPr>
        <p:spPr>
          <a:xfrm>
            <a:off x="5753717" y="549800"/>
            <a:ext cx="5940513" cy="4570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Cảm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ơn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em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đã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tham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gia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học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tích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cực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!</a:t>
            </a:r>
            <a:endParaRPr sz="6600" b="1" dirty="0">
              <a:solidFill>
                <a:srgbClr val="FF0000"/>
              </a:solidFill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1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17">
            <a:extLst>
              <a:ext uri="{FF2B5EF4-FFF2-40B4-BE49-F238E27FC236}">
                <a16:creationId xmlns="" xmlns:a16="http://schemas.microsoft.com/office/drawing/2014/main" id="{086E8FEF-FD75-F5EE-CDDF-FBA73F720CA4}"/>
              </a:ext>
            </a:extLst>
          </p:cNvPr>
          <p:cNvSpPr/>
          <p:nvPr/>
        </p:nvSpPr>
        <p:spPr>
          <a:xfrm>
            <a:off x="2004164" y="926953"/>
            <a:ext cx="9381996" cy="3244213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8215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694540" y="116285"/>
                  <a:pt x="2778677" y="213122"/>
                </a:cubicBezTo>
                <a:cubicBezTo>
                  <a:pt x="2862815" y="309960"/>
                  <a:pt x="2846939" y="503635"/>
                  <a:pt x="2797727" y="594122"/>
                </a:cubicBezTo>
                <a:cubicBezTo>
                  <a:pt x="2748515" y="6846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BDA6"/>
          </a:solidFill>
          <a:ln>
            <a:solidFill>
              <a:srgbClr val="FABE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2368" y="1635630"/>
            <a:ext cx="96700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53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33569030563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96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5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193024F-5B30-9117-CC7E-FC46FC9CA567}"/>
              </a:ext>
            </a:extLst>
          </p:cNvPr>
          <p:cNvGrpSpPr/>
          <p:nvPr/>
        </p:nvGrpSpPr>
        <p:grpSpPr>
          <a:xfrm>
            <a:off x="-461734" y="-526030"/>
            <a:ext cx="3593475" cy="7475319"/>
            <a:chOff x="-461734" y="-52603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=""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288111"/>
              <a:ext cx="3344731" cy="7237400"/>
              <a:chOff x="-212990" y="-360681"/>
              <a:chExt cx="3344731" cy="7237400"/>
            </a:xfrm>
            <a:solidFill>
              <a:srgbClr val="FFEDD9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=""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=""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397390"/>
              <a:ext cx="3344731" cy="7346679"/>
              <a:chOff x="-345470" y="-469960"/>
              <a:chExt cx="3344731" cy="7376013"/>
            </a:xfrm>
            <a:solidFill>
              <a:srgbClr val="FFDEB9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=""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=""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26030"/>
              <a:ext cx="3344420" cy="7475319"/>
              <a:chOff x="-461734" y="-598600"/>
              <a:chExt cx="3344420" cy="7580186"/>
            </a:xfrm>
            <a:solidFill>
              <a:srgbClr val="FFD3A3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=""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=""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64FE478-FDB6-E7AE-91F7-33D2F214C915}"/>
              </a:ext>
            </a:extLst>
          </p:cNvPr>
          <p:cNvGrpSpPr/>
          <p:nvPr/>
        </p:nvGrpSpPr>
        <p:grpSpPr>
          <a:xfrm>
            <a:off x="9067237" y="-68116"/>
            <a:ext cx="3586196" cy="7449566"/>
            <a:chOff x="9067237" y="-68116"/>
            <a:chExt cx="3586196" cy="7449566"/>
          </a:xfrm>
        </p:grpSpPr>
        <p:sp>
          <p:nvSpPr>
            <p:cNvPr id="33" name="Freeform 5579">
              <a:extLst>
                <a:ext uri="{FF2B5EF4-FFF2-40B4-BE49-F238E27FC236}">
                  <a16:creationId xmlns=""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11007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=""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43641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60524"/>
              <a:ext cx="3344420" cy="7192286"/>
              <a:chOff x="6055" y="4723"/>
              <a:chExt cx="4847" cy="10641"/>
            </a:xfrm>
            <a:solidFill>
              <a:srgbClr val="FFDEB9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=""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43543"/>
              <a:ext cx="1489706" cy="3545765"/>
              <a:chOff x="8754" y="0"/>
              <a:chExt cx="2159" cy="5251"/>
            </a:xfrm>
            <a:solidFill>
              <a:srgbClr val="FFDEB9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=""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03872" y="-68116"/>
              <a:ext cx="3349561" cy="7449566"/>
              <a:chOff x="9303872" y="-24574"/>
              <a:chExt cx="3349561" cy="7449566"/>
            </a:xfrm>
            <a:solidFill>
              <a:srgbClr val="FFD3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=""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3872" y="78170"/>
                <a:ext cx="3344420" cy="7346822"/>
                <a:chOff x="5892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=""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2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=""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=""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5D141FA-4DF6-A09D-7235-BAB89D53F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227" y="-309991"/>
            <a:ext cx="7869099" cy="1988479"/>
          </a:xfrm>
          <a:prstGeom prst="rect">
            <a:avLst/>
          </a:prstGeom>
        </p:spPr>
      </p:pic>
      <p:pic>
        <p:nvPicPr>
          <p:cNvPr id="2" name="Picture 1" descr="A cartoon of a robot holding a compass&#10;&#10;Description automatically generated">
            <a:extLst>
              <a:ext uri="{FF2B5EF4-FFF2-40B4-BE49-F238E27FC236}">
                <a16:creationId xmlns="" xmlns:a16="http://schemas.microsoft.com/office/drawing/2014/main" id="{460F399C-9891-D2FC-5F1B-7AA3A2AC6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34" y="4306351"/>
            <a:ext cx="2044165" cy="24948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75080" y="1073440"/>
            <a:ext cx="511633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2708" y="3153614"/>
            <a:ext cx="153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13856" y="2082152"/>
            <a:ext cx="1005146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5cm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 cm (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com pa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92506" y="3598746"/>
            <a:ext cx="65768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71982" y="5086000"/>
            <a:ext cx="74979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Half Frame 37">
            <a:extLst>
              <a:ext uri="{FF2B5EF4-FFF2-40B4-BE49-F238E27FC236}">
                <a16:creationId xmlns="" xmlns:a16="http://schemas.microsoft.com/office/drawing/2014/main" id="{22AC3A96-A22D-41D3-91C2-78459ED9D2BD}"/>
              </a:ext>
            </a:extLst>
          </p:cNvPr>
          <p:cNvSpPr/>
          <p:nvPr/>
        </p:nvSpPr>
        <p:spPr>
          <a:xfrm rot="18109974" flipV="1">
            <a:off x="541337" y="2060736"/>
            <a:ext cx="850229" cy="337564"/>
          </a:xfrm>
          <a:prstGeom prst="halfFram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Half Frame 38">
            <a:extLst>
              <a:ext uri="{FF2B5EF4-FFF2-40B4-BE49-F238E27FC236}">
                <a16:creationId xmlns="" xmlns:a16="http://schemas.microsoft.com/office/drawing/2014/main" id="{22AC3A96-A22D-41D3-91C2-78459ED9D2BD}"/>
              </a:ext>
            </a:extLst>
          </p:cNvPr>
          <p:cNvSpPr/>
          <p:nvPr/>
        </p:nvSpPr>
        <p:spPr>
          <a:xfrm rot="18109974" flipV="1">
            <a:off x="468078" y="3619694"/>
            <a:ext cx="850229" cy="337564"/>
          </a:xfrm>
          <a:prstGeom prst="halfFram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Half Frame 43">
            <a:extLst>
              <a:ext uri="{FF2B5EF4-FFF2-40B4-BE49-F238E27FC236}">
                <a16:creationId xmlns="" xmlns:a16="http://schemas.microsoft.com/office/drawing/2014/main" id="{22AC3A96-A22D-41D3-91C2-78459ED9D2BD}"/>
              </a:ext>
            </a:extLst>
          </p:cNvPr>
          <p:cNvSpPr/>
          <p:nvPr/>
        </p:nvSpPr>
        <p:spPr>
          <a:xfrm rot="18109974" flipV="1">
            <a:off x="520657" y="5051150"/>
            <a:ext cx="850229" cy="337564"/>
          </a:xfrm>
          <a:prstGeom prst="halfFram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51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4" grpId="0" animBg="1"/>
      <p:bldP spid="41" grpId="0" animBg="1"/>
      <p:bldP spid="43" grpId="0" animBg="1"/>
      <p:bldP spid="38" grpId="0" animBg="1"/>
      <p:bldP spid="39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BB12DF-EC5C-45A6-BD89-250085FE3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47" y="-246289"/>
            <a:ext cx="12891912" cy="72517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3877A7C-AEC3-4A2F-8011-845D8096B73C}"/>
              </a:ext>
            </a:extLst>
          </p:cNvPr>
          <p:cNvSpPr/>
          <p:nvPr/>
        </p:nvSpPr>
        <p:spPr>
          <a:xfrm>
            <a:off x="1562833" y="139333"/>
            <a:ext cx="9059779" cy="80611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</a:rPr>
              <a:t>Các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bước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thực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hiện</a:t>
            </a:r>
            <a:endParaRPr lang="en-US" sz="4800" b="1" dirty="0">
              <a:latin typeface="UTM Avo" panose="020406030505060202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4299E09B-1DB8-4FA7-9E0B-C9B349F337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7571" y="4370975"/>
            <a:ext cx="1519011" cy="10539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D982BEC4-9DE6-4F44-82B8-28E84F7C0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6740" y="3069879"/>
            <a:ext cx="1569118" cy="1033002"/>
          </a:xfrm>
          <a:prstGeom prst="rect">
            <a:avLst/>
          </a:prstGeom>
        </p:spPr>
      </p:pic>
      <p:pic>
        <p:nvPicPr>
          <p:cNvPr id="30" name="Picture 29" descr="Giấy A4 bao nhiêu tiền 1 tờ, cách tính giá tiền chính xác">
            <a:extLst>
              <a:ext uri="{FF2B5EF4-FFF2-40B4-BE49-F238E27FC236}">
                <a16:creationId xmlns="" xmlns:a16="http://schemas.microsoft.com/office/drawing/2014/main" id="{4CD03FD1-571B-4530-AF21-85F6CDBFE3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8928" y="1672067"/>
            <a:ext cx="1017959" cy="101795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/>
          <p:cNvSpPr txBox="1"/>
          <p:nvPr/>
        </p:nvSpPr>
        <p:spPr>
          <a:xfrm>
            <a:off x="1889070" y="1228329"/>
            <a:ext cx="3336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Half Frame 47">
            <a:extLst>
              <a:ext uri="{FF2B5EF4-FFF2-40B4-BE49-F238E27FC236}">
                <a16:creationId xmlns="" xmlns:a16="http://schemas.microsoft.com/office/drawing/2014/main" id="{22AC3A96-A22D-41D3-91C2-78459ED9D2BD}"/>
              </a:ext>
            </a:extLst>
          </p:cNvPr>
          <p:cNvSpPr/>
          <p:nvPr/>
        </p:nvSpPr>
        <p:spPr>
          <a:xfrm rot="18109974" flipV="1">
            <a:off x="1112471" y="1231164"/>
            <a:ext cx="850229" cy="337564"/>
          </a:xfrm>
          <a:prstGeom prst="halfFrame">
            <a:avLst>
              <a:gd name="adj1" fmla="val 35864"/>
              <a:gd name="adj2" fmla="val 3333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Half Frame 48">
            <a:extLst>
              <a:ext uri="{FF2B5EF4-FFF2-40B4-BE49-F238E27FC236}">
                <a16:creationId xmlns="" xmlns:a16="http://schemas.microsoft.com/office/drawing/2014/main" id="{22AC3A96-A22D-41D3-91C2-78459ED9D2BD}"/>
              </a:ext>
            </a:extLst>
          </p:cNvPr>
          <p:cNvSpPr/>
          <p:nvPr/>
        </p:nvSpPr>
        <p:spPr>
          <a:xfrm rot="18109974" flipV="1">
            <a:off x="1029501" y="2162958"/>
            <a:ext cx="850229" cy="337564"/>
          </a:xfrm>
          <a:prstGeom prst="halfFrame">
            <a:avLst>
              <a:gd name="adj1" fmla="val 33333"/>
              <a:gd name="adj2" fmla="val 3619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Half Frame 49">
            <a:extLst>
              <a:ext uri="{FF2B5EF4-FFF2-40B4-BE49-F238E27FC236}">
                <a16:creationId xmlns="" xmlns:a16="http://schemas.microsoft.com/office/drawing/2014/main" id="{22AC3A96-A22D-41D3-91C2-78459ED9D2BD}"/>
              </a:ext>
            </a:extLst>
          </p:cNvPr>
          <p:cNvSpPr/>
          <p:nvPr/>
        </p:nvSpPr>
        <p:spPr>
          <a:xfrm rot="18109974" flipV="1">
            <a:off x="1001990" y="3044011"/>
            <a:ext cx="850229" cy="337564"/>
          </a:xfrm>
          <a:prstGeom prst="halfFram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Half Frame 50">
            <a:extLst>
              <a:ext uri="{FF2B5EF4-FFF2-40B4-BE49-F238E27FC236}">
                <a16:creationId xmlns="" xmlns:a16="http://schemas.microsoft.com/office/drawing/2014/main" id="{22AC3A96-A22D-41D3-91C2-78459ED9D2BD}"/>
              </a:ext>
            </a:extLst>
          </p:cNvPr>
          <p:cNvSpPr/>
          <p:nvPr/>
        </p:nvSpPr>
        <p:spPr>
          <a:xfrm rot="18109974" flipV="1">
            <a:off x="1001990" y="3963896"/>
            <a:ext cx="850229" cy="370988"/>
          </a:xfrm>
          <a:prstGeom prst="halfFram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Half Frame 51">
            <a:extLst>
              <a:ext uri="{FF2B5EF4-FFF2-40B4-BE49-F238E27FC236}">
                <a16:creationId xmlns="" xmlns:a16="http://schemas.microsoft.com/office/drawing/2014/main" id="{22AC3A96-A22D-41D3-91C2-78459ED9D2BD}"/>
              </a:ext>
            </a:extLst>
          </p:cNvPr>
          <p:cNvSpPr/>
          <p:nvPr/>
        </p:nvSpPr>
        <p:spPr>
          <a:xfrm rot="18109974" flipV="1">
            <a:off x="981367" y="5776058"/>
            <a:ext cx="850229" cy="337564"/>
          </a:xfrm>
          <a:prstGeom prst="halfFram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861663" y="2123875"/>
            <a:ext cx="9863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801986" y="3094321"/>
            <a:ext cx="9937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64179" y="4918471"/>
            <a:ext cx="9937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58444" y="5786686"/>
            <a:ext cx="9937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73403" y="4066719"/>
            <a:ext cx="9937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alf Frame 17">
            <a:extLst>
              <a:ext uri="{FF2B5EF4-FFF2-40B4-BE49-F238E27FC236}">
                <a16:creationId xmlns="" xmlns:a16="http://schemas.microsoft.com/office/drawing/2014/main" id="{22AC3A96-A22D-41D3-91C2-78459ED9D2BD}"/>
              </a:ext>
            </a:extLst>
          </p:cNvPr>
          <p:cNvSpPr/>
          <p:nvPr/>
        </p:nvSpPr>
        <p:spPr>
          <a:xfrm rot="18109974" flipV="1">
            <a:off x="985388" y="4870039"/>
            <a:ext cx="850229" cy="346923"/>
          </a:xfrm>
          <a:prstGeom prst="halfFram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5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4" grpId="0"/>
      <p:bldP spid="15" grpId="0"/>
      <p:bldP spid="16" grpId="0"/>
      <p:bldP spid="17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05FB048-B9FD-5AD6-DDE0-84C7BFE72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98" y="479649"/>
            <a:ext cx="10989618" cy="5408660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1150580" y="313877"/>
            <a:ext cx="743461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374004" y="411386"/>
            <a:ext cx="8157918" cy="584776"/>
            <a:chOff x="3432899" y="1210319"/>
            <a:chExt cx="7772321" cy="584776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35743" y="1210320"/>
              <a:ext cx="7769477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KIỂM TRA VẬT LIỆU VÀ DỤNG CỤ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32899" y="1210319"/>
              <a:ext cx="728916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 dirty="0" err="1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KIỂM</a:t>
              </a:r>
              <a:r>
                <a:rPr lang="en-US" sz="3200" b="1" spc="50" dirty="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 </a:t>
              </a:r>
              <a:r>
                <a:rPr lang="en-US" sz="3200" b="1" spc="50" dirty="0" err="1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TRA</a:t>
              </a:r>
              <a:r>
                <a:rPr lang="en-US" sz="3200" b="1" spc="50" dirty="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 </a:t>
              </a:r>
              <a:r>
                <a:rPr lang="en-US" sz="3200" b="1" spc="50" dirty="0" err="1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VẬT</a:t>
              </a:r>
              <a:r>
                <a:rPr lang="en-US" sz="3200" b="1" spc="50" dirty="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 </a:t>
              </a:r>
              <a:r>
                <a:rPr lang="en-US" sz="3200" b="1" spc="50" dirty="0" err="1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LIỆU</a:t>
              </a:r>
              <a:r>
                <a:rPr lang="en-US" sz="3200" b="1" spc="50" dirty="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 </a:t>
              </a:r>
              <a:r>
                <a:rPr lang="en-US" sz="3200" b="1" spc="50" dirty="0" err="1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VÀ</a:t>
              </a:r>
              <a:r>
                <a:rPr lang="en-US" sz="3200" b="1" spc="50" dirty="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 </a:t>
              </a:r>
              <a:r>
                <a:rPr lang="en-US" sz="3200" b="1" spc="50" dirty="0" err="1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DỤNG</a:t>
              </a:r>
              <a:r>
                <a:rPr lang="en-US" sz="3200" b="1" spc="50" dirty="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 </a:t>
              </a:r>
              <a:r>
                <a:rPr lang="en-US" sz="3200" b="1" spc="50" dirty="0" err="1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CỤ</a:t>
              </a:r>
              <a:endParaRPr lang="en-US" sz="3200" b="1" spc="50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524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robot holding a compass&#10;&#10;Description automatically generated">
            <a:extLst>
              <a:ext uri="{FF2B5EF4-FFF2-40B4-BE49-F238E27FC236}">
                <a16:creationId xmlns="" xmlns:a16="http://schemas.microsoft.com/office/drawing/2014/main" id="{51C85444-80D5-8609-B2E0-99A862CD0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237" y="3155423"/>
            <a:ext cx="2432893" cy="3349614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917920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4586958-03C3-38A1-6783-98CEF3FA1B77}"/>
              </a:ext>
            </a:extLst>
          </p:cNvPr>
          <p:cNvSpPr txBox="1"/>
          <p:nvPr/>
        </p:nvSpPr>
        <p:spPr>
          <a:xfrm>
            <a:off x="1263169" y="369870"/>
            <a:ext cx="9734298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Thử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nghiệm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điều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chỉnh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và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hoàn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thiện</a:t>
            </a:r>
            <a:endParaRPr lang="en-US" sz="4000" b="1" spc="50" dirty="0">
              <a:ln w="9525" cmpd="sng">
                <a:noFill/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CFE1CDD-693F-5110-FAF6-555980E48C19}"/>
              </a:ext>
            </a:extLst>
          </p:cNvPr>
          <p:cNvSpPr txBox="1"/>
          <p:nvPr/>
        </p:nvSpPr>
        <p:spPr>
          <a:xfrm>
            <a:off x="399383" y="1748815"/>
            <a:ext cx="1100290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4800" b="1" dirty="0">
                <a:solidFill>
                  <a:srgbClr val="F5811E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Thử nghiệm </a:t>
            </a:r>
            <a:r>
              <a:rPr lang="vi-VN" sz="48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tìm tâm một hình tròn bất </a:t>
            </a:r>
            <a:r>
              <a:rPr lang="vi-VN" sz="4800" dirty="0" smtClean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kì</a:t>
            </a:r>
            <a:r>
              <a:rPr lang="en-US" sz="4800" dirty="0" smtClean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.</a:t>
            </a:r>
            <a:endParaRPr lang="vi-VN" sz="4800" dirty="0"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4800" b="1" dirty="0">
                <a:solidFill>
                  <a:srgbClr val="F5811E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Đánh giá </a:t>
            </a:r>
            <a:r>
              <a:rPr lang="vi-VN" sz="48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sản phẩm theo yêu </a:t>
            </a:r>
            <a:r>
              <a:rPr lang="vi-VN" sz="4800" dirty="0" smtClean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cầu</a:t>
            </a:r>
            <a:r>
              <a:rPr lang="en-US" sz="4800" dirty="0" smtClean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.</a:t>
            </a:r>
            <a:endParaRPr lang="vi-VN" sz="4800" dirty="0"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4800" b="1" dirty="0">
                <a:solidFill>
                  <a:srgbClr val="F5811E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Điều chỉnh, sửa chữa </a:t>
            </a:r>
            <a:r>
              <a:rPr lang="vi-VN" sz="48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sản </a:t>
            </a:r>
            <a:r>
              <a:rPr lang="vi-VN" sz="4800" dirty="0" smtClean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phẩm</a:t>
            </a:r>
            <a:r>
              <a:rPr lang="en-US" sz="4800" dirty="0" smtClean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.</a:t>
            </a:r>
            <a:endParaRPr lang="vi-VN" sz="4800" dirty="0"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57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9DA210D-4EAE-8673-2A8C-190B956D0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07" y="1646114"/>
            <a:ext cx="4684364" cy="4713126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=""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=""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=""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=""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=""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=""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=""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=""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=""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=""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=""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=""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548688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29430" y="413654"/>
            <a:ext cx="5642702" cy="590366"/>
            <a:chOff x="3495548" y="1185932"/>
            <a:chExt cx="966156" cy="5127806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65000" cy="50792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BÁO CÁO, TRÌNH DIỄN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5548" y="1234494"/>
              <a:ext cx="836748" cy="50792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 dirty="0" err="1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BÁO</a:t>
              </a:r>
              <a:r>
                <a:rPr lang="en-US" sz="3200" b="1" spc="50" dirty="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 </a:t>
              </a:r>
              <a:r>
                <a:rPr lang="en-US" sz="3200" b="1" spc="50" dirty="0" err="1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CÁO</a:t>
              </a:r>
              <a:r>
                <a:rPr lang="en-US" sz="3200" b="1" spc="50" dirty="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, </a:t>
              </a:r>
              <a:r>
                <a:rPr lang="en-US" sz="3200" b="1" spc="50" dirty="0" err="1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TRÌNH</a:t>
              </a:r>
              <a:r>
                <a:rPr lang="en-US" sz="3200" b="1" spc="50" dirty="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 </a:t>
              </a:r>
              <a:r>
                <a:rPr lang="en-US" sz="3200" b="1" spc="50" dirty="0" err="1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DIỄN</a:t>
              </a:r>
              <a:endParaRPr lang="en-US" sz="3200" b="1" spc="50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D8B69CE-E21E-FE44-A50D-36A0C19BF9A0}"/>
              </a:ext>
            </a:extLst>
          </p:cNvPr>
          <p:cNvSpPr txBox="1"/>
          <p:nvPr/>
        </p:nvSpPr>
        <p:spPr>
          <a:xfrm>
            <a:off x="4364996" y="1335920"/>
            <a:ext cx="748802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48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Biểu diễn </a:t>
            </a:r>
            <a:r>
              <a:rPr lang="vi-VN" sz="4800" b="1" dirty="0">
                <a:solidFill>
                  <a:srgbClr val="F5811E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cách dùng dụng cụ </a:t>
            </a:r>
            <a:r>
              <a:rPr lang="vi-VN" sz="48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để tìm tâm hình </a:t>
            </a:r>
            <a:r>
              <a:rPr lang="vi-VN" sz="4800" dirty="0" smtClean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tròn</a:t>
            </a:r>
            <a:r>
              <a:rPr lang="en-US" sz="4800" dirty="0" smtClean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.</a:t>
            </a:r>
            <a:endParaRPr lang="vi-VN" sz="4800" dirty="0"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4800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Giới thiệu </a:t>
            </a:r>
            <a:r>
              <a:rPr lang="vi-VN" sz="4800" b="1" dirty="0">
                <a:solidFill>
                  <a:srgbClr val="F5811E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sản </a:t>
            </a:r>
            <a:r>
              <a:rPr lang="vi-VN" sz="4800" b="1" dirty="0" smtClean="0">
                <a:solidFill>
                  <a:srgbClr val="F5811E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phẩm</a:t>
            </a:r>
            <a:r>
              <a:rPr lang="en-US" sz="4800" b="1" dirty="0" smtClean="0">
                <a:solidFill>
                  <a:srgbClr val="F5811E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.</a:t>
            </a:r>
            <a:endParaRPr lang="vi-VN" sz="4800" b="1" dirty="0">
              <a:solidFill>
                <a:srgbClr val="F5811E"/>
              </a:solidFill>
              <a:latin typeface="Times New Roman" pitchFamily="18" charset="0"/>
              <a:ea typeface="Open Sans" panose="020B0606030504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77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471A234-D01E-DD69-4DAE-92B79EA0B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940572"/>
          </a:xfrm>
          <a:prstGeom prst="rect">
            <a:avLst/>
          </a:prstGeom>
        </p:spPr>
      </p:pic>
      <p:sp>
        <p:nvSpPr>
          <p:cNvPr id="4" name="Google Shape;105;p2">
            <a:extLst>
              <a:ext uri="{FF2B5EF4-FFF2-40B4-BE49-F238E27FC236}">
                <a16:creationId xmlns="" xmlns:a16="http://schemas.microsoft.com/office/drawing/2014/main" id="{CF58C2F4-EF0C-8C7B-13E0-800E473CA784}"/>
              </a:ext>
            </a:extLst>
          </p:cNvPr>
          <p:cNvSpPr txBox="1"/>
          <p:nvPr/>
        </p:nvSpPr>
        <p:spPr>
          <a:xfrm>
            <a:off x="1957743" y="2751891"/>
            <a:ext cx="8276515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8800" b="1">
                <a:ln w="228600">
                  <a:solidFill>
                    <a:srgbClr val="FFFFFF"/>
                  </a:solidFill>
                </a:ln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BÌNH CHỌN</a:t>
            </a:r>
            <a:endParaRPr lang="en-US" sz="8800" b="1" dirty="0">
              <a:ln w="228600">
                <a:solidFill>
                  <a:srgbClr val="FFFFFF"/>
                </a:solidFill>
              </a:ln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bster"/>
            </a:endParaRPr>
          </a:p>
        </p:txBody>
      </p:sp>
      <p:sp>
        <p:nvSpPr>
          <p:cNvPr id="5" name="Google Shape;105;p2">
            <a:extLst>
              <a:ext uri="{FF2B5EF4-FFF2-40B4-BE49-F238E27FC236}">
                <a16:creationId xmlns="" xmlns:a16="http://schemas.microsoft.com/office/drawing/2014/main" id="{40093586-0F8C-266D-ADB6-3096FA815CD2}"/>
              </a:ext>
            </a:extLst>
          </p:cNvPr>
          <p:cNvSpPr txBox="1"/>
          <p:nvPr/>
        </p:nvSpPr>
        <p:spPr>
          <a:xfrm>
            <a:off x="1957742" y="2751891"/>
            <a:ext cx="827651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  <a:sym typeface="Lobster"/>
              </a:rPr>
              <a:t>BÌNH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  <a:sym typeface="Lobster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  <a:sym typeface="Lobster"/>
              </a:rPr>
              <a:t>CHỌN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ea typeface="Open Sans" panose="020B0606030504020204" pitchFamily="34" charset="0"/>
              <a:cs typeface="Times New Roman" pitchFamily="18" charset="0"/>
              <a:sym typeface="Lobster"/>
            </a:endParaRPr>
          </a:p>
        </p:txBody>
      </p:sp>
    </p:spTree>
    <p:extLst>
      <p:ext uri="{BB962C8B-B14F-4D97-AF65-F5344CB8AC3E}">
        <p14:creationId xmlns:p14="http://schemas.microsoft.com/office/powerpoint/2010/main" val="304604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4624</TotalTime>
  <Words>291</Words>
  <Application>Microsoft Office PowerPoint</Application>
  <PresentationFormat>Custom</PresentationFormat>
  <Paragraphs>46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Arial Black</vt:lpstr>
      <vt:lpstr>SVN-SAF</vt:lpstr>
      <vt:lpstr>Open Sans</vt:lpstr>
      <vt:lpstr>Lobster</vt:lpstr>
      <vt:lpstr>Calibri Light</vt:lpstr>
      <vt:lpstr>Calibri</vt:lpstr>
      <vt:lpstr>UTM Avo</vt:lpstr>
      <vt:lpstr>Times New Roman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Trịnh Văn Xuân</dc:creator>
  <cp:lastModifiedBy>PHONG VU</cp:lastModifiedBy>
  <cp:revision>51</cp:revision>
  <dcterms:created xsi:type="dcterms:W3CDTF">2023-08-24T03:36:01Z</dcterms:created>
  <dcterms:modified xsi:type="dcterms:W3CDTF">2024-05-06T00:10:07Z</dcterms:modified>
</cp:coreProperties>
</file>