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Questrial" panose="020B0604020202020204" charset="0"/>
      <p:regular r:id="rId30"/>
    </p:embeddedFont>
    <p:embeddedFont>
      <p:font typeface="Pattaya" panose="020B0604020202020204" charset="-34"/>
      <p:regular r:id="rId31"/>
    </p:embeddedFont>
    <p:embeddedFont>
      <p:font typeface="Quicksand"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VDYuKPkB3SkryCRySZ4EVuoh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4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9" name="Google Shape;259;p1"/>
          <p:cNvPicPr preferRelativeResize="0"/>
          <p:nvPr/>
        </p:nvPicPr>
        <p:blipFill rotWithShape="1">
          <a:blip r:embed="rId4">
            <a:alphaModFix/>
          </a:blip>
          <a:srcRect/>
          <a:stretch/>
        </p:blipFill>
        <p:spPr>
          <a:xfrm>
            <a:off x="3096187" y="795759"/>
            <a:ext cx="5651969" cy="30543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82" name="Google Shape;382;p10"/>
          <p:cNvSpPr/>
          <p:nvPr/>
        </p:nvSpPr>
        <p:spPr>
          <a:xfrm>
            <a:off x="224851" y="52465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0"/>
          <p:cNvSpPr txBox="1"/>
          <p:nvPr/>
        </p:nvSpPr>
        <p:spPr>
          <a:xfrm>
            <a:off x="1114492" y="577402"/>
            <a:ext cx="2445541"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a:solidFill>
                  <a:srgbClr val="FF0000"/>
                </a:solidFill>
                <a:latin typeface="SVN-Lifehack Basic" panose="00000500000000000000" pitchFamily="2" charset="0"/>
                <a:sym typeface="Arial"/>
              </a:rPr>
              <a:t>Chú thích</a:t>
            </a:r>
            <a:endParaRPr sz="4400">
              <a:solidFill>
                <a:srgbClr val="FF0000"/>
              </a:solidFill>
              <a:latin typeface="SVN-Lifehack Basic" panose="00000500000000000000" pitchFamily="2" charset="0"/>
              <a:sym typeface="Arial"/>
            </a:endParaRPr>
          </a:p>
        </p:txBody>
      </p:sp>
      <p:sp>
        <p:nvSpPr>
          <p:cNvPr id="384" name="Google Shape;384;p10"/>
          <p:cNvSpPr txBox="1"/>
          <p:nvPr/>
        </p:nvSpPr>
        <p:spPr>
          <a:xfrm>
            <a:off x="695914" y="1363913"/>
            <a:ext cx="1184620"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a:rPr>
              <a:t>Sự cố</a:t>
            </a:r>
            <a:endParaRPr sz="3600" b="1">
              <a:solidFill>
                <a:srgbClr val="FFC000"/>
              </a:solidFill>
              <a:latin typeface="Quicksand" panose="00000500000000000000" pitchFamily="2" charset="0"/>
              <a:sym typeface="Arial"/>
            </a:endParaRPr>
          </a:p>
        </p:txBody>
      </p:sp>
      <p:sp>
        <p:nvSpPr>
          <p:cNvPr id="385" name="Google Shape;385;p10"/>
          <p:cNvSpPr txBox="1"/>
          <p:nvPr/>
        </p:nvSpPr>
        <p:spPr>
          <a:xfrm>
            <a:off x="1992423" y="142546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a:cs typeface="Pattaya" panose="00000500000000000000" pitchFamily="2" charset="-34"/>
                <a:sym typeface="Calibri"/>
              </a:rPr>
              <a:t>: hiện tượng bất thường và không hay xảy ra trong một quá trình hoạt động nào đó.</a:t>
            </a:r>
            <a:endParaRPr sz="3200" b="1">
              <a:solidFill>
                <a:srgbClr val="002060"/>
              </a:solidFill>
              <a:latin typeface="Pattaya" panose="00000500000000000000" pitchFamily="2" charset="-34"/>
              <a:ea typeface="Calibri"/>
              <a:cs typeface="Pattaya" panose="00000500000000000000" pitchFamily="2" charset="-34"/>
              <a:sym typeface="Calibri"/>
            </a:endParaRPr>
          </a:p>
        </p:txBody>
      </p:sp>
      <p:sp>
        <p:nvSpPr>
          <p:cNvPr id="386" name="Google Shape;386;p10"/>
          <p:cNvSpPr txBox="1"/>
          <p:nvPr/>
        </p:nvSpPr>
        <p:spPr>
          <a:xfrm>
            <a:off x="398055" y="2581311"/>
            <a:ext cx="2445541"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a:rPr>
              <a:t>Chềnh ềnh</a:t>
            </a:r>
            <a:endParaRPr sz="3600" b="1">
              <a:solidFill>
                <a:srgbClr val="FFC000"/>
              </a:solidFill>
              <a:latin typeface="Quicksand" panose="00000500000000000000" pitchFamily="2" charset="0"/>
              <a:sym typeface="Arial"/>
            </a:endParaRPr>
          </a:p>
        </p:txBody>
      </p:sp>
      <p:sp>
        <p:nvSpPr>
          <p:cNvPr id="387" name="Google Shape;387;p10"/>
          <p:cNvSpPr txBox="1"/>
          <p:nvPr/>
        </p:nvSpPr>
        <p:spPr>
          <a:xfrm>
            <a:off x="2712283" y="2587305"/>
            <a:ext cx="9239877" cy="49244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a:cs typeface="Pattaya" panose="00000500000000000000" pitchFamily="2" charset="-34"/>
                <a:sym typeface="Calibri"/>
              </a:rPr>
              <a:t>: gợi tả vẻ nằm, đứng, ngồi lù lù trước mắt mọi người.</a:t>
            </a:r>
            <a:endParaRPr sz="3200" b="1">
              <a:solidFill>
                <a:srgbClr val="002060"/>
              </a:solidFill>
              <a:latin typeface="Pattaya" panose="00000500000000000000" pitchFamily="2" charset="-34"/>
              <a:ea typeface="Calibri"/>
              <a:cs typeface="Pattaya" panose="00000500000000000000" pitchFamily="2" charset="-34"/>
              <a:sym typeface="Calibri"/>
            </a:endParaRPr>
          </a:p>
        </p:txBody>
      </p:sp>
      <p:sp>
        <p:nvSpPr>
          <p:cNvPr id="388" name="Google Shape;388;p10"/>
          <p:cNvSpPr txBox="1"/>
          <p:nvPr/>
        </p:nvSpPr>
        <p:spPr>
          <a:xfrm>
            <a:off x="4175553" y="3778253"/>
            <a:ext cx="254210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b="1">
                <a:solidFill>
                  <a:srgbClr val="FFC000"/>
                </a:solidFill>
                <a:latin typeface="Quicksand" panose="00000500000000000000" pitchFamily="2" charset="0"/>
                <a:sym typeface="Arial"/>
              </a:rPr>
              <a:t>Chuyền thẻ</a:t>
            </a:r>
            <a:endParaRPr sz="3600" b="1">
              <a:solidFill>
                <a:srgbClr val="FFC000"/>
              </a:solidFill>
              <a:latin typeface="Quicksand" panose="00000500000000000000" pitchFamily="2" charset="0"/>
              <a:sym typeface="Arial"/>
            </a:endParaRPr>
          </a:p>
        </p:txBody>
      </p:sp>
      <p:sp>
        <p:nvSpPr>
          <p:cNvPr id="389" name="Google Shape;389;p10"/>
          <p:cNvSpPr txBox="1"/>
          <p:nvPr/>
        </p:nvSpPr>
        <p:spPr>
          <a:xfrm>
            <a:off x="6640172" y="3819791"/>
            <a:ext cx="518900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02060"/>
                </a:solidFill>
                <a:latin typeface="Pattaya" panose="00000500000000000000" pitchFamily="2" charset="-34"/>
                <a:ea typeface="Calibri"/>
                <a:cs typeface="Pattaya" panose="00000500000000000000" pitchFamily="2" charset="-34"/>
                <a:sym typeface="Calibri"/>
              </a:rPr>
              <a:t>: một trò chơi dân gian mà các bé gái hay chơi (vừa đếm que, vừa tung bóng, bộ que chuyền có 10 que)</a:t>
            </a:r>
            <a:endParaRPr sz="3200" b="1">
              <a:solidFill>
                <a:srgbClr val="002060"/>
              </a:solidFill>
              <a:latin typeface="Pattaya" panose="00000500000000000000" pitchFamily="2" charset="-34"/>
              <a:ea typeface="Calibri"/>
              <a:cs typeface="Pattaya" panose="00000500000000000000" pitchFamily="2" charset="-34"/>
              <a:sym typeface="Calibri"/>
            </a:endParaRPr>
          </a:p>
        </p:txBody>
      </p:sp>
      <p:pic>
        <p:nvPicPr>
          <p:cNvPr id="390" name="Google Shape;390;p10" descr="Chơi Chuyền (Chơi Banh đũa) - Nông trại rau hữu cơ và trải nghiệm nông  nghiệp MyFarm | MyFarm"/>
          <p:cNvPicPr preferRelativeResize="0"/>
          <p:nvPr/>
        </p:nvPicPr>
        <p:blipFill rotWithShape="1">
          <a:blip r:embed="rId4">
            <a:alphaModFix/>
          </a:blip>
          <a:srcRect/>
          <a:stretch/>
        </p:blipFill>
        <p:spPr>
          <a:xfrm>
            <a:off x="553038" y="3429001"/>
            <a:ext cx="3447256" cy="2699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1300"/>
                                        <p:tgtEl>
                                          <p:spTgt spid="38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84"/>
                                        </p:tgtEl>
                                        <p:attrNameLst>
                                          <p:attrName>style.visibility</p:attrName>
                                        </p:attrNameLst>
                                      </p:cBhvr>
                                      <p:to>
                                        <p:strVal val="visible"/>
                                      </p:to>
                                    </p:set>
                                    <p:anim calcmode="lin" valueType="num">
                                      <p:cBhvr additive="base">
                                        <p:cTn id="13"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85"/>
                                        </p:tgtEl>
                                        <p:attrNameLst>
                                          <p:attrName>style.visibility</p:attrName>
                                        </p:attrNameLst>
                                      </p:cBhvr>
                                      <p:to>
                                        <p:strVal val="visible"/>
                                      </p:to>
                                    </p:set>
                                    <p:anim calcmode="lin" valueType="num">
                                      <p:cBhvr additive="base">
                                        <p:cTn id="18"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6"/>
                                        </p:tgtEl>
                                        <p:attrNameLst>
                                          <p:attrName>style.visibility</p:attrName>
                                        </p:attrNameLst>
                                      </p:cBhvr>
                                      <p:to>
                                        <p:strVal val="visible"/>
                                      </p:to>
                                    </p:set>
                                    <p:anim calcmode="lin" valueType="num">
                                      <p:cBhvr additive="base">
                                        <p:cTn id="23"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7"/>
                                        </p:tgtEl>
                                        <p:attrNameLst>
                                          <p:attrName>style.visibility</p:attrName>
                                        </p:attrNameLst>
                                      </p:cBhvr>
                                      <p:to>
                                        <p:strVal val="visible"/>
                                      </p:to>
                                    </p:set>
                                    <p:anim calcmode="lin" valueType="num">
                                      <p:cBhvr additive="base">
                                        <p:cTn id="28"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88"/>
                                        </p:tgtEl>
                                        <p:attrNameLst>
                                          <p:attrName>style.visibility</p:attrName>
                                        </p:attrNameLst>
                                      </p:cBhvr>
                                      <p:to>
                                        <p:strVal val="visible"/>
                                      </p:to>
                                    </p:set>
                                    <p:anim calcmode="lin" valueType="num">
                                      <p:cBhvr additive="base">
                                        <p:cTn id="33"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89"/>
                                        </p:tgtEl>
                                        <p:attrNameLst>
                                          <p:attrName>style.visibility</p:attrName>
                                        </p:attrNameLst>
                                      </p:cBhvr>
                                      <p:to>
                                        <p:strVal val="visible"/>
                                      </p:to>
                                    </p:set>
                                    <p:anim calcmode="lin" valueType="num">
                                      <p:cBhvr additive="base">
                                        <p:cTn id="38"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0"/>
                                        </p:tgtEl>
                                        <p:attrNameLst>
                                          <p:attrName>style.visibility</p:attrName>
                                        </p:attrNameLst>
                                      </p:cBhvr>
                                      <p:to>
                                        <p:strVal val="visible"/>
                                      </p:to>
                                    </p:set>
                                    <p:animEffect transition="in" filter="fade">
                                      <p:cBhvr>
                                        <p:cTn id="43"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3">
            <a:alphaModFix/>
          </a:blip>
          <a:srcRect t="10992" b="10054"/>
          <a:stretch/>
        </p:blipFill>
        <p:spPr>
          <a:xfrm>
            <a:off x="0" y="0"/>
            <a:ext cx="12192000" cy="6857999"/>
          </a:xfrm>
          <a:prstGeom prst="rect">
            <a:avLst/>
          </a:prstGeom>
          <a:noFill/>
          <a:ln>
            <a:noFill/>
          </a:ln>
        </p:spPr>
      </p:pic>
      <p:sp>
        <p:nvSpPr>
          <p:cNvPr id="396" name="Google Shape;396;p11"/>
          <p:cNvSpPr txBox="1"/>
          <p:nvPr/>
        </p:nvSpPr>
        <p:spPr>
          <a:xfrm>
            <a:off x="5424840" y="511165"/>
            <a:ext cx="477694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SVN-Lifehack Basic" panose="00000500000000000000" pitchFamily="2" charset="0"/>
                <a:sym typeface="Arial"/>
              </a:rPr>
              <a:t>Tìm hiểu bài</a:t>
            </a:r>
            <a:endParaRPr sz="6600">
              <a:solidFill>
                <a:srgbClr val="FFFFFF"/>
              </a:solidFill>
              <a:latin typeface="SVN-Lifehack Basic" panose="00000500000000000000" pitchFamily="2" charset="0"/>
              <a:sym typeface="Arial"/>
            </a:endParaRPr>
          </a:p>
        </p:txBody>
      </p:sp>
      <p:sp>
        <p:nvSpPr>
          <p:cNvPr id="397" name="Google Shape;397;p11"/>
          <p:cNvSpPr/>
          <p:nvPr/>
        </p:nvSpPr>
        <p:spPr>
          <a:xfrm>
            <a:off x="1073250" y="4027079"/>
            <a:ext cx="3629220" cy="891914"/>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Cùng mình thả con diều bay thật cao nha!</a:t>
            </a:r>
            <a:endParaRPr sz="2400">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p:tgtEl>
                                          <p:spTgt spid="397"/>
                                        </p:tgtEl>
                                        <p:attrNameLst>
                                          <p:attrName>ppt_w</p:attrName>
                                        </p:attrNameLst>
                                      </p:cBhvr>
                                      <p:tavLst>
                                        <p:tav tm="0">
                                          <p:val>
                                            <p:strVal val="0"/>
                                          </p:val>
                                        </p:tav>
                                        <p:tav tm="100000">
                                          <p:val>
                                            <p:strVal val="#ppt_w"/>
                                          </p:val>
                                        </p:tav>
                                      </p:tavLst>
                                    </p:anim>
                                    <p:anim calcmode="lin" valueType="num">
                                      <p:cBhvr additive="base">
                                        <p:cTn id="12" dur="500"/>
                                        <p:tgtEl>
                                          <p:spTgt spid="397"/>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0070C0"/>
                </a:solidFill>
                <a:latin typeface="Quicksand" panose="00000500000000000000" pitchFamily="2" charset="0"/>
                <a:ea typeface="Pattaya"/>
                <a:cs typeface="Pattaya"/>
                <a:sym typeface="Pattaya"/>
              </a:rPr>
              <a:t>Câu 1. Đoạn đường sắt gần nhà Út Vịnh mấy năm nay thường có những sự cố gì?</a:t>
            </a:r>
            <a:endParaRPr sz="3600" b="1">
              <a:solidFill>
                <a:srgbClr val="0070C0"/>
              </a:solidFill>
              <a:latin typeface="Quicksand" panose="00000500000000000000" pitchFamily="2" charset="0"/>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318840" y="578121"/>
              <a:ext cx="3121982" cy="1996819"/>
            </a:xfrm>
            <a:prstGeom prst="roundRect">
              <a:avLst>
                <a:gd name="adj" fmla="val 10000"/>
              </a:avLst>
            </a:prstGeom>
            <a:blipFill rotWithShape="1">
              <a:blip r:embed="rId4">
                <a:alphaModFix/>
              </a:blip>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a:buNone/>
              </a:pPr>
              <a:r>
                <a:rPr lang="en-SG" sz="2800">
                  <a:solidFill>
                    <a:schemeClr val="lt1"/>
                  </a:solidFill>
                  <a:latin typeface="Pattaya" panose="00000500000000000000" pitchFamily="2" charset="-34"/>
                  <a:ea typeface="Calibri"/>
                  <a:cs typeface="Pattaya" panose="00000500000000000000" pitchFamily="2" charset="-34"/>
                  <a:sym typeface="Calibri"/>
                </a:rPr>
                <a:t>Lúc thì tảng đá nằm chềnh ềnh trên đường tàu chạy.</a:t>
              </a:r>
              <a:endParaRPr sz="2800">
                <a:solidFill>
                  <a:schemeClr val="lt1"/>
                </a:solidFill>
                <a:latin typeface="Pattaya" panose="00000500000000000000" pitchFamily="2" charset="-34"/>
                <a:ea typeface="Calibri"/>
                <a:cs typeface="Pattaya" panose="00000500000000000000" pitchFamily="2" charset="-34"/>
                <a:sym typeface="Calibri"/>
              </a:endParaRPr>
            </a:p>
          </p:txBody>
        </p:sp>
        <p:sp>
          <p:nvSpPr>
            <p:cNvPr id="410" name="Google Shape;410;p12"/>
            <p:cNvSpPr/>
            <p:nvPr/>
          </p:nvSpPr>
          <p:spPr>
            <a:xfrm>
              <a:off x="3753021" y="593104"/>
              <a:ext cx="3121982" cy="1985258"/>
            </a:xfrm>
            <a:prstGeom prst="roundRect">
              <a:avLst>
                <a:gd name="adj" fmla="val 10000"/>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a:buNone/>
              </a:pPr>
              <a:r>
                <a:rPr lang="en-SG" sz="2800">
                  <a:solidFill>
                    <a:schemeClr val="lt1"/>
                  </a:solidFill>
                  <a:latin typeface="Pattaya" panose="00000500000000000000" pitchFamily="2" charset="-34"/>
                  <a:ea typeface="Calibri"/>
                  <a:cs typeface="Pattaya" panose="00000500000000000000" pitchFamily="2" charset="-34"/>
                  <a:sym typeface="Calibri"/>
                </a:rPr>
                <a:t>Lúc thì ai đó tháo cả ốc gần các thanh ray.</a:t>
              </a:r>
              <a:endParaRPr sz="2800">
                <a:solidFill>
                  <a:schemeClr val="lt1"/>
                </a:solidFill>
                <a:latin typeface="Pattaya" panose="00000500000000000000" pitchFamily="2" charset="-34"/>
                <a:ea typeface="Calibri"/>
                <a:cs typeface="Pattaya" panose="00000500000000000000" pitchFamily="2" charset="-34"/>
                <a:sym typeface="Calibri"/>
              </a:endParaRPr>
            </a:p>
          </p:txBody>
        </p:sp>
        <p:sp>
          <p:nvSpPr>
            <p:cNvPr id="413" name="Google Shape;413;p12"/>
            <p:cNvSpPr/>
            <p:nvPr/>
          </p:nvSpPr>
          <p:spPr>
            <a:xfrm>
              <a:off x="7187201" y="623091"/>
              <a:ext cx="3121982" cy="1906878"/>
            </a:xfrm>
            <a:prstGeom prst="roundRect">
              <a:avLst>
                <a:gd name="adj" fmla="val 10000"/>
              </a:avLst>
            </a:prstGeom>
            <a:blipFill rotWithShape="1">
              <a:blip r:embed="rId6">
                <a:alphaModFix/>
              </a:blip>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rtl="0">
                <a:lnSpc>
                  <a:spcPct val="90000"/>
                </a:lnSpc>
                <a:spcBef>
                  <a:spcPts val="0"/>
                </a:spcBef>
                <a:spcAft>
                  <a:spcPts val="0"/>
                </a:spcAft>
                <a:buClr>
                  <a:schemeClr val="lt1"/>
                </a:buClr>
                <a:buSzPts val="2800"/>
                <a:buFont typeface="Calibri"/>
                <a:buNone/>
              </a:pPr>
              <a:r>
                <a:rPr lang="en-SG" sz="2800">
                  <a:solidFill>
                    <a:schemeClr val="lt1"/>
                  </a:solidFill>
                  <a:latin typeface="Pattaya" panose="00000500000000000000" pitchFamily="2" charset="-34"/>
                  <a:ea typeface="Calibri"/>
                  <a:cs typeface="Pattaya" panose="00000500000000000000" pitchFamily="2" charset="-34"/>
                  <a:sym typeface="Calibri"/>
                </a:rPr>
                <a:t>Lắm khi trẻ chăn trâu còn ném đá lên tàu khi tàu đi qua.</a:t>
              </a:r>
              <a:endParaRPr sz="2800">
                <a:solidFill>
                  <a:schemeClr val="lt1"/>
                </a:solidFill>
                <a:latin typeface="Pattaya" panose="00000500000000000000" pitchFamily="2" charset="-34"/>
                <a:ea typeface="Calibri"/>
                <a:cs typeface="Pattaya" panose="00000500000000000000" pitchFamily="2" charset="-34"/>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par>
                                <p:cTn id="8" presetID="2" presetClass="entr" presetSubtype="8" fill="hold" nodeType="withEffect">
                                  <p:stCondLst>
                                    <p:cond delay="2000"/>
                                  </p:stCondLst>
                                  <p:childTnLst>
                                    <p:set>
                                      <p:cBhvr>
                                        <p:cTn id="9" dur="1" fill="hold">
                                          <p:stCondLst>
                                            <p:cond delay="0"/>
                                          </p:stCondLst>
                                        </p:cTn>
                                        <p:tgtEl>
                                          <p:spTgt spid="404"/>
                                        </p:tgtEl>
                                        <p:attrNameLst>
                                          <p:attrName>style.visibility</p:attrName>
                                        </p:attrNameLst>
                                      </p:cBhvr>
                                      <p:to>
                                        <p:strVal val="visible"/>
                                      </p:to>
                                    </p:set>
                                    <p:anim calcmode="lin" valueType="num">
                                      <p:cBhvr additive="base">
                                        <p:cTn id="10" dur="1300"/>
                                        <p:tgtEl>
                                          <p:spTgt spid="4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152746" y="3844544"/>
              <a:ext cx="5187704" cy="1565994"/>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a:buNone/>
              </a:pPr>
              <a:r>
                <a:rPr lang="en-SG" sz="2800">
                  <a:solidFill>
                    <a:srgbClr val="FFC000"/>
                  </a:solidFill>
                  <a:latin typeface="Pattaya" panose="00000500000000000000" pitchFamily="2" charset="-34"/>
                  <a:ea typeface="Calibri"/>
                  <a:cs typeface="Pattaya" panose="00000500000000000000" pitchFamily="2" charset="-34"/>
                  <a:sym typeface="Calibri"/>
                </a:rPr>
                <a:t>Tham gia phong trào </a:t>
              </a:r>
              <a:endParaRPr>
                <a:latin typeface="Pattaya" panose="00000500000000000000" pitchFamily="2" charset="-34"/>
                <a:cs typeface="Pattaya" panose="00000500000000000000" pitchFamily="2" charset="-34"/>
              </a:endParaRPr>
            </a:p>
            <a:p>
              <a:pPr marL="0" marR="0" lvl="0" indent="0" algn="ctr" rtl="0">
                <a:lnSpc>
                  <a:spcPct val="90000"/>
                </a:lnSpc>
                <a:spcBef>
                  <a:spcPts val="980"/>
                </a:spcBef>
                <a:spcAft>
                  <a:spcPts val="0"/>
                </a:spcAft>
                <a:buClr>
                  <a:srgbClr val="FFC000"/>
                </a:buClr>
                <a:buSzPts val="2800"/>
                <a:buFont typeface="Calibri"/>
                <a:buNone/>
              </a:pPr>
              <a:r>
                <a:rPr lang="en-SG" sz="2800" b="1">
                  <a:solidFill>
                    <a:srgbClr val="FFC000"/>
                  </a:solidFill>
                  <a:effectLst>
                    <a:outerShdw blurRad="38100" dist="38100" dir="2700000" algn="tl">
                      <a:srgbClr val="000000">
                        <a:alpha val="43137"/>
                      </a:srgbClr>
                    </a:outerShdw>
                  </a:effectLst>
                  <a:latin typeface="Pattaya" panose="00000500000000000000" pitchFamily="2" charset="-34"/>
                  <a:ea typeface="Calibri"/>
                  <a:cs typeface="Pattaya" panose="00000500000000000000" pitchFamily="2" charset="-34"/>
                  <a:sym typeface="Calibri"/>
                </a:rPr>
                <a:t>Em yêu đường sắt quê em</a:t>
              </a:r>
              <a:endParaRPr sz="2800" b="1">
                <a:solidFill>
                  <a:srgbClr val="FFC000"/>
                </a:solidFill>
                <a:effectLst>
                  <a:outerShdw blurRad="38100" dist="38100" dir="2700000" algn="tl">
                    <a:srgbClr val="000000">
                      <a:alpha val="43137"/>
                    </a:srgbClr>
                  </a:outerShdw>
                </a:effectLst>
                <a:latin typeface="Pattaya" panose="00000500000000000000" pitchFamily="2" charset="-34"/>
                <a:ea typeface="Calibri"/>
                <a:cs typeface="Pattaya" panose="00000500000000000000" pitchFamily="2" charset="-34"/>
                <a:sym typeface="Calibri"/>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a:buNone/>
              </a:pPr>
              <a:r>
                <a:rPr lang="en-SG" sz="2800">
                  <a:solidFill>
                    <a:srgbClr val="00B050"/>
                  </a:solidFill>
                  <a:latin typeface="Pattaya" panose="00000500000000000000" pitchFamily="2" charset="-34"/>
                  <a:ea typeface="Calibri"/>
                  <a:cs typeface="Pattaya" panose="00000500000000000000" pitchFamily="2" charset="-34"/>
                  <a:sym typeface="Calibri"/>
                </a:rPr>
                <a:t>Nhận việc thuyết phục Sơn – một bạn thường chạy trên đường tàu thả diều</a:t>
              </a:r>
              <a:endParaRPr sz="2800">
                <a:solidFill>
                  <a:srgbClr val="00B050"/>
                </a:solidFill>
                <a:latin typeface="Pattaya" panose="00000500000000000000" pitchFamily="2" charset="-34"/>
                <a:ea typeface="Calibri"/>
                <a:cs typeface="Pattaya" panose="00000500000000000000" pitchFamily="2" charset="-34"/>
                <a:sym typeface="Calibri"/>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rtl="0">
                <a:lnSpc>
                  <a:spcPct val="90000"/>
                </a:lnSpc>
                <a:spcBef>
                  <a:spcPts val="0"/>
                </a:spcBef>
                <a:spcAft>
                  <a:spcPts val="0"/>
                </a:spcAft>
                <a:buClr>
                  <a:srgbClr val="0070C0"/>
                </a:buClr>
                <a:buSzPts val="2800"/>
                <a:buFont typeface="Calibri"/>
                <a:buNone/>
              </a:pPr>
              <a:r>
                <a:rPr lang="en-SG" sz="2800">
                  <a:solidFill>
                    <a:srgbClr val="0070C0"/>
                  </a:solidFill>
                  <a:latin typeface="Pattaya" panose="00000500000000000000" pitchFamily="2" charset="-34"/>
                  <a:ea typeface="DotumChe" panose="020B0609000101010101" pitchFamily="49" charset="-127"/>
                  <a:cs typeface="Pattaya" panose="00000500000000000000" pitchFamily="2" charset="-34"/>
                  <a:sym typeface="Calibri"/>
                </a:rPr>
                <a:t>Đã thuyết phục được Sơn không thả diều trên đường tàu</a:t>
              </a:r>
              <a:endParaRPr sz="2800">
                <a:solidFill>
                  <a:srgbClr val="0070C0"/>
                </a:solidFill>
                <a:latin typeface="Pattaya" panose="00000500000000000000" pitchFamily="2" charset="-34"/>
                <a:ea typeface="DotumChe" panose="020B0609000101010101" pitchFamily="49" charset="-127"/>
                <a:cs typeface="Pattaya" panose="00000500000000000000" pitchFamily="2" charset="-34"/>
                <a:sym typeface="Calibri"/>
              </a:endParaRPr>
            </a:p>
          </p:txBody>
        </p:sp>
      </p:grpSp>
      <p:pic>
        <p:nvPicPr>
          <p:cNvPr id="434" name="Google Shape;434;p13" descr="Những kỹ năng cần biết khi băng qua đường ray tàu hỏa - Báo Khánh Hòa điện  tử"/>
          <p:cNvPicPr preferRelativeResize="0"/>
          <p:nvPr/>
        </p:nvPicPr>
        <p:blipFill rotWithShape="1">
          <a:blip r:embed="rId4">
            <a:alphaModFix/>
          </a:blip>
          <a:srcRect/>
          <a:stretch/>
        </p:blipFill>
        <p:spPr>
          <a:xfrm>
            <a:off x="269824" y="3946936"/>
            <a:ext cx="1659553" cy="1107996"/>
          </a:xfrm>
          <a:prstGeom prst="rect">
            <a:avLst/>
          </a:prstGeom>
          <a:noFill/>
          <a:ln>
            <a:noFill/>
          </a:ln>
        </p:spPr>
      </p:pic>
      <p:grpSp>
        <p:nvGrpSpPr>
          <p:cNvPr id="438" name="Google Shape;438;p13"/>
          <p:cNvGrpSpPr/>
          <p:nvPr/>
        </p:nvGrpSpPr>
        <p:grpSpPr>
          <a:xfrm>
            <a:off x="1744121" y="1171340"/>
            <a:ext cx="2236578" cy="2465964"/>
            <a:chOff x="1744121" y="1171340"/>
            <a:chExt cx="2236578" cy="2465964"/>
          </a:xfrm>
        </p:grpSpPr>
        <p:pic>
          <p:nvPicPr>
            <p:cNvPr id="439" name="Google Shape;439;p13" descr="Railroad rail track, railway, rail png | PNGEgg"/>
            <p:cNvPicPr preferRelativeResize="0"/>
            <p:nvPr/>
          </p:nvPicPr>
          <p:blipFill rotWithShape="1">
            <a:blip r:embed="rId5">
              <a:alphaModFix/>
            </a:blip>
            <a:src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6">
              <a:alphaModFix/>
            </a:blip>
            <a:srcRect/>
            <a:stretch/>
          </p:blipFill>
          <p:spPr>
            <a:xfrm>
              <a:off x="2195277" y="1171340"/>
              <a:ext cx="1785422" cy="2420911"/>
            </a:xfrm>
            <a:prstGeom prst="rect">
              <a:avLst/>
            </a:prstGeom>
            <a:noFill/>
            <a:ln>
              <a:noFill/>
            </a:ln>
          </p:spPr>
        </p:pic>
      </p:grpSp>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7">
              <a:alphaModFix/>
            </a:blip>
            <a:src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8">
              <a:alphaModFix/>
            </a:blip>
            <a:srcRect l="40142" b="7541"/>
            <a:stretch/>
          </p:blipFill>
          <p:spPr>
            <a:xfrm flipH="1">
              <a:off x="4434785" y="1372224"/>
              <a:ext cx="1041193" cy="1575458"/>
            </a:xfrm>
            <a:prstGeom prst="rect">
              <a:avLst/>
            </a:prstGeom>
            <a:noFill/>
            <a:ln>
              <a:noFill/>
            </a:ln>
          </p:spPr>
        </p:pic>
      </p:gr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FF6600"/>
                </a:solidFill>
                <a:latin typeface="Quicksand" panose="00000500000000000000" pitchFamily="2" charset="0"/>
                <a:ea typeface="Pattaya"/>
                <a:cs typeface="Pattaya"/>
                <a:sym typeface="Pattaya"/>
              </a:rPr>
              <a:t>Câu 2. Út Vịnh đã làm gì để thực hiện nhiệm vụ giữ gìn an toàn đường sắt?</a:t>
            </a:r>
            <a:endParaRPr sz="3600" b="1">
              <a:solidFill>
                <a:srgbClr val="FF6600"/>
              </a:solidFill>
              <a:latin typeface="Quicksand" panose="00000500000000000000" pitchFamily="2" charset="0"/>
              <a:ea typeface="Pattaya"/>
              <a:cs typeface="Pattaya"/>
              <a:sym typeface="Pattaya"/>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3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5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4"/>
          <p:cNvSpPr txBox="1"/>
          <p:nvPr/>
        </p:nvSpPr>
        <p:spPr>
          <a:xfrm>
            <a:off x="365804" y="611787"/>
            <a:ext cx="11479565"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00CC00"/>
                </a:solidFill>
                <a:latin typeface="Quicksand" panose="00000500000000000000" pitchFamily="2" charset="0"/>
                <a:ea typeface="Pattaya"/>
                <a:cs typeface="Pattaya"/>
                <a:sym typeface="Pattaya"/>
              </a:rPr>
              <a:t>Khi nghe thấy tiếng còi tàu vang lên từng hồi giục giã, </a:t>
            </a:r>
            <a:endParaRPr b="1">
              <a:latin typeface="Quicksand" panose="00000500000000000000" pitchFamily="2" charset="0"/>
            </a:endParaRPr>
          </a:p>
          <a:p>
            <a:pPr marL="0" marR="0" lvl="0" indent="0" algn="ctr" rtl="0">
              <a:spcBef>
                <a:spcPts val="0"/>
              </a:spcBef>
              <a:spcAft>
                <a:spcPts val="0"/>
              </a:spcAft>
              <a:buNone/>
            </a:pPr>
            <a:r>
              <a:rPr lang="en-SG" sz="3600" b="1">
                <a:solidFill>
                  <a:srgbClr val="00CC00"/>
                </a:solidFill>
                <a:latin typeface="Quicksand" panose="00000500000000000000" pitchFamily="2" charset="0"/>
                <a:ea typeface="Pattaya"/>
                <a:cs typeface="Pattaya"/>
                <a:sym typeface="Pattaya"/>
              </a:rPr>
              <a:t>Út Vịnh nhìn ra đường sắt và đã thấy điều gì?</a:t>
            </a:r>
            <a:endParaRPr sz="3600" b="1">
              <a:solidFill>
                <a:srgbClr val="00CC00"/>
              </a:solidFill>
              <a:latin typeface="Quicksand" panose="00000500000000000000" pitchFamily="2" charset="0"/>
              <a:ea typeface="Pattaya"/>
              <a:cs typeface="Pattaya"/>
              <a:sym typeface="Pattaya"/>
            </a:endParaRPr>
          </a:p>
        </p:txBody>
      </p:sp>
      <p:pic>
        <p:nvPicPr>
          <p:cNvPr id="448" name="Google Shape;448;p14"/>
          <p:cNvPicPr preferRelativeResize="0"/>
          <p:nvPr/>
        </p:nvPicPr>
        <p:blipFill rotWithShape="1">
          <a:blip r:embed="rId4">
            <a:alphaModFix/>
          </a:blip>
          <a:srcRect t="20916" r="2524" b="20492"/>
          <a:stretch/>
        </p:blipFill>
        <p:spPr>
          <a:xfrm>
            <a:off x="850269" y="2121706"/>
            <a:ext cx="5583836" cy="363264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7014550" y="2621087"/>
            <a:ext cx="4608557" cy="1615827"/>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500" b="1">
                <a:solidFill>
                  <a:srgbClr val="002060"/>
                </a:solidFill>
                <a:latin typeface="Pattaya" panose="00000500000000000000" pitchFamily="2" charset="-34"/>
                <a:ea typeface="Calibri"/>
                <a:cs typeface="Pattaya" panose="00000500000000000000" pitchFamily="2" charset="-34"/>
                <a:sym typeface="Calibri"/>
              </a:rPr>
              <a:t>Vịnh thấy Hoa và Lan đang ngồi chơi chuyền thẻ trên đường tàu.</a:t>
            </a:r>
            <a:endParaRPr sz="3500" b="1">
              <a:solidFill>
                <a:srgbClr val="002060"/>
              </a:solidFill>
              <a:latin typeface="Pattaya" panose="00000500000000000000" pitchFamily="2" charset="-34"/>
              <a:ea typeface="Calibri"/>
              <a:cs typeface="Pattaya" panose="00000500000000000000" pitchFamily="2" charset="-34"/>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1300"/>
                                        <p:tgtEl>
                                          <p:spTgt spid="4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1300"/>
                                        <p:tgtEl>
                                          <p:spTgt spid="4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5"/>
          <p:cNvSpPr txBox="1"/>
          <p:nvPr/>
        </p:nvSpPr>
        <p:spPr>
          <a:xfrm>
            <a:off x="1266744" y="535247"/>
            <a:ext cx="9658513"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00CC00"/>
                </a:solidFill>
                <a:latin typeface="Quicksand" panose="00000500000000000000" pitchFamily="2" charset="0"/>
                <a:ea typeface="Pattaya"/>
                <a:cs typeface="Pattaya"/>
                <a:sym typeface="Pattaya"/>
              </a:rPr>
              <a:t>Câu 3. Út Vịnh đã hành động như thế nào để cứu hai em nhỏ đang chơi trên đường tàu?</a:t>
            </a:r>
            <a:endParaRPr sz="3600" b="1">
              <a:solidFill>
                <a:srgbClr val="00CC00"/>
              </a:solidFill>
              <a:latin typeface="Quicksand" panose="00000500000000000000" pitchFamily="2" charset="0"/>
              <a:ea typeface="Pattaya"/>
              <a:cs typeface="Pattaya"/>
              <a:sym typeface="Pattaya"/>
            </a:endParaRPr>
          </a:p>
        </p:txBody>
      </p:sp>
      <p:pic>
        <p:nvPicPr>
          <p:cNvPr id="457" name="Google Shape;457;p15"/>
          <p:cNvPicPr preferRelativeResize="0"/>
          <p:nvPr/>
        </p:nvPicPr>
        <p:blipFill rotWithShape="1">
          <a:blip r:embed="rId4">
            <a:alphaModFix/>
          </a:blip>
          <a:srcRect t="20916" r="2524" b="20492"/>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200" b="1">
                <a:solidFill>
                  <a:srgbClr val="002060"/>
                </a:solidFill>
                <a:latin typeface="Pattaya" panose="00000500000000000000" pitchFamily="2" charset="-34"/>
                <a:ea typeface="Calibri"/>
                <a:cs typeface="Pattaya" panose="00000500000000000000" pitchFamily="2" charset="-34"/>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a:solidFill>
                <a:srgbClr val="002060"/>
              </a:solidFill>
              <a:latin typeface="Pattaya" panose="00000500000000000000" pitchFamily="2" charset="-34"/>
              <a:ea typeface="Calibri"/>
              <a:cs typeface="Pattaya" panose="00000500000000000000" pitchFamily="2" charset="-34"/>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300"/>
                                        <p:tgtEl>
                                          <p:spTgt spid="45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13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64" name="Google Shape;464;p16"/>
          <p:cNvSpPr/>
          <p:nvPr/>
        </p:nvSpPr>
        <p:spPr>
          <a:xfrm>
            <a:off x="269824" y="258580"/>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694267" y="828218"/>
            <a:ext cx="11207923"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b="1">
                <a:solidFill>
                  <a:srgbClr val="00B0F0"/>
                </a:solidFill>
                <a:latin typeface="Quicksand" panose="00000500000000000000" pitchFamily="2" charset="0"/>
                <a:ea typeface="Pattaya"/>
                <a:cs typeface="Pattaya"/>
                <a:sym typeface="Pattaya"/>
              </a:rPr>
              <a:t>Câu 4. Em học tập được ở Út Vịnh điều gì?</a:t>
            </a:r>
            <a:endParaRPr sz="4400" b="1">
              <a:solidFill>
                <a:srgbClr val="00B0F0"/>
              </a:solidFill>
              <a:latin typeface="Quicksand" panose="00000500000000000000" pitchFamily="2" charset="0"/>
              <a:ea typeface="Pattaya"/>
              <a:cs typeface="Pattaya"/>
              <a:sym typeface="Pattaya"/>
            </a:endParaRPr>
          </a:p>
        </p:txBody>
      </p:sp>
      <p:sp>
        <p:nvSpPr>
          <p:cNvPr id="466" name="Google Shape;466;p16"/>
          <p:cNvSpPr txBox="1"/>
          <p:nvPr/>
        </p:nvSpPr>
        <p:spPr>
          <a:xfrm>
            <a:off x="3568764" y="2489131"/>
            <a:ext cx="7428882" cy="307776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4000" b="1">
                <a:solidFill>
                  <a:srgbClr val="002060"/>
                </a:solidFill>
                <a:latin typeface="Pattaya" panose="00000500000000000000" pitchFamily="2" charset="-34"/>
                <a:ea typeface="Calibri"/>
                <a:cs typeface="Pattaya" panose="00000500000000000000" pitchFamily="2" charset="-34"/>
                <a:sym typeface="Calibri"/>
              </a:rPr>
              <a:t>Vịnh còn nhỏ nhưng đã có ý thức của một chủ nhân tương lai, thực hiện tốt nhiệm vụ giữ gìn an toàn đường sắt ở địa phương, dũng cảm, nhanh trí cứu sống em nhỏ.</a:t>
            </a:r>
            <a:endParaRPr sz="4000" b="1">
              <a:solidFill>
                <a:srgbClr val="002060"/>
              </a:solidFill>
              <a:latin typeface="Pattaya" panose="00000500000000000000" pitchFamily="2" charset="-34"/>
              <a:ea typeface="Calibri"/>
              <a:cs typeface="Pattaya" panose="00000500000000000000" pitchFamily="2" charset="-34"/>
              <a:sym typeface="Calibri"/>
            </a:endParaRPr>
          </a:p>
        </p:txBody>
      </p:sp>
      <p:pic>
        <p:nvPicPr>
          <p:cNvPr id="467" name="Google Shape;467;p16" descr="Happy kid cartoon Royalty Free Vector Image - VectorStock"/>
          <p:cNvPicPr preferRelativeResize="0"/>
          <p:nvPr/>
        </p:nvPicPr>
        <p:blipFill rotWithShape="1">
          <a:blip r:embed="rId4">
            <a:alphaModFix/>
          </a:blip>
          <a:srcRect l="40142" b="7541"/>
          <a:stretch/>
        </p:blipFill>
        <p:spPr>
          <a:xfrm flipH="1">
            <a:off x="289807" y="1505326"/>
            <a:ext cx="2851437" cy="50453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1300"/>
                                        <p:tgtEl>
                                          <p:spTgt spid="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 calcmode="lin" valueType="num">
                                      <p:cBhvr additive="base">
                                        <p:cTn id="12" dur="1300"/>
                                        <p:tgtEl>
                                          <p:spTgt spid="4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l="4794" t="13753" r="4468" b="6208"/>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b="1">
                <a:solidFill>
                  <a:srgbClr val="002060"/>
                </a:solidFill>
                <a:latin typeface="Quicksand" panose="00000500000000000000" pitchFamily="2" charset="0"/>
                <a:sym typeface="Arial"/>
              </a:rPr>
              <a:t>Nội dung</a:t>
            </a:r>
            <a:endParaRPr sz="6000" b="1">
              <a:solidFill>
                <a:srgbClr val="002060"/>
              </a:solidFill>
              <a:latin typeface="Quicksand" panose="00000500000000000000" pitchFamily="2" charset="0"/>
              <a:sym typeface="Arial"/>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a:ea typeface="Pattaya"/>
                <a:cs typeface="Pattaya"/>
                <a:sym typeface="Pattaya"/>
              </a:rPr>
              <a:t>     Ca ngợi Út Vịnh có ý thức của một chủ nhân tương lai, thực hiện tốt nhiệm vụ giữ gìn an toàn đường sắt, dũng cảm cứu em nhỏ.</a:t>
            </a:r>
            <a:endParaRPr sz="4000">
              <a:solidFill>
                <a:srgbClr val="FF0000"/>
              </a:solidFill>
              <a:latin typeface="Pattaya"/>
              <a:ea typeface="Pattaya"/>
              <a:cs typeface="Pattaya"/>
              <a:sym typeface="Pattay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1300"/>
                                        <p:tgtEl>
                                          <p:spTgt spid="4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2000"/>
                                  </p:stCondLst>
                                  <p:childTnLst>
                                    <p:set>
                                      <p:cBhvr>
                                        <p:cTn id="9" dur="1" fill="hold">
                                          <p:stCondLst>
                                            <p:cond delay="0"/>
                                          </p:stCondLst>
                                        </p:cTn>
                                        <p:tgtEl>
                                          <p:spTgt spid="474"/>
                                        </p:tgtEl>
                                        <p:attrNameLst>
                                          <p:attrName>style.visibility</p:attrName>
                                        </p:attrNameLst>
                                      </p:cBhvr>
                                      <p:to>
                                        <p:strVal val="visible"/>
                                      </p:to>
                                    </p:set>
                                    <p:anim calcmode="lin" valueType="num">
                                      <p:cBhvr additive="base">
                                        <p:cTn id="10" dur="1300"/>
                                        <p:tgtEl>
                                          <p:spTgt spid="4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8"/>
          <p:cNvPicPr preferRelativeResize="0"/>
          <p:nvPr/>
        </p:nvPicPr>
        <p:blipFill rotWithShape="1">
          <a:blip r:embed="rId3">
            <a:alphaModFix/>
          </a:blip>
          <a:srcRect t="10197" b="9749"/>
          <a:stretch/>
        </p:blipFill>
        <p:spPr>
          <a:xfrm>
            <a:off x="0" y="0"/>
            <a:ext cx="12192000" cy="6857999"/>
          </a:xfrm>
          <a:prstGeom prst="rect">
            <a:avLst/>
          </a:prstGeom>
          <a:noFill/>
          <a:ln>
            <a:noFill/>
          </a:ln>
        </p:spPr>
      </p:pic>
      <p:sp>
        <p:nvSpPr>
          <p:cNvPr id="480" name="Google Shape;480;p18"/>
          <p:cNvSpPr/>
          <p:nvPr/>
        </p:nvSpPr>
        <p:spPr>
          <a:xfrm>
            <a:off x="8144655" y="406567"/>
            <a:ext cx="3627620" cy="1528997"/>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Về quê, mình rất thích được nghe những chú ếch ca hát dưới mưa.</a:t>
            </a:r>
            <a:endParaRPr sz="2400">
              <a:solidFill>
                <a:srgbClr val="000000"/>
              </a:solidFill>
              <a:latin typeface="Questrial"/>
              <a:ea typeface="Questrial"/>
              <a:cs typeface="Questrial"/>
              <a:sym typeface="Questrial"/>
            </a:endParaRPr>
          </a:p>
        </p:txBody>
      </p:sp>
      <p:sp>
        <p:nvSpPr>
          <p:cNvPr id="481" name="Google Shape;481;p18"/>
          <p:cNvSpPr txBox="1"/>
          <p:nvPr/>
        </p:nvSpPr>
        <p:spPr>
          <a:xfrm>
            <a:off x="419725" y="663235"/>
            <a:ext cx="5355633"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SVN-Lifehack Basic" panose="00000500000000000000" pitchFamily="2" charset="0"/>
                <a:sym typeface="Arial"/>
              </a:rPr>
              <a:t>Đọc diễn cảm</a:t>
            </a:r>
            <a:endParaRPr sz="6600">
              <a:solidFill>
                <a:srgbClr val="FFFFFF"/>
              </a:solidFill>
              <a:latin typeface="SVN-Lifehack Basic" panose="000005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4835"/>
                                        <p:tgtEl>
                                          <p:spTgt spid="479"/>
                                        </p:tgtEl>
                                      </p:cBhvr>
                                    </p:animEffect>
                                  </p:childTnLst>
                                </p:cTn>
                              </p:par>
                            </p:childTnLst>
                          </p:cTn>
                        </p:par>
                        <p:par>
                          <p:cTn id="8" fill="hold">
                            <p:stCondLst>
                              <p:cond delay="4835"/>
                            </p:stCondLst>
                            <p:childTnLst>
                              <p:par>
                                <p:cTn id="9" presetID="23" presetClass="entr" presetSubtype="16" fill="hold" nodeType="afterEffect">
                                  <p:stCondLst>
                                    <p:cond delay="0"/>
                                  </p:stCondLst>
                                  <p:childTnLst>
                                    <p:set>
                                      <p:cBhvr>
                                        <p:cTn id="10" dur="1" fill="hold">
                                          <p:stCondLst>
                                            <p:cond delay="0"/>
                                          </p:stCondLst>
                                        </p:cTn>
                                        <p:tgtEl>
                                          <p:spTgt spid="480"/>
                                        </p:tgtEl>
                                        <p:attrNameLst>
                                          <p:attrName>style.visibility</p:attrName>
                                        </p:attrNameLst>
                                      </p:cBhvr>
                                      <p:to>
                                        <p:strVal val="visible"/>
                                      </p:to>
                                    </p:set>
                                    <p:anim calcmode="lin" valueType="num">
                                      <p:cBhvr additive="base">
                                        <p:cTn id="11" dur="500"/>
                                        <p:tgtEl>
                                          <p:spTgt spid="480"/>
                                        </p:tgtEl>
                                        <p:attrNameLst>
                                          <p:attrName>ppt_w</p:attrName>
                                        </p:attrNameLst>
                                      </p:cBhvr>
                                      <p:tavLst>
                                        <p:tav tm="0">
                                          <p:val>
                                            <p:strVal val="0"/>
                                          </p:val>
                                        </p:tav>
                                        <p:tav tm="100000">
                                          <p:val>
                                            <p:strVal val="#ppt_w"/>
                                          </p:val>
                                        </p:tav>
                                      </p:tavLst>
                                    </p:anim>
                                    <p:anim calcmode="lin" valueType="num">
                                      <p:cBhvr additive="base">
                                        <p:cTn id="12" dur="500"/>
                                        <p:tgtEl>
                                          <p:spTgt spid="480"/>
                                        </p:tgtEl>
                                        <p:attrNameLst>
                                          <p:attrName>ppt_h</p:attrName>
                                        </p:attrNameLst>
                                      </p:cBhvr>
                                      <p:tavLst>
                                        <p:tav tm="0">
                                          <p:val>
                                            <p:strVal val="0"/>
                                          </p:val>
                                        </p:tav>
                                        <p:tav tm="100000">
                                          <p:val>
                                            <p:strVal val="#ppt_h"/>
                                          </p:val>
                                        </p:tav>
                                      </p:tavLst>
                                    </p:anim>
                                  </p:childTnLst>
                                </p:cTn>
                              </p:par>
                              <p:par>
                                <p:cTn id="13" presetID="2" presetClass="entr" presetSubtype="8" fill="hold" nodeType="withEffect">
                                  <p:stCondLst>
                                    <p:cond delay="0"/>
                                  </p:stCondLst>
                                  <p:childTnLst>
                                    <p:set>
                                      <p:cBhvr>
                                        <p:cTn id="14" dur="1" fill="hold">
                                          <p:stCondLst>
                                            <p:cond delay="0"/>
                                          </p:stCondLst>
                                        </p:cTn>
                                        <p:tgtEl>
                                          <p:spTgt spid="481"/>
                                        </p:tgtEl>
                                        <p:attrNameLst>
                                          <p:attrName>style.visibility</p:attrName>
                                        </p:attrNameLst>
                                      </p:cBhvr>
                                      <p:to>
                                        <p:strVal val="visible"/>
                                      </p:to>
                                    </p:set>
                                    <p:anim calcmode="lin" valueType="num">
                                      <p:cBhvr additive="base">
                                        <p:cTn id="15" dur="1300"/>
                                        <p:tgtEl>
                                          <p:spTgt spid="4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l="53483" t="9599" b="10362"/>
          <a:stretch/>
        </p:blipFill>
        <p:spPr>
          <a:xfrm>
            <a:off x="7907309" y="0"/>
            <a:ext cx="4284689" cy="6858000"/>
          </a:xfrm>
          <a:prstGeom prst="rect">
            <a:avLst/>
          </a:prstGeom>
          <a:noFill/>
          <a:ln>
            <a:noFill/>
          </a:ln>
        </p:spPr>
      </p:pic>
      <p:sp>
        <p:nvSpPr>
          <p:cNvPr id="487" name="Google Shape;487;p19"/>
          <p:cNvSpPr txBox="1"/>
          <p:nvPr/>
        </p:nvSpPr>
        <p:spPr>
          <a:xfrm>
            <a:off x="4182616" y="646077"/>
            <a:ext cx="3826768"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000" b="1">
                <a:solidFill>
                  <a:srgbClr val="FFFFFF"/>
                </a:solidFill>
                <a:latin typeface="Quicksand" panose="00000500000000000000" pitchFamily="2" charset="0"/>
                <a:sym typeface="Arial"/>
              </a:rPr>
              <a:t>Giọng đọc</a:t>
            </a:r>
            <a:endParaRPr sz="6000" b="1">
              <a:solidFill>
                <a:srgbClr val="FFFFFF"/>
              </a:solidFill>
              <a:latin typeface="Quicksand" panose="00000500000000000000" pitchFamily="2" charset="0"/>
              <a:sym typeface="Arial"/>
            </a:endParaRPr>
          </a:p>
        </p:txBody>
      </p:sp>
      <p:sp>
        <p:nvSpPr>
          <p:cNvPr id="488" name="Google Shape;488;p19"/>
          <p:cNvSpPr/>
          <p:nvPr/>
        </p:nvSpPr>
        <p:spPr>
          <a:xfrm>
            <a:off x="1946494" y="1958720"/>
            <a:ext cx="6223145" cy="3416279"/>
          </a:xfrm>
          <a:prstGeom prst="rect">
            <a:avLst/>
          </a:prstGeom>
          <a:noFill/>
          <a:ln>
            <a:noFill/>
          </a:ln>
        </p:spPr>
        <p:txBody>
          <a:bodyPr spcFirstLastPara="1" wrap="square" lIns="91425" tIns="45700" rIns="91425" bIns="45700" anchor="t" anchorCtr="0">
            <a:spAutoFit/>
          </a:bodyPr>
          <a:lstStyle/>
          <a:p>
            <a:pPr marL="457200" marR="0" lvl="0" indent="-457200" rtl="0">
              <a:lnSpc>
                <a:spcPct val="150000"/>
              </a:lnSpc>
              <a:spcBef>
                <a:spcPts val="0"/>
              </a:spcBef>
              <a:spcAft>
                <a:spcPts val="0"/>
              </a:spcAft>
              <a:buClr>
                <a:srgbClr val="FFFF00"/>
              </a:buClr>
              <a:buSzPts val="3600"/>
              <a:buFont typeface="Calibri"/>
              <a:buChar char="-"/>
            </a:pPr>
            <a:r>
              <a:rPr lang="en-SG" sz="3600" b="1">
                <a:solidFill>
                  <a:srgbClr val="FFFF00"/>
                </a:solidFill>
                <a:latin typeface="Pattaya" panose="00000500000000000000" pitchFamily="2" charset="-34"/>
                <a:ea typeface="Calibri"/>
                <a:cs typeface="Pattaya" panose="00000500000000000000" pitchFamily="2" charset="-34"/>
                <a:sym typeface="Calibri"/>
              </a:rPr>
              <a:t>Đọc toàn bài với giọng kể chuyện chậm rãi, thong thả.</a:t>
            </a:r>
            <a:endParaRPr>
              <a:latin typeface="Pattaya" panose="00000500000000000000" pitchFamily="2" charset="-34"/>
              <a:cs typeface="Pattaya" panose="00000500000000000000" pitchFamily="2" charset="-34"/>
            </a:endParaRPr>
          </a:p>
          <a:p>
            <a:pPr marL="457200" marR="0" lvl="0" indent="-457200" rtl="0">
              <a:lnSpc>
                <a:spcPct val="150000"/>
              </a:lnSpc>
              <a:spcBef>
                <a:spcPts val="0"/>
              </a:spcBef>
              <a:spcAft>
                <a:spcPts val="0"/>
              </a:spcAft>
              <a:buClr>
                <a:srgbClr val="FFFF00"/>
              </a:buClr>
              <a:buSzPts val="3600"/>
              <a:buFont typeface="Calibri"/>
              <a:buChar char="-"/>
            </a:pPr>
            <a:r>
              <a:rPr lang="en-SG" sz="3600" b="1">
                <a:solidFill>
                  <a:srgbClr val="FFFF00"/>
                </a:solidFill>
                <a:latin typeface="Pattaya" panose="00000500000000000000" pitchFamily="2" charset="-34"/>
                <a:ea typeface="Calibri"/>
                <a:cs typeface="Pattaya" panose="00000500000000000000" pitchFamily="2" charset="-34"/>
                <a:sym typeface="Calibri"/>
              </a:rPr>
              <a:t>Đoạn cuối đọc với giọng hồi hộp, nhanh, dồi dập.</a:t>
            </a:r>
            <a:endParaRPr sz="3600" b="1">
              <a:solidFill>
                <a:srgbClr val="FFFF00"/>
              </a:solidFill>
              <a:latin typeface="Pattaya" panose="00000500000000000000" pitchFamily="2" charset="-34"/>
              <a:ea typeface="Calibri"/>
              <a:cs typeface="Pattaya" panose="00000500000000000000" pitchFamily="2" charset="-34"/>
              <a:sym typeface="Calibri"/>
            </a:endParaRPr>
          </a:p>
        </p:txBody>
      </p:sp>
      <p:pic>
        <p:nvPicPr>
          <p:cNvPr id="489" name="Google Shape;489;p19"/>
          <p:cNvPicPr preferRelativeResize="0"/>
          <p:nvPr/>
        </p:nvPicPr>
        <p:blipFill rotWithShape="1">
          <a:blip r:embed="rId4">
            <a:alphaModFix/>
          </a:blip>
          <a:srcRect t="9599" r="64857" b="10362"/>
          <a:stretch/>
        </p:blipFill>
        <p:spPr>
          <a:xfrm>
            <a:off x="1" y="0"/>
            <a:ext cx="348653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6" name="Google Shape;266;p2"/>
          <p:cNvSpPr txBox="1"/>
          <p:nvPr/>
        </p:nvSpPr>
        <p:spPr>
          <a:xfrm>
            <a:off x="5716018" y="1959612"/>
            <a:ext cx="5699760" cy="984885"/>
          </a:xfrm>
          <a:prstGeom prst="rect">
            <a:avLst/>
          </a:prstGeom>
          <a:noFill/>
          <a:ln>
            <a:noFill/>
          </a:ln>
        </p:spPr>
        <p:txBody>
          <a:bodyPr spcFirstLastPara="1" wrap="square" lIns="0" tIns="0" rIns="0" bIns="0" anchor="t" anchorCtr="0">
            <a:spAutoFit/>
          </a:bodyPr>
          <a:lstStyle/>
          <a:p>
            <a:pPr marL="514350" marR="0" lvl="0" indent="-514350" rtl="0">
              <a:spcBef>
                <a:spcPts val="0"/>
              </a:spcBef>
              <a:spcAft>
                <a:spcPts val="0"/>
              </a:spcAft>
              <a:buClr>
                <a:srgbClr val="0C0C0C"/>
              </a:buClr>
              <a:buSzPts val="3200"/>
              <a:buFont typeface="Questrial"/>
              <a:buAutoNum type="arabicParenR"/>
            </a:pPr>
            <a:r>
              <a:rPr lang="en-SG" sz="3200" b="1" i="0" u="none" strike="noStrike" cap="none">
                <a:solidFill>
                  <a:srgbClr val="0C0C0C"/>
                </a:solidFill>
                <a:latin typeface="Questrial"/>
                <a:ea typeface="Questrial"/>
                <a:cs typeface="Questrial"/>
                <a:sym typeface="Questrial"/>
              </a:rPr>
              <a:t>Đọc đúng, trôi chảy; đọc diễn cảm bài đọc.</a:t>
            </a:r>
            <a:endParaRPr sz="3200" b="1" i="0" u="none" strike="noStrike" cap="non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200" b="1" i="0" u="none" strike="noStrike" cap="none">
                <a:solidFill>
                  <a:srgbClr val="0C0C0C"/>
                </a:solidFill>
                <a:latin typeface="Questrial"/>
                <a:ea typeface="Questrial"/>
                <a:cs typeface="Questrial"/>
                <a:sym typeface="Questrial"/>
              </a:rPr>
              <a:t>2) Trình bày được nội dung, ý nghĩa của câu chuyện.</a:t>
            </a:r>
            <a:endParaRPr sz="3200" b="1" i="0" u="none" strike="noStrike" cap="non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4">
            <a:alphaModFix/>
          </a:blip>
          <a:srcRect/>
          <a:stretch/>
        </p:blipFill>
        <p:spPr>
          <a:xfrm>
            <a:off x="6805088" y="656578"/>
            <a:ext cx="3712786" cy="120101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ppt_w</p:attrName>
                                        </p:attrNameLst>
                                      </p:cBhvr>
                                      <p:tavLst>
                                        <p:tav tm="0">
                                          <p:val>
                                            <p:strVal val="0"/>
                                          </p:val>
                                        </p:tav>
                                        <p:tav tm="100000">
                                          <p:val>
                                            <p:strVal val="#ppt_w"/>
                                          </p:val>
                                        </p:tav>
                                      </p:tavLst>
                                    </p:anim>
                                    <p:anim calcmode="lin" valueType="num">
                                      <p:cBhvr additive="base">
                                        <p:cTn id="8" dur="500"/>
                                        <p:tgtEl>
                                          <p:spTgt spid="26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300"/>
                                        <p:tgtEl>
                                          <p:spTgt spid="2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7"/>
                                        </p:tgtEl>
                                        <p:attrNameLst>
                                          <p:attrName>style.visibility</p:attrName>
                                        </p:attrNameLst>
                                      </p:cBhvr>
                                      <p:to>
                                        <p:strVal val="visible"/>
                                      </p:to>
                                    </p:set>
                                    <p:anim calcmode="lin" valueType="num">
                                      <p:cBhvr additive="base">
                                        <p:cTn id="18" dur="1400"/>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0"/>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20"/>
          <p:cNvSpPr/>
          <p:nvPr/>
        </p:nvSpPr>
        <p:spPr>
          <a:xfrm>
            <a:off x="1629436" y="199387"/>
            <a:ext cx="8933128"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a:solidFill>
                  <a:srgbClr val="385623"/>
                </a:solidFill>
                <a:latin typeface="Quicksand" panose="00000500000000000000" pitchFamily="2" charset="0"/>
                <a:sym typeface="Arial"/>
              </a:rPr>
              <a:t>Tiêu chí đọc và nhận xét</a:t>
            </a:r>
            <a:endParaRPr sz="5400" b="1" cap="none">
              <a:solidFill>
                <a:srgbClr val="385623"/>
              </a:solidFill>
              <a:latin typeface="Quicksand" panose="00000500000000000000" pitchFamily="2" charset="0"/>
              <a:sym typeface="Arial"/>
            </a:endParaRPr>
          </a:p>
        </p:txBody>
      </p:sp>
      <p:sp>
        <p:nvSpPr>
          <p:cNvPr id="497" name="Google Shape;497;p20"/>
          <p:cNvSpPr/>
          <p:nvPr/>
        </p:nvSpPr>
        <p:spPr>
          <a:xfrm>
            <a:off x="568394" y="192284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lưu loát, mạch lạc</a:t>
            </a:r>
            <a:endParaRPr sz="2800" b="1">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Ngắt, nghỉ hơi đúng ở các dấu câu, cụm từ rõ nghĩa</a:t>
            </a:r>
            <a:endParaRPr sz="2800" b="1">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Cường độ đọc, tốc độ đọc đạt yêu cầu</a:t>
            </a:r>
            <a:endParaRPr/>
          </a:p>
        </p:txBody>
      </p:sp>
      <p:sp>
        <p:nvSpPr>
          <p:cNvPr id="500" name="Google Shape;500;p20"/>
          <p:cNvSpPr txBox="1"/>
          <p:nvPr/>
        </p:nvSpPr>
        <p:spPr>
          <a:xfrm>
            <a:off x="1675024" y="135176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257997"/>
                </a:solidFill>
                <a:latin typeface="Quicksand"/>
                <a:ea typeface="Quicksand"/>
                <a:cs typeface="Quicksand"/>
                <a:sym typeface="Quicksand"/>
              </a:rPr>
              <a:t>TIÊU CHÍ</a:t>
            </a:r>
            <a:endParaRPr sz="3600" b="1">
              <a:solidFill>
                <a:srgbClr val="257997"/>
              </a:solidFill>
              <a:latin typeface="Quicksand"/>
              <a:ea typeface="Quicksand"/>
              <a:cs typeface="Quicksand"/>
              <a:sym typeface="Quicksand"/>
            </a:endParaRPr>
          </a:p>
        </p:txBody>
      </p:sp>
      <p:sp>
        <p:nvSpPr>
          <p:cNvPr id="501" name="Google Shape;501;p20"/>
          <p:cNvSpPr txBox="1"/>
          <p:nvPr/>
        </p:nvSpPr>
        <p:spPr>
          <a:xfrm>
            <a:off x="5530911" y="142167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Bình thường</a:t>
            </a:r>
            <a:endParaRPr sz="2800" b="1">
              <a:solidFill>
                <a:srgbClr val="116B8B"/>
              </a:solidFill>
              <a:latin typeface="Quicksand"/>
              <a:ea typeface="Quicksand"/>
              <a:cs typeface="Quicksand"/>
              <a:sym typeface="Quicksand"/>
            </a:endParaRPr>
          </a:p>
        </p:txBody>
      </p:sp>
      <p:sp>
        <p:nvSpPr>
          <p:cNvPr id="502" name="Google Shape;502;p20"/>
          <p:cNvSpPr txBox="1"/>
          <p:nvPr/>
        </p:nvSpPr>
        <p:spPr>
          <a:xfrm>
            <a:off x="8197910" y="145440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Tốt</a:t>
            </a:r>
            <a:endParaRPr sz="2800" b="1">
              <a:solidFill>
                <a:srgbClr val="116B8B"/>
              </a:solidFill>
              <a:latin typeface="Quicksand"/>
              <a:ea typeface="Quicksand"/>
              <a:cs typeface="Quicksand"/>
              <a:sym typeface="Quicksand"/>
            </a:endParaRPr>
          </a:p>
        </p:txBody>
      </p:sp>
      <p:sp>
        <p:nvSpPr>
          <p:cNvPr id="503" name="Google Shape;503;p20"/>
          <p:cNvSpPr txBox="1"/>
          <p:nvPr/>
        </p:nvSpPr>
        <p:spPr>
          <a:xfrm>
            <a:off x="9728676" y="142167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Rất tốt</a:t>
            </a:r>
            <a:endParaRPr sz="2800" b="1">
              <a:solidFill>
                <a:srgbClr val="116B8B"/>
              </a:solidFill>
              <a:latin typeface="Quicksand"/>
              <a:ea typeface="Quicksand"/>
              <a:cs typeface="Quicksand"/>
              <a:sym typeface="Quicksand"/>
            </a:endParaRPr>
          </a:p>
        </p:txBody>
      </p:sp>
      <p:sp>
        <p:nvSpPr>
          <p:cNvPr id="504" name="Google Shape;504;p20"/>
          <p:cNvSpPr/>
          <p:nvPr/>
        </p:nvSpPr>
        <p:spPr>
          <a:xfrm>
            <a:off x="485545" y="5585388"/>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Giọng đọc phù hợp</a:t>
            </a:r>
            <a:endParaRPr sz="2800" b="1">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id="507" name="Google Shape;50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09" name="Google Shape;509;p20"/>
            <p:cNvGrpSpPr/>
            <p:nvPr/>
          </p:nvGrpSpPr>
          <p:grpSpPr>
            <a:xfrm>
              <a:off x="8442303" y="1809977"/>
              <a:ext cx="1037588" cy="1241895"/>
              <a:chOff x="6500985" y="1835361"/>
              <a:chExt cx="1037588" cy="1241895"/>
            </a:xfrm>
          </p:grpSpPr>
          <p:pic>
            <p:nvPicPr>
              <p:cNvPr id="510" name="Google Shape;51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12" name="Google Shape;512;p20"/>
            <p:cNvGrpSpPr/>
            <p:nvPr/>
          </p:nvGrpSpPr>
          <p:grpSpPr>
            <a:xfrm>
              <a:off x="10230210" y="1846618"/>
              <a:ext cx="1037588" cy="1241895"/>
              <a:chOff x="6500985" y="1835361"/>
              <a:chExt cx="1037588" cy="1241895"/>
            </a:xfrm>
          </p:grpSpPr>
          <p:pic>
            <p:nvPicPr>
              <p:cNvPr id="513" name="Google Shape;51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id="517" name="Google Shape;51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19" name="Google Shape;519;p20"/>
            <p:cNvGrpSpPr/>
            <p:nvPr/>
          </p:nvGrpSpPr>
          <p:grpSpPr>
            <a:xfrm>
              <a:off x="8442303" y="1809977"/>
              <a:ext cx="1037588" cy="1241895"/>
              <a:chOff x="6500985" y="1835361"/>
              <a:chExt cx="1037588" cy="1241895"/>
            </a:xfrm>
          </p:grpSpPr>
          <p:pic>
            <p:nvPicPr>
              <p:cNvPr id="520" name="Google Shape;52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22" name="Google Shape;522;p20"/>
            <p:cNvGrpSpPr/>
            <p:nvPr/>
          </p:nvGrpSpPr>
          <p:grpSpPr>
            <a:xfrm>
              <a:off x="10230210" y="1846618"/>
              <a:ext cx="1037588" cy="1241895"/>
              <a:chOff x="6500985" y="1835361"/>
              <a:chExt cx="1037588" cy="1241895"/>
            </a:xfrm>
          </p:grpSpPr>
          <p:pic>
            <p:nvPicPr>
              <p:cNvPr id="523" name="Google Shape;52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id="527" name="Google Shape;52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29" name="Google Shape;529;p20"/>
            <p:cNvGrpSpPr/>
            <p:nvPr/>
          </p:nvGrpSpPr>
          <p:grpSpPr>
            <a:xfrm>
              <a:off x="8442303" y="1809977"/>
              <a:ext cx="1037588" cy="1241895"/>
              <a:chOff x="6500985" y="1835361"/>
              <a:chExt cx="1037588" cy="1241895"/>
            </a:xfrm>
          </p:grpSpPr>
          <p:pic>
            <p:nvPicPr>
              <p:cNvPr id="530" name="Google Shape;53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32" name="Google Shape;532;p20"/>
            <p:cNvGrpSpPr/>
            <p:nvPr/>
          </p:nvGrpSpPr>
          <p:grpSpPr>
            <a:xfrm>
              <a:off x="10230210" y="1846618"/>
              <a:ext cx="1037588" cy="1241895"/>
              <a:chOff x="6500985" y="1835361"/>
              <a:chExt cx="1037588" cy="1241895"/>
            </a:xfrm>
          </p:grpSpPr>
          <p:pic>
            <p:nvPicPr>
              <p:cNvPr id="533" name="Google Shape;53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id="537" name="Google Shape;53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39" name="Google Shape;539;p20"/>
            <p:cNvGrpSpPr/>
            <p:nvPr/>
          </p:nvGrpSpPr>
          <p:grpSpPr>
            <a:xfrm>
              <a:off x="8442303" y="1809977"/>
              <a:ext cx="1037588" cy="1241895"/>
              <a:chOff x="6500985" y="1835361"/>
              <a:chExt cx="1037588" cy="1241895"/>
            </a:xfrm>
          </p:grpSpPr>
          <p:pic>
            <p:nvPicPr>
              <p:cNvPr id="540" name="Google Shape;54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42" name="Google Shape;542;p20"/>
            <p:cNvGrpSpPr/>
            <p:nvPr/>
          </p:nvGrpSpPr>
          <p:grpSpPr>
            <a:xfrm>
              <a:off x="10230210" y="1846618"/>
              <a:ext cx="1037588" cy="1241895"/>
              <a:chOff x="6500985" y="1835361"/>
              <a:chExt cx="1037588" cy="1241895"/>
            </a:xfrm>
          </p:grpSpPr>
          <p:pic>
            <p:nvPicPr>
              <p:cNvPr id="543" name="Google Shape;54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2000"/>
                                        <p:tgtEl>
                                          <p:spTgt spid="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500"/>
                                        <p:tgtEl>
                                          <p:spTgt spid="5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fade">
                                      <p:cBhvr>
                                        <p:cTn id="16" dur="1822"/>
                                        <p:tgtEl>
                                          <p:spTgt spid="497"/>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822"/>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822"/>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1822"/>
                                        <p:tgtEl>
                                          <p:spTgt spid="5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1"/>
                                        </p:tgtEl>
                                        <p:attrNameLst>
                                          <p:attrName>style.visibility</p:attrName>
                                        </p:attrNameLst>
                                      </p:cBhvr>
                                      <p:to>
                                        <p:strVal val="visible"/>
                                      </p:to>
                                    </p:set>
                                    <p:animEffect transition="in" filter="fade">
                                      <p:cBhvr>
                                        <p:cTn id="30" dur="1000"/>
                                        <p:tgtEl>
                                          <p:spTgt spid="501"/>
                                        </p:tgtEl>
                                      </p:cBhvr>
                                    </p:animEffect>
                                  </p:childTnLst>
                                </p:cTn>
                              </p:par>
                              <p:par>
                                <p:cTn id="31" presetID="10"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000"/>
                                        <p:tgtEl>
                                          <p:spTgt spid="502"/>
                                        </p:tgtEl>
                                      </p:cBhvr>
                                    </p:animEffect>
                                  </p:childTnLst>
                                </p:cTn>
                              </p:par>
                              <p:par>
                                <p:cTn id="34" presetID="10" presetClass="entr" presetSubtype="0" fill="hold" nodeType="withEffect">
                                  <p:stCondLst>
                                    <p:cond delay="0"/>
                                  </p:stCondLst>
                                  <p:childTnLst>
                                    <p:set>
                                      <p:cBhvr>
                                        <p:cTn id="35" dur="1" fill="hold">
                                          <p:stCondLst>
                                            <p:cond delay="0"/>
                                          </p:stCondLst>
                                        </p:cTn>
                                        <p:tgtEl>
                                          <p:spTgt spid="503"/>
                                        </p:tgtEl>
                                        <p:attrNameLst>
                                          <p:attrName>style.visibility</p:attrName>
                                        </p:attrNameLst>
                                      </p:cBhvr>
                                      <p:to>
                                        <p:strVal val="visible"/>
                                      </p:to>
                                    </p:set>
                                    <p:animEffect transition="in" filter="fade">
                                      <p:cBhvr>
                                        <p:cTn id="36" dur="1000"/>
                                        <p:tgtEl>
                                          <p:spTgt spid="5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5"/>
                                        </p:tgtEl>
                                        <p:attrNameLst>
                                          <p:attrName>style.visibility</p:attrName>
                                        </p:attrNameLst>
                                      </p:cBhvr>
                                      <p:to>
                                        <p:strVal val="visible"/>
                                      </p:to>
                                    </p:set>
                                    <p:animEffect transition="in" filter="fade">
                                      <p:cBhvr>
                                        <p:cTn id="41" dur="1000"/>
                                        <p:tgtEl>
                                          <p:spTgt spid="535"/>
                                        </p:tgtEl>
                                      </p:cBhvr>
                                    </p:animEffec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1000"/>
                                        <p:tgtEl>
                                          <p:spTgt spid="525"/>
                                        </p:tgtEl>
                                      </p:cBhvr>
                                    </p:animEffect>
                                  </p:childTnLst>
                                </p:cTn>
                              </p:par>
                              <p:par>
                                <p:cTn id="45" presetID="10" presetClass="entr" presetSubtype="0" fill="hold" nodeType="withEffect">
                                  <p:stCondLst>
                                    <p:cond delay="0"/>
                                  </p:stCondLst>
                                  <p:childTnLst>
                                    <p:set>
                                      <p:cBhvr>
                                        <p:cTn id="46" dur="1" fill="hold">
                                          <p:stCondLst>
                                            <p:cond delay="0"/>
                                          </p:stCondLst>
                                        </p:cTn>
                                        <p:tgtEl>
                                          <p:spTgt spid="505"/>
                                        </p:tgtEl>
                                        <p:attrNameLst>
                                          <p:attrName>style.visibility</p:attrName>
                                        </p:attrNameLst>
                                      </p:cBhvr>
                                      <p:to>
                                        <p:strVal val="visible"/>
                                      </p:to>
                                    </p:set>
                                    <p:animEffect transition="in" filter="fade">
                                      <p:cBhvr>
                                        <p:cTn id="47" dur="1000"/>
                                        <p:tgtEl>
                                          <p:spTgt spid="505"/>
                                        </p:tgtEl>
                                      </p:cBhvr>
                                    </p:animEffect>
                                  </p:childTnLst>
                                </p:cTn>
                              </p:par>
                              <p:par>
                                <p:cTn id="48" presetID="10" presetClass="entr" presetSubtype="0" fill="hold" nodeType="withEffect">
                                  <p:stCondLst>
                                    <p:cond delay="0"/>
                                  </p:stCondLst>
                                  <p:childTnLst>
                                    <p:set>
                                      <p:cBhvr>
                                        <p:cTn id="49" dur="1" fill="hold">
                                          <p:stCondLst>
                                            <p:cond delay="0"/>
                                          </p:stCondLst>
                                        </p:cTn>
                                        <p:tgtEl>
                                          <p:spTgt spid="515"/>
                                        </p:tgtEl>
                                        <p:attrNameLst>
                                          <p:attrName>style.visibility</p:attrName>
                                        </p:attrNameLst>
                                      </p:cBhvr>
                                      <p:to>
                                        <p:strVal val="visible"/>
                                      </p:to>
                                    </p:set>
                                    <p:animEffect transition="in" filter="fade">
                                      <p:cBhvr>
                                        <p:cTn id="50"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21"/>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name="adj" fmla="val 959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1"/>
          <p:cNvSpPr/>
          <p:nvPr/>
        </p:nvSpPr>
        <p:spPr>
          <a:xfrm>
            <a:off x="580050" y="340390"/>
            <a:ext cx="11019873" cy="66787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a:solidFill>
                  <a:srgbClr val="000000"/>
                </a:solidFill>
                <a:latin typeface="Calibri"/>
                <a:ea typeface="Calibri"/>
                <a:cs typeface="Calibri"/>
                <a:sym typeface="Calibri"/>
              </a:rPr>
              <a:t> </a:t>
            </a:r>
            <a:r>
              <a:rPr lang="en-SG" sz="4800">
                <a:solidFill>
                  <a:srgbClr val="00B050"/>
                </a:solidFill>
                <a:latin typeface="Arial"/>
                <a:ea typeface="Arial"/>
                <a:cs typeface="Arial"/>
                <a:sym typeface="Arial"/>
              </a:rPr>
              <a:t>Út Vịnh</a:t>
            </a:r>
            <a:endParaRPr sz="36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endParaRPr sz="3200">
              <a:solidFill>
                <a:schemeClr val="dk1"/>
              </a:solidFill>
              <a:latin typeface="Calibri"/>
              <a:ea typeface="Calibri"/>
              <a:cs typeface="Calibri"/>
              <a:sym typeface="Calibri"/>
            </a:endParaRPr>
          </a:p>
        </p:txBody>
      </p:sp>
      <p:cxnSp>
        <p:nvCxnSpPr>
          <p:cNvPr id="552" name="Google Shape;552;p21"/>
          <p:cNvCxnSpPr/>
          <p:nvPr/>
        </p:nvCxnSpPr>
        <p:spPr>
          <a:xfrm>
            <a:off x="3357797" y="2098623"/>
            <a:ext cx="1858780" cy="0"/>
          </a:xfrm>
          <a:prstGeom prst="straightConnector1">
            <a:avLst/>
          </a:prstGeom>
          <a:noFill/>
          <a:ln w="57150" cap="flat" cmpd="sng">
            <a:solidFill>
              <a:srgbClr val="FF0000"/>
            </a:solidFill>
            <a:prstDash val="solid"/>
            <a:miter lim="800000"/>
            <a:headEnd type="none" w="sm" len="sm"/>
            <a:tailEnd type="none" w="sm" len="sm"/>
          </a:ln>
        </p:spPr>
      </p:cxnSp>
      <p:cxnSp>
        <p:nvCxnSpPr>
          <p:cNvPr id="553" name="Google Shape;553;p21"/>
          <p:cNvCxnSpPr/>
          <p:nvPr/>
        </p:nvCxnSpPr>
        <p:spPr>
          <a:xfrm>
            <a:off x="7722432" y="2098623"/>
            <a:ext cx="3235378" cy="0"/>
          </a:xfrm>
          <a:prstGeom prst="straightConnector1">
            <a:avLst/>
          </a:prstGeom>
          <a:noFill/>
          <a:ln w="57150" cap="flat" cmpd="sng">
            <a:solidFill>
              <a:srgbClr val="FF0000"/>
            </a:solidFill>
            <a:prstDash val="solid"/>
            <a:miter lim="800000"/>
            <a:headEnd type="none" w="sm" len="sm"/>
            <a:tailEnd type="none" w="sm" len="sm"/>
          </a:ln>
        </p:spPr>
      </p:cxnSp>
      <p:cxnSp>
        <p:nvCxnSpPr>
          <p:cNvPr id="554" name="Google Shape;554;p21"/>
          <p:cNvCxnSpPr/>
          <p:nvPr/>
        </p:nvCxnSpPr>
        <p:spPr>
          <a:xfrm>
            <a:off x="1519002" y="3075482"/>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5" name="Google Shape;555;p21"/>
          <p:cNvCxnSpPr/>
          <p:nvPr/>
        </p:nvCxnSpPr>
        <p:spPr>
          <a:xfrm>
            <a:off x="2360949" y="3065489"/>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6" name="Google Shape;556;p21"/>
          <p:cNvCxnSpPr/>
          <p:nvPr/>
        </p:nvCxnSpPr>
        <p:spPr>
          <a:xfrm rot="10800000" flipH="1">
            <a:off x="3187907" y="3065489"/>
            <a:ext cx="1189221" cy="19988"/>
          </a:xfrm>
          <a:prstGeom prst="straightConnector1">
            <a:avLst/>
          </a:prstGeom>
          <a:noFill/>
          <a:ln w="57150" cap="flat" cmpd="sng">
            <a:solidFill>
              <a:srgbClr val="FF0000"/>
            </a:solidFill>
            <a:prstDash val="solid"/>
            <a:miter lim="800000"/>
            <a:headEnd type="none" w="sm" len="sm"/>
            <a:tailEnd type="none" w="sm" len="sm"/>
          </a:ln>
        </p:spPr>
      </p:cxnSp>
      <p:cxnSp>
        <p:nvCxnSpPr>
          <p:cNvPr id="557" name="Google Shape;557;p21"/>
          <p:cNvCxnSpPr/>
          <p:nvPr/>
        </p:nvCxnSpPr>
        <p:spPr>
          <a:xfrm>
            <a:off x="4900765" y="3574835"/>
            <a:ext cx="1709897" cy="0"/>
          </a:xfrm>
          <a:prstGeom prst="straightConnector1">
            <a:avLst/>
          </a:prstGeom>
          <a:noFill/>
          <a:ln w="57150" cap="flat" cmpd="sng">
            <a:solidFill>
              <a:srgbClr val="FF0000"/>
            </a:solidFill>
            <a:prstDash val="solid"/>
            <a:miter lim="800000"/>
            <a:headEnd type="none" w="sm" len="sm"/>
            <a:tailEnd type="none" w="sm" len="sm"/>
          </a:ln>
        </p:spPr>
      </p:cxnSp>
      <p:cxnSp>
        <p:nvCxnSpPr>
          <p:cNvPr id="558" name="Google Shape;558;p21"/>
          <p:cNvCxnSpPr/>
          <p:nvPr/>
        </p:nvCxnSpPr>
        <p:spPr>
          <a:xfrm>
            <a:off x="6867483" y="3574835"/>
            <a:ext cx="1122274" cy="0"/>
          </a:xfrm>
          <a:prstGeom prst="straightConnector1">
            <a:avLst/>
          </a:prstGeom>
          <a:noFill/>
          <a:ln w="57150" cap="flat" cmpd="sng">
            <a:solidFill>
              <a:srgbClr val="FF0000"/>
            </a:solidFill>
            <a:prstDash val="solid"/>
            <a:miter lim="800000"/>
            <a:headEnd type="none" w="sm" len="sm"/>
            <a:tailEnd type="none" w="sm" len="sm"/>
          </a:ln>
        </p:spPr>
      </p:cxnSp>
      <p:cxnSp>
        <p:nvCxnSpPr>
          <p:cNvPr id="559" name="Google Shape;559;p21"/>
          <p:cNvCxnSpPr/>
          <p:nvPr/>
        </p:nvCxnSpPr>
        <p:spPr>
          <a:xfrm>
            <a:off x="2811650" y="4042029"/>
            <a:ext cx="1820311" cy="0"/>
          </a:xfrm>
          <a:prstGeom prst="straightConnector1">
            <a:avLst/>
          </a:prstGeom>
          <a:noFill/>
          <a:ln w="57150" cap="flat" cmpd="sng">
            <a:solidFill>
              <a:srgbClr val="FF0000"/>
            </a:solidFill>
            <a:prstDash val="solid"/>
            <a:miter lim="800000"/>
            <a:headEnd type="none" w="sm" len="sm"/>
            <a:tailEnd type="none" w="sm" len="sm"/>
          </a:ln>
        </p:spPr>
      </p:cxnSp>
      <p:cxnSp>
        <p:nvCxnSpPr>
          <p:cNvPr id="560" name="Google Shape;560;p21"/>
          <p:cNvCxnSpPr/>
          <p:nvPr/>
        </p:nvCxnSpPr>
        <p:spPr>
          <a:xfrm>
            <a:off x="4885775" y="4039212"/>
            <a:ext cx="1530015" cy="2817"/>
          </a:xfrm>
          <a:prstGeom prst="straightConnector1">
            <a:avLst/>
          </a:prstGeom>
          <a:noFill/>
          <a:ln w="57150" cap="flat" cmpd="sng">
            <a:solidFill>
              <a:srgbClr val="FF0000"/>
            </a:solidFill>
            <a:prstDash val="solid"/>
            <a:miter lim="800000"/>
            <a:headEnd type="none" w="sm" len="sm"/>
            <a:tailEnd type="none" w="sm" len="sm"/>
          </a:ln>
        </p:spPr>
      </p:cxnSp>
      <p:cxnSp>
        <p:nvCxnSpPr>
          <p:cNvPr id="561" name="Google Shape;561;p21"/>
          <p:cNvCxnSpPr/>
          <p:nvPr/>
        </p:nvCxnSpPr>
        <p:spPr>
          <a:xfrm>
            <a:off x="3721805" y="4503588"/>
            <a:ext cx="1163970" cy="0"/>
          </a:xfrm>
          <a:prstGeom prst="straightConnector1">
            <a:avLst/>
          </a:prstGeom>
          <a:noFill/>
          <a:ln w="57150" cap="flat" cmpd="sng">
            <a:solidFill>
              <a:srgbClr val="FF0000"/>
            </a:solidFill>
            <a:prstDash val="solid"/>
            <a:miter lim="800000"/>
            <a:headEnd type="none" w="sm" len="sm"/>
            <a:tailEnd type="none" w="sm" len="sm"/>
          </a:ln>
        </p:spPr>
      </p:cxnSp>
      <p:cxnSp>
        <p:nvCxnSpPr>
          <p:cNvPr id="562" name="Google Shape;562;p21"/>
          <p:cNvCxnSpPr/>
          <p:nvPr/>
        </p:nvCxnSpPr>
        <p:spPr>
          <a:xfrm>
            <a:off x="5755713" y="4503588"/>
            <a:ext cx="2398936" cy="0"/>
          </a:xfrm>
          <a:prstGeom prst="straightConnector1">
            <a:avLst/>
          </a:prstGeom>
          <a:noFill/>
          <a:ln w="57150" cap="flat" cmpd="sng">
            <a:solidFill>
              <a:srgbClr val="FF0000"/>
            </a:solidFill>
            <a:prstDash val="solid"/>
            <a:miter lim="800000"/>
            <a:headEnd type="none" w="sm" len="sm"/>
            <a:tailEnd type="none" w="sm" len="sm"/>
          </a:ln>
        </p:spPr>
      </p:cxnSp>
      <p:cxnSp>
        <p:nvCxnSpPr>
          <p:cNvPr id="563" name="Google Shape;563;p21"/>
          <p:cNvCxnSpPr/>
          <p:nvPr/>
        </p:nvCxnSpPr>
        <p:spPr>
          <a:xfrm>
            <a:off x="1590947"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4" name="Google Shape;564;p21"/>
          <p:cNvCxnSpPr/>
          <p:nvPr/>
        </p:nvCxnSpPr>
        <p:spPr>
          <a:xfrm>
            <a:off x="8803714"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5" name="Google Shape;565;p21"/>
          <p:cNvCxnSpPr/>
          <p:nvPr/>
        </p:nvCxnSpPr>
        <p:spPr>
          <a:xfrm>
            <a:off x="4039341" y="5497937"/>
            <a:ext cx="142457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5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5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500"/>
                                        <p:tgtEl>
                                          <p:spTgt spid="5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500"/>
                                        <p:tgtEl>
                                          <p:spTgt spid="5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5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gtEl>
                                        <p:attrNameLst>
                                          <p:attrName>style.visibility</p:attrName>
                                        </p:attrNameLst>
                                      </p:cBhvr>
                                      <p:to>
                                        <p:strVal val="visible"/>
                                      </p:to>
                                    </p:set>
                                    <p:animEffect transition="in" filter="fade">
                                      <p:cBhvr>
                                        <p:cTn id="42" dur="500"/>
                                        <p:tgtEl>
                                          <p:spTgt spid="5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0"/>
                                        </p:tgtEl>
                                        <p:attrNameLst>
                                          <p:attrName>style.visibility</p:attrName>
                                        </p:attrNameLst>
                                      </p:cBhvr>
                                      <p:to>
                                        <p:strVal val="visible"/>
                                      </p:to>
                                    </p:set>
                                    <p:animEffect transition="in" filter="fade">
                                      <p:cBhvr>
                                        <p:cTn id="47" dur="500"/>
                                        <p:tgtEl>
                                          <p:spTgt spid="5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1"/>
                                        </p:tgtEl>
                                        <p:attrNameLst>
                                          <p:attrName>style.visibility</p:attrName>
                                        </p:attrNameLst>
                                      </p:cBhvr>
                                      <p:to>
                                        <p:strVal val="visible"/>
                                      </p:to>
                                    </p:set>
                                    <p:animEffect transition="in" filter="fade">
                                      <p:cBhvr>
                                        <p:cTn id="52" dur="500"/>
                                        <p:tgtEl>
                                          <p:spTgt spid="5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500"/>
                                        <p:tgtEl>
                                          <p:spTgt spid="5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3"/>
                                        </p:tgtEl>
                                        <p:attrNameLst>
                                          <p:attrName>style.visibility</p:attrName>
                                        </p:attrNameLst>
                                      </p:cBhvr>
                                      <p:to>
                                        <p:strVal val="visible"/>
                                      </p:to>
                                    </p:set>
                                    <p:animEffect transition="in" filter="fade">
                                      <p:cBhvr>
                                        <p:cTn id="62" dur="500"/>
                                        <p:tgtEl>
                                          <p:spTgt spid="5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64"/>
                                        </p:tgtEl>
                                        <p:attrNameLst>
                                          <p:attrName>style.visibility</p:attrName>
                                        </p:attrNameLst>
                                      </p:cBhvr>
                                      <p:to>
                                        <p:strVal val="visible"/>
                                      </p:to>
                                    </p:set>
                                    <p:animEffect transition="in" filter="fade">
                                      <p:cBhvr>
                                        <p:cTn id="67" dur="500"/>
                                        <p:tgtEl>
                                          <p:spTgt spid="5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5"/>
                                        </p:tgtEl>
                                        <p:attrNameLst>
                                          <p:attrName>style.visibility</p:attrName>
                                        </p:attrNameLst>
                                      </p:cBhvr>
                                      <p:to>
                                        <p:strVal val="visible"/>
                                      </p:to>
                                    </p:set>
                                    <p:animEffect transition="in" filter="fade">
                                      <p:cBhvr>
                                        <p:cTn id="7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p:nvPr/>
        </p:nvSpPr>
        <p:spPr>
          <a:xfrm>
            <a:off x="5796197" y="901325"/>
            <a:ext cx="527907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b="1" cap="none">
                <a:solidFill>
                  <a:srgbClr val="003300"/>
                </a:solidFill>
                <a:latin typeface="SVN-Lifehack Basic" panose="00000500000000000000" pitchFamily="2" charset="0"/>
                <a:sym typeface="Arial"/>
              </a:rPr>
              <a:t>ĐÁNH GIÁ MỤC TIÊU</a:t>
            </a:r>
            <a:endParaRPr lang="en-SG" sz="4000" b="1" cap="none" dirty="0">
              <a:solidFill>
                <a:srgbClr val="003300"/>
              </a:solidFill>
              <a:latin typeface="SVN-Lifehack Basic" panose="00000500000000000000" pitchFamily="2" charset="0"/>
              <a:sym typeface="Arial"/>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3"/>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3"/>
          <p:cNvSpPr txBox="1"/>
          <p:nvPr/>
        </p:nvSpPr>
        <p:spPr>
          <a:xfrm>
            <a:off x="6255897" y="297253"/>
            <a:ext cx="262411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SVN-Lifehack Basic" panose="00000500000000000000" pitchFamily="2" charset="0"/>
                <a:sym typeface="Arial"/>
              </a:rPr>
              <a:t>Dặn dò</a:t>
            </a:r>
            <a:endParaRPr sz="6000">
              <a:solidFill>
                <a:srgbClr val="002060"/>
              </a:solidFill>
              <a:latin typeface="SVN-Lifehack Basic" panose="00000500000000000000" pitchFamily="2" charset="0"/>
              <a:sym typeface="Arial"/>
            </a:endParaRPr>
          </a:p>
        </p:txBody>
      </p:sp>
      <p:sp>
        <p:nvSpPr>
          <p:cNvPr id="584" name="Google Shape;584;p23"/>
          <p:cNvSpPr/>
          <p:nvPr/>
        </p:nvSpPr>
        <p:spPr>
          <a:xfrm>
            <a:off x="6670623" y="1948722"/>
            <a:ext cx="5351488" cy="2623278"/>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23"/>
          <p:cNvSpPr txBox="1"/>
          <p:nvPr/>
        </p:nvSpPr>
        <p:spPr>
          <a:xfrm>
            <a:off x="7103368" y="1987355"/>
            <a:ext cx="4918743" cy="2492990"/>
          </a:xfrm>
          <a:prstGeom prst="rect">
            <a:avLst/>
          </a:prstGeom>
          <a:noFill/>
          <a:ln>
            <a:noFill/>
          </a:ln>
        </p:spPr>
        <p:txBody>
          <a:bodyPr spcFirstLastPara="1" wrap="square" lIns="0" tIns="0" rIns="0" bIns="0" anchor="t" anchorCtr="0">
            <a:spAutoFit/>
          </a:bodyPr>
          <a:lstStyle/>
          <a:p>
            <a:pPr marL="457200" marR="0" lvl="0" indent="-457200" algn="just" rtl="0">
              <a:lnSpc>
                <a:spcPct val="150000"/>
              </a:lnSpc>
              <a:spcBef>
                <a:spcPts val="0"/>
              </a:spcBef>
              <a:spcAft>
                <a:spcPts val="0"/>
              </a:spcAft>
              <a:buClr>
                <a:srgbClr val="0070C0"/>
              </a:buClr>
              <a:buSzPts val="3600"/>
              <a:buFont typeface="Calibri"/>
              <a:buChar char="-"/>
            </a:pPr>
            <a:r>
              <a:rPr lang="en-SG" sz="3600" b="1">
                <a:solidFill>
                  <a:srgbClr val="0070C0"/>
                </a:solidFill>
                <a:latin typeface="Pattaya" panose="00000500000000000000" pitchFamily="2" charset="-34"/>
                <a:ea typeface="Calibri"/>
                <a:cs typeface="Pattaya" panose="00000500000000000000" pitchFamily="2" charset="-34"/>
                <a:sym typeface="Calibri"/>
              </a:rPr>
              <a:t>Luyện đọc lại bài.</a:t>
            </a:r>
            <a:endParaRPr>
              <a:latin typeface="Pattaya" panose="00000500000000000000" pitchFamily="2" charset="-34"/>
              <a:cs typeface="Pattaya" panose="00000500000000000000" pitchFamily="2" charset="-34"/>
            </a:endParaRPr>
          </a:p>
          <a:p>
            <a:pPr marL="457200" marR="0" lvl="0" indent="-457200" algn="l" rtl="0">
              <a:lnSpc>
                <a:spcPct val="150000"/>
              </a:lnSpc>
              <a:spcBef>
                <a:spcPts val="0"/>
              </a:spcBef>
              <a:spcAft>
                <a:spcPts val="0"/>
              </a:spcAft>
              <a:buClr>
                <a:srgbClr val="0070C0"/>
              </a:buClr>
              <a:buSzPts val="3600"/>
              <a:buFont typeface="Calibri"/>
              <a:buChar char="-"/>
            </a:pPr>
            <a:r>
              <a:rPr lang="en-SG" sz="3600" b="1">
                <a:solidFill>
                  <a:srgbClr val="0070C0"/>
                </a:solidFill>
                <a:latin typeface="Pattaya" panose="00000500000000000000" pitchFamily="2" charset="-34"/>
                <a:ea typeface="Calibri"/>
                <a:cs typeface="Pattaya" panose="00000500000000000000" pitchFamily="2" charset="-34"/>
                <a:sym typeface="Calibri"/>
              </a:rPr>
              <a:t>Soạn bài </a:t>
            </a:r>
            <a:endParaRPr>
              <a:latin typeface="Pattaya" panose="00000500000000000000" pitchFamily="2" charset="-34"/>
              <a:cs typeface="Pattaya" panose="00000500000000000000" pitchFamily="2" charset="-34"/>
            </a:endParaRPr>
          </a:p>
          <a:p>
            <a:pPr marL="0" marR="0" lvl="0" indent="0" algn="l" rtl="0">
              <a:lnSpc>
                <a:spcPct val="150000"/>
              </a:lnSpc>
              <a:spcBef>
                <a:spcPts val="0"/>
              </a:spcBef>
              <a:spcAft>
                <a:spcPts val="0"/>
              </a:spcAft>
              <a:buNone/>
            </a:pPr>
            <a:r>
              <a:rPr lang="en-SG" sz="3600" b="1">
                <a:solidFill>
                  <a:srgbClr val="0070C0"/>
                </a:solidFill>
                <a:latin typeface="Pattaya" panose="00000500000000000000" pitchFamily="2" charset="-34"/>
                <a:ea typeface="Calibri"/>
                <a:cs typeface="Pattaya" panose="00000500000000000000" pitchFamily="2" charset="-34"/>
                <a:sym typeface="Calibri"/>
              </a:rPr>
              <a:t>“</a:t>
            </a:r>
            <a:r>
              <a:rPr lang="en-SG" sz="3600" b="1">
                <a:solidFill>
                  <a:srgbClr val="0070C0"/>
                </a:solidFill>
                <a:effectLst>
                  <a:outerShdw blurRad="38100" dist="38100" dir="2700000" algn="tl">
                    <a:srgbClr val="000000">
                      <a:alpha val="43137"/>
                    </a:srgbClr>
                  </a:outerShdw>
                </a:effectLst>
                <a:latin typeface="Pattaya" panose="00000500000000000000" pitchFamily="2" charset="-34"/>
                <a:ea typeface="Calibri"/>
                <a:cs typeface="Pattaya" panose="00000500000000000000" pitchFamily="2" charset="-34"/>
                <a:sym typeface="Calibri"/>
              </a:rPr>
              <a:t>Những cánh buồm</a:t>
            </a:r>
            <a:r>
              <a:rPr lang="en-SG" sz="3600" b="1">
                <a:solidFill>
                  <a:srgbClr val="0070C0"/>
                </a:solidFill>
                <a:latin typeface="Pattaya" panose="00000500000000000000" pitchFamily="2" charset="-34"/>
                <a:ea typeface="Calibri"/>
                <a:cs typeface="Pattaya" panose="00000500000000000000" pitchFamily="2" charset="-34"/>
                <a:sym typeface="Calibri"/>
              </a:rPr>
              <a:t>”.</a:t>
            </a:r>
            <a:endParaRPr sz="3600" b="1">
              <a:solidFill>
                <a:srgbClr val="0070C0"/>
              </a:solidFill>
              <a:latin typeface="Pattaya" panose="00000500000000000000" pitchFamily="2" charset="-34"/>
              <a:ea typeface="Calibri"/>
              <a:cs typeface="Pattaya" panose="00000500000000000000" pitchFamily="2" charset="-34"/>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1300"/>
                                        <p:tgtEl>
                                          <p:spTgt spid="58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1000"/>
                                        <p:tgtEl>
                                          <p:spTgt spid="584"/>
                                        </p:tgtEl>
                                      </p:cBhvr>
                                    </p:animEffect>
                                  </p:childTnLst>
                                </p:cTn>
                              </p:par>
                              <p:par>
                                <p:cTn id="13" presetID="2" presetClass="entr" presetSubtype="8"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3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l="4794" t="13753" r="4468" b="6208"/>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SVN-Lifehack Basic" panose="00000500000000000000" pitchFamily="2" charset="0"/>
                <a:sym typeface="Arial"/>
              </a:rPr>
              <a:t>1. Luyện đọc</a:t>
            </a:r>
            <a:endParaRPr sz="5400" b="0" i="0" u="none" strike="noStrike" cap="none">
              <a:solidFill>
                <a:srgbClr val="002060"/>
              </a:solidFill>
              <a:latin typeface="SVN-Lifehack Basic" panose="00000500000000000000" pitchFamily="2" charset="0"/>
              <a:sym typeface="Arial"/>
            </a:endParaRPr>
          </a:p>
        </p:txBody>
      </p:sp>
      <p:sp>
        <p:nvSpPr>
          <p:cNvPr id="275" name="Google Shape;275;p3"/>
          <p:cNvSpPr txBox="1"/>
          <p:nvPr/>
        </p:nvSpPr>
        <p:spPr>
          <a:xfrm>
            <a:off x="346830" y="1892406"/>
            <a:ext cx="477214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SVN-Lifehack Basic" panose="00000500000000000000" pitchFamily="2" charset="0"/>
                <a:sym typeface="Arial"/>
              </a:rPr>
              <a:t>2. Tìm hiểu bài</a:t>
            </a:r>
            <a:endParaRPr sz="5400" b="0" i="0" u="none" strike="noStrike" cap="none">
              <a:solidFill>
                <a:srgbClr val="002060"/>
              </a:solidFill>
              <a:latin typeface="SVN-Lifehack Basic" panose="00000500000000000000" pitchFamily="2" charset="0"/>
              <a:sym typeface="Arial"/>
            </a:endParaRPr>
          </a:p>
        </p:txBody>
      </p:sp>
      <p:sp>
        <p:nvSpPr>
          <p:cNvPr id="276" name="Google Shape;276;p3"/>
          <p:cNvSpPr txBox="1"/>
          <p:nvPr/>
        </p:nvSpPr>
        <p:spPr>
          <a:xfrm>
            <a:off x="107181" y="3324481"/>
            <a:ext cx="5251438"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SVN-Lifehack Basic" panose="00000500000000000000" pitchFamily="2" charset="0"/>
                <a:sym typeface="Arial"/>
              </a:rPr>
              <a:t>3. Đọc diễn cảm</a:t>
            </a:r>
            <a:endParaRPr sz="5400" b="0" i="0" u="none" strike="noStrike" cap="none">
              <a:solidFill>
                <a:srgbClr val="002060"/>
              </a:solidFill>
              <a:latin typeface="SVN-Lifehack Basic" panose="000005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additive="base">
                                        <p:cTn id="12" dur="1300"/>
                                        <p:tgtEl>
                                          <p:spTgt spid="27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 calcmode="lin" valueType="num">
                                      <p:cBhvr additive="base">
                                        <p:cTn id="17" dur="13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3">
            <a:alphaModFix/>
          </a:blip>
          <a:srcRect t="10473" b="9749"/>
          <a:stretch/>
        </p:blipFill>
        <p:spPr>
          <a:xfrm>
            <a:off x="0" y="0"/>
            <a:ext cx="12192000" cy="6857999"/>
          </a:xfrm>
          <a:prstGeom prst="rect">
            <a:avLst/>
          </a:prstGeom>
          <a:noFill/>
          <a:ln>
            <a:noFill/>
          </a:ln>
        </p:spPr>
      </p:pic>
      <p:sp>
        <p:nvSpPr>
          <p:cNvPr id="282" name="Google Shape;282;p4"/>
          <p:cNvSpPr txBox="1"/>
          <p:nvPr/>
        </p:nvSpPr>
        <p:spPr>
          <a:xfrm>
            <a:off x="6803934" y="870930"/>
            <a:ext cx="501579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a:solidFill>
                  <a:srgbClr val="002060"/>
                </a:solidFill>
                <a:latin typeface="SVN-Lifehack Basic" panose="00000500000000000000" pitchFamily="2" charset="0"/>
                <a:sym typeface="Arial"/>
              </a:rPr>
              <a:t>Luyện đọc</a:t>
            </a:r>
            <a:endParaRPr sz="8000" b="0" i="0" u="none" strike="noStrike" cap="none">
              <a:solidFill>
                <a:srgbClr val="002060"/>
              </a:solidFill>
              <a:latin typeface="SVN-Lifehack Basic" panose="00000500000000000000" pitchFamily="2" charset="0"/>
              <a:sym typeface="Arial"/>
            </a:endParaRPr>
          </a:p>
        </p:txBody>
      </p:sp>
      <p:sp>
        <p:nvSpPr>
          <p:cNvPr id="283" name="Google Shape;283;p4"/>
          <p:cNvSpPr/>
          <p:nvPr/>
        </p:nvSpPr>
        <p:spPr>
          <a:xfrm>
            <a:off x="4185652" y="5039282"/>
            <a:ext cx="5236564" cy="1231106"/>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b="0" i="0" u="none" strike="noStrike" cap="none">
                <a:solidFill>
                  <a:srgbClr val="000000"/>
                </a:solidFill>
                <a:latin typeface="Questrial"/>
                <a:ea typeface="Questrial"/>
                <a:cs typeface="Questrial"/>
                <a:sym typeface="Questrial"/>
              </a:rPr>
              <a:t>Mình thích lắm những lần được về quê hái khế. Hãy giúp mình hái những trái khế chín mọng nhé!</a:t>
            </a:r>
            <a:endParaRPr sz="2400" b="0" i="0" u="none" strike="noStrike" cap="none">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500"/>
                                        <p:tgtEl>
                                          <p:spTgt spid="283"/>
                                        </p:tgtEl>
                                        <p:attrNameLst>
                                          <p:attrName>ppt_w</p:attrName>
                                        </p:attrNameLst>
                                      </p:cBhvr>
                                      <p:tavLst>
                                        <p:tav tm="0">
                                          <p:val>
                                            <p:strVal val="0"/>
                                          </p:val>
                                        </p:tav>
                                        <p:tav tm="100000">
                                          <p:val>
                                            <p:strVal val="#ppt_w"/>
                                          </p:val>
                                        </p:tav>
                                      </p:tavLst>
                                    </p:anim>
                                    <p:anim calcmode="lin" valueType="num">
                                      <p:cBhvr additive="base">
                                        <p:cTn id="12" dur="500"/>
                                        <p:tgtEl>
                                          <p:spTgt spid="283"/>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
          <p:cNvPicPr preferRelativeResize="0"/>
          <p:nvPr/>
        </p:nvPicPr>
        <p:blipFill rotWithShape="1">
          <a:blip r:embed="rId3">
            <a:alphaModFix/>
          </a:blip>
          <a:srcRect t="9161" b="10362"/>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0" name="Google Shape;290;p5"/>
          <p:cNvSpPr/>
          <p:nvPr/>
        </p:nvSpPr>
        <p:spPr>
          <a:xfrm>
            <a:off x="1989805" y="567632"/>
            <a:ext cx="8212391"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i="0" u="none" strike="noStrike" cap="none">
                <a:solidFill>
                  <a:srgbClr val="C00000"/>
                </a:solidFill>
                <a:latin typeface="Quicksand" panose="00000500000000000000" pitchFamily="2" charset="0"/>
                <a:sym typeface="Arial"/>
              </a:rPr>
              <a:t>Tiêu chí đọc và nhận xét</a:t>
            </a:r>
            <a:endParaRPr sz="5400" b="1" i="0" u="none" strike="noStrike" cap="none">
              <a:solidFill>
                <a:srgbClr val="C00000"/>
              </a:solidFill>
              <a:latin typeface="Quicksand" panose="00000500000000000000" pitchFamily="2" charset="0"/>
              <a:sym typeface="Arial"/>
            </a:endParaRPr>
          </a:p>
        </p:txBody>
      </p:sp>
      <p:sp>
        <p:nvSpPr>
          <p:cNvPr id="291" name="Google Shape;291;p5"/>
          <p:cNvSpPr/>
          <p:nvPr/>
        </p:nvSpPr>
        <p:spPr>
          <a:xfrm>
            <a:off x="568394" y="215559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lưu loát, mạch lạc</a:t>
            </a:r>
            <a:endParaRPr sz="2800" b="1" i="0" u="none" strike="noStrike" cap="non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Ngắt, nghỉ hơi đúng ở các dấu câu, cụm từ rõ nghĩa</a:t>
            </a:r>
            <a:endParaRPr sz="2800" b="1" i="0" u="none" strike="noStrike" cap="non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Cường độ đọc, tốc độ đọc đạt yêu cầu</a:t>
            </a:r>
            <a:endParaRPr/>
          </a:p>
        </p:txBody>
      </p:sp>
      <p:sp>
        <p:nvSpPr>
          <p:cNvPr id="294" name="Google Shape;294;p5"/>
          <p:cNvSpPr txBox="1"/>
          <p:nvPr/>
        </p:nvSpPr>
        <p:spPr>
          <a:xfrm>
            <a:off x="1675024" y="158451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i="0" u="none" strike="noStrike" cap="none">
                <a:solidFill>
                  <a:srgbClr val="257997"/>
                </a:solidFill>
                <a:latin typeface="Quicksand"/>
                <a:ea typeface="Quicksand"/>
                <a:cs typeface="Quicksand"/>
                <a:sym typeface="Quicksand"/>
              </a:rPr>
              <a:t>TIÊU CHÍ</a:t>
            </a:r>
            <a:endParaRPr sz="3600" b="1" i="0" u="none" strike="noStrike" cap="none">
              <a:solidFill>
                <a:srgbClr val="257997"/>
              </a:solidFill>
              <a:latin typeface="Quicksand"/>
              <a:ea typeface="Quicksand"/>
              <a:cs typeface="Quicksand"/>
              <a:sym typeface="Quicksand"/>
            </a:endParaRPr>
          </a:p>
        </p:txBody>
      </p:sp>
      <p:sp>
        <p:nvSpPr>
          <p:cNvPr id="295" name="Google Shape;295;p5"/>
          <p:cNvSpPr txBox="1"/>
          <p:nvPr/>
        </p:nvSpPr>
        <p:spPr>
          <a:xfrm>
            <a:off x="5530911" y="165442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Bình thường</a:t>
            </a:r>
            <a:endParaRPr sz="2800" b="1" i="0" u="none" strike="noStrike" cap="none">
              <a:solidFill>
                <a:srgbClr val="116B8B"/>
              </a:solidFill>
              <a:latin typeface="Quicksand"/>
              <a:ea typeface="Quicksand"/>
              <a:cs typeface="Quicksand"/>
              <a:sym typeface="Quicksand"/>
            </a:endParaRPr>
          </a:p>
        </p:txBody>
      </p:sp>
      <p:sp>
        <p:nvSpPr>
          <p:cNvPr id="296" name="Google Shape;296;p5"/>
          <p:cNvSpPr txBox="1"/>
          <p:nvPr/>
        </p:nvSpPr>
        <p:spPr>
          <a:xfrm>
            <a:off x="8197910" y="168715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Tốt</a:t>
            </a:r>
            <a:endParaRPr sz="2800" b="1" i="0" u="none" strike="noStrike" cap="none">
              <a:solidFill>
                <a:srgbClr val="116B8B"/>
              </a:solidFill>
              <a:latin typeface="Quicksand"/>
              <a:ea typeface="Quicksand"/>
              <a:cs typeface="Quicksand"/>
              <a:sym typeface="Quicksand"/>
            </a:endParaRPr>
          </a:p>
        </p:txBody>
      </p:sp>
      <p:sp>
        <p:nvSpPr>
          <p:cNvPr id="297" name="Google Shape;297;p5"/>
          <p:cNvSpPr txBox="1"/>
          <p:nvPr/>
        </p:nvSpPr>
        <p:spPr>
          <a:xfrm>
            <a:off x="9728676" y="165442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Rất tốt</a:t>
            </a:r>
            <a:endParaRPr sz="2800" b="1" i="0" u="none" strike="noStrike" cap="none">
              <a:solidFill>
                <a:srgbClr val="116B8B"/>
              </a:solidFill>
              <a:latin typeface="Quicksand"/>
              <a:ea typeface="Quicksand"/>
              <a:cs typeface="Quicksand"/>
              <a:sym typeface="Quicksand"/>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id="300" name="Google Shape;30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i="0" u="none" strike="noStrike" cap="none">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02" name="Google Shape;302;p5"/>
            <p:cNvGrpSpPr/>
            <p:nvPr/>
          </p:nvGrpSpPr>
          <p:grpSpPr>
            <a:xfrm>
              <a:off x="8197910" y="1961310"/>
              <a:ext cx="1540026" cy="1540026"/>
              <a:chOff x="6157554" y="1961310"/>
              <a:chExt cx="1540026" cy="1540026"/>
            </a:xfrm>
          </p:grpSpPr>
          <p:pic>
            <p:nvPicPr>
              <p:cNvPr id="303" name="Google Shape;30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05" name="Google Shape;305;p5"/>
            <p:cNvGrpSpPr/>
            <p:nvPr/>
          </p:nvGrpSpPr>
          <p:grpSpPr>
            <a:xfrm>
              <a:off x="10083580" y="1954551"/>
              <a:ext cx="1540026" cy="1540026"/>
              <a:chOff x="6157554" y="1961310"/>
              <a:chExt cx="1540026" cy="1540026"/>
            </a:xfrm>
          </p:grpSpPr>
          <p:pic>
            <p:nvPicPr>
              <p:cNvPr id="306" name="Google Shape;30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id="310" name="Google Shape;31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12" name="Google Shape;312;p5"/>
            <p:cNvGrpSpPr/>
            <p:nvPr/>
          </p:nvGrpSpPr>
          <p:grpSpPr>
            <a:xfrm>
              <a:off x="8197910" y="1961310"/>
              <a:ext cx="1540026" cy="1540026"/>
              <a:chOff x="6157554" y="1961310"/>
              <a:chExt cx="1540026" cy="1540026"/>
            </a:xfrm>
          </p:grpSpPr>
          <p:pic>
            <p:nvPicPr>
              <p:cNvPr id="313" name="Google Shape;31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15" name="Google Shape;315;p5"/>
            <p:cNvGrpSpPr/>
            <p:nvPr/>
          </p:nvGrpSpPr>
          <p:grpSpPr>
            <a:xfrm>
              <a:off x="10083580" y="1954551"/>
              <a:ext cx="1540026" cy="1540026"/>
              <a:chOff x="6157554" y="1961310"/>
              <a:chExt cx="1540026" cy="1540026"/>
            </a:xfrm>
          </p:grpSpPr>
          <p:pic>
            <p:nvPicPr>
              <p:cNvPr id="316" name="Google Shape;31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id="320" name="Google Shape;32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22" name="Google Shape;322;p5"/>
            <p:cNvGrpSpPr/>
            <p:nvPr/>
          </p:nvGrpSpPr>
          <p:grpSpPr>
            <a:xfrm>
              <a:off x="8197910" y="1961310"/>
              <a:ext cx="1540026" cy="1540026"/>
              <a:chOff x="6157554" y="1961310"/>
              <a:chExt cx="1540026" cy="1540026"/>
            </a:xfrm>
          </p:grpSpPr>
          <p:pic>
            <p:nvPicPr>
              <p:cNvPr id="323" name="Google Shape;32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25" name="Google Shape;325;p5"/>
            <p:cNvGrpSpPr/>
            <p:nvPr/>
          </p:nvGrpSpPr>
          <p:grpSpPr>
            <a:xfrm>
              <a:off x="10083580" y="1954551"/>
              <a:ext cx="1540026" cy="1540026"/>
              <a:chOff x="6157554" y="1961310"/>
              <a:chExt cx="1540026" cy="1540026"/>
            </a:xfrm>
          </p:grpSpPr>
          <p:pic>
            <p:nvPicPr>
              <p:cNvPr id="326" name="Google Shape;32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500"/>
                                        <p:tgtEl>
                                          <p:spTgt spid="2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1822"/>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822"/>
                                        <p:tgtEl>
                                          <p:spTgt spid="292"/>
                                        </p:tgtEl>
                                      </p:cBhvr>
                                    </p:animEffect>
                                  </p:childTnLst>
                                </p:cTn>
                              </p:par>
                              <p:par>
                                <p:cTn id="20" presetID="10" presetClass="entr" presetSubtype="0" fill="hold" nodeType="with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1822"/>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1000"/>
                                        <p:tgtEl>
                                          <p:spTgt spid="295"/>
                                        </p:tgtEl>
                                      </p:cBhvr>
                                    </p:animEffect>
                                  </p:childTnLst>
                                </p:cTn>
                              </p:par>
                              <p:par>
                                <p:cTn id="28" presetID="10" presetClass="entr" presetSubtype="0" fill="hold" nodeType="withEffect">
                                  <p:stCondLst>
                                    <p:cond delay="0"/>
                                  </p:stCondLst>
                                  <p:childTnLst>
                                    <p:set>
                                      <p:cBhvr>
                                        <p:cTn id="29" dur="1" fill="hold">
                                          <p:stCondLst>
                                            <p:cond delay="0"/>
                                          </p:stCondLst>
                                        </p:cTn>
                                        <p:tgtEl>
                                          <p:spTgt spid="296"/>
                                        </p:tgtEl>
                                        <p:attrNameLst>
                                          <p:attrName>style.visibility</p:attrName>
                                        </p:attrNameLst>
                                      </p:cBhvr>
                                      <p:to>
                                        <p:strVal val="visible"/>
                                      </p:to>
                                    </p:set>
                                    <p:animEffect transition="in" filter="fade">
                                      <p:cBhvr>
                                        <p:cTn id="30" dur="1000"/>
                                        <p:tgtEl>
                                          <p:spTgt spid="296"/>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8"/>
                                        </p:tgtEl>
                                        <p:attrNameLst>
                                          <p:attrName>style.visibility</p:attrName>
                                        </p:attrNameLst>
                                      </p:cBhvr>
                                      <p:to>
                                        <p:strVal val="visible"/>
                                      </p:to>
                                    </p:set>
                                    <p:animEffect transition="in" filter="fade">
                                      <p:cBhvr>
                                        <p:cTn id="38" dur="1000"/>
                                        <p:tgtEl>
                                          <p:spTgt spid="298"/>
                                        </p:tgtEl>
                                      </p:cBhvr>
                                    </p:animEffect>
                                  </p:childTnLst>
                                </p:cTn>
                              </p:par>
                              <p:par>
                                <p:cTn id="39" presetID="10"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Effect transition="in" filter="fade">
                                      <p:cBhvr>
                                        <p:cTn id="41" dur="1000"/>
                                        <p:tgtEl>
                                          <p:spTgt spid="308"/>
                                        </p:tgtEl>
                                      </p:cBhvr>
                                    </p:animEffect>
                                  </p:childTnLst>
                                </p:cTn>
                              </p:par>
                              <p:par>
                                <p:cTn id="42" presetID="10" presetClass="entr" presetSubtype="0" fill="hold" nodeType="with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3">
            <a:alphaModFix/>
          </a:blip>
          <a:srcRect l="35287" t="12878" b="13394"/>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4">
            <a:alphaModFix/>
          </a:blip>
          <a:srcRect t="13534" r="72459" b="13425"/>
          <a:stretch/>
        </p:blipFill>
        <p:spPr>
          <a:xfrm>
            <a:off x="0" y="0"/>
            <a:ext cx="3357797" cy="6858000"/>
          </a:xfrm>
          <a:prstGeom prst="rect">
            <a:avLst/>
          </a:prstGeom>
          <a:noFill/>
          <a:ln>
            <a:noFill/>
          </a:ln>
        </p:spPr>
      </p:pic>
      <p:sp>
        <p:nvSpPr>
          <p:cNvPr id="334" name="Google Shape;334;p6"/>
          <p:cNvSpPr txBox="1"/>
          <p:nvPr/>
        </p:nvSpPr>
        <p:spPr>
          <a:xfrm>
            <a:off x="3357797" y="511167"/>
            <a:ext cx="3949799"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6600">
                <a:solidFill>
                  <a:srgbClr val="C00000"/>
                </a:solidFill>
                <a:latin typeface="SVN-Lifehack Basic" panose="00000500000000000000" pitchFamily="2" charset="0"/>
                <a:sym typeface="Arial"/>
              </a:rPr>
              <a:t>Chia đoạn</a:t>
            </a:r>
            <a:endParaRPr sz="6600">
              <a:solidFill>
                <a:srgbClr val="C00000"/>
              </a:solidFill>
              <a:latin typeface="SVN-Lifehack Basic" panose="00000500000000000000" pitchFamily="2" charset="0"/>
              <a:sym typeface="Arial"/>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7"/>
          <p:cNvSpPr/>
          <p:nvPr/>
        </p:nvSpPr>
        <p:spPr>
          <a:xfrm>
            <a:off x="269824" y="307297"/>
            <a:ext cx="11612380" cy="61247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a:ea typeface="Arial"/>
                <a:cs typeface="Arial"/>
                <a:sym typeface="Arial"/>
              </a:rPr>
              <a:t>Út Vịnh</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Nhà Út Vịnh ở ngay bên đường sắt. Mấy năm nay, đoạn đường này thường có sự cố. Lúc thì đá tảng nằm chềnh ềnh trên đường tàu chạy, lúc thì ai đó tháo cả ốc gắn các thanh ray. Lắm khi, trẻ chăn trâu còn ném đá lên tàu.</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thuyết phục Sơn – một bạn rất nghịch, thường chạy trên đường tàu thả diều. Thuyết phục mãi, Sơn mới hiểu ra và không chơi dại như vậy nữa.</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a:t>
            </a:r>
            <a:endParaRPr/>
          </a:p>
        </p:txBody>
      </p:sp>
      <p:pic>
        <p:nvPicPr>
          <p:cNvPr id="346" name="Google Shape;346;p7" descr="Colorful numbers with clouds Container sticker - TenStickers"/>
          <p:cNvPicPr preferRelativeResize="0"/>
          <p:nvPr/>
        </p:nvPicPr>
        <p:blipFill rotWithShape="1">
          <a:blip r:embed="rId4">
            <a:alphaModFix/>
          </a:blip>
          <a:srcRect r="67113" b="66150"/>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5">
            <a:alphaModFix/>
          </a:blip>
          <a:srcRect l="33981" r="31167" b="66115"/>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7"/>
          <p:cNvSpPr/>
          <p:nvPr/>
        </p:nvSpPr>
        <p:spPr>
          <a:xfrm>
            <a:off x="7350927" y="1503806"/>
            <a:ext cx="1766569"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0" name="Google Shape;350;p7"/>
          <p:cNvPicPr preferRelativeResize="0"/>
          <p:nvPr/>
        </p:nvPicPr>
        <p:blipFill rotWithShape="1">
          <a:blip r:embed="rId6">
            <a:alphaModFix/>
          </a:blip>
          <a:srcRect/>
          <a:stretch/>
        </p:blipFill>
        <p:spPr>
          <a:xfrm>
            <a:off x="5743283" y="6061081"/>
            <a:ext cx="1938696" cy="749873"/>
          </a:xfrm>
          <a:prstGeom prst="rect">
            <a:avLst/>
          </a:prstGeom>
          <a:noFill/>
          <a:ln>
            <a:noFill/>
          </a:ln>
        </p:spPr>
      </p:pic>
      <p:sp>
        <p:nvSpPr>
          <p:cNvPr id="351" name="Google Shape;351;p7"/>
          <p:cNvSpPr/>
          <p:nvPr/>
        </p:nvSpPr>
        <p:spPr>
          <a:xfrm>
            <a:off x="8732521" y="4414395"/>
            <a:ext cx="204540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500"/>
                                        <p:tgtEl>
                                          <p:spTgt spid="3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1"/>
                                        </p:tgtEl>
                                        <p:attrNameLst>
                                          <p:attrName>style.visibility</p:attrName>
                                        </p:attrNameLst>
                                      </p:cBhvr>
                                      <p:to>
                                        <p:strVal val="visible"/>
                                      </p:to>
                                    </p:set>
                                    <p:animEffect transition="in" filter="fade">
                                      <p:cBhvr>
                                        <p:cTn id="32"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a:ea typeface="Calibri"/>
                <a:cs typeface="Calibri"/>
                <a:sym typeface="Calibri"/>
              </a:rPr>
              <a:t>      </a:t>
            </a:r>
            <a:r>
              <a:rPr lang="en-SG" sz="4000">
                <a:solidFill>
                  <a:srgbClr val="00B050"/>
                </a:solidFill>
                <a:latin typeface="Arial"/>
                <a:ea typeface="Arial"/>
                <a:cs typeface="Arial"/>
                <a:sym typeface="Arial"/>
              </a:rPr>
              <a:t>Út Vịnh</a:t>
            </a:r>
            <a:endParaRPr sz="28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Một buổi chiều đẹp trời, gió từ sông Cái thổi vào mát rượi. Vịnh đang ngồi học bài, bỗng nghe thấy tiếng còi tàu vang lên từng hồi dài như giục giã. Chưa bao giờ tiếng còi lại kéo dài như vậy.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r>
              <a:rPr lang="en-SG" sz="2800" b="1">
                <a:solidFill>
                  <a:srgbClr val="000000"/>
                </a:solidFill>
                <a:latin typeface="Calibri"/>
                <a:ea typeface="Calibri"/>
                <a:cs typeface="Calibri"/>
                <a:sym typeface="Calibri"/>
              </a:rPr>
              <a:t>Theo TÔ PHƯƠNG</a:t>
            </a:r>
            <a:endParaRPr sz="2800">
              <a:solidFill>
                <a:srgbClr val="000000"/>
              </a:solidFill>
              <a:latin typeface="Calibri"/>
              <a:ea typeface="Calibri"/>
              <a:cs typeface="Calibri"/>
              <a:sym typeface="Calibri"/>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8"/>
          <p:cNvPicPr preferRelativeResize="0"/>
          <p:nvPr/>
        </p:nvPicPr>
        <p:blipFill rotWithShape="1">
          <a:blip r:embed="rId4">
            <a:alphaModFix/>
          </a:blip>
          <a:srcRect/>
          <a:stretch/>
        </p:blipFill>
        <p:spPr>
          <a:xfrm>
            <a:off x="5743283" y="6061081"/>
            <a:ext cx="1938696" cy="749873"/>
          </a:xfrm>
          <a:prstGeom prst="rect">
            <a:avLst/>
          </a:prstGeom>
          <a:noFill/>
          <a:ln>
            <a:noFill/>
          </a:ln>
        </p:spPr>
      </p:pic>
      <p:sp>
        <p:nvSpPr>
          <p:cNvPr id="361" name="Google Shape;361;p8"/>
          <p:cNvSpPr/>
          <p:nvPr/>
        </p:nvSpPr>
        <p:spPr>
          <a:xfrm>
            <a:off x="8072954" y="906697"/>
            <a:ext cx="135586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
          <p:cNvSpPr/>
          <p:nvPr/>
        </p:nvSpPr>
        <p:spPr>
          <a:xfrm>
            <a:off x="9693849" y="1315737"/>
            <a:ext cx="115903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8"/>
          <p:cNvSpPr/>
          <p:nvPr/>
        </p:nvSpPr>
        <p:spPr>
          <a:xfrm>
            <a:off x="2935782" y="4721003"/>
            <a:ext cx="166619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8"/>
          <p:cNvSpPr/>
          <p:nvPr/>
        </p:nvSpPr>
        <p:spPr>
          <a:xfrm>
            <a:off x="9867591" y="4721003"/>
            <a:ext cx="1315072"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8" descr="Colorful numbers with clouds Container sticker - TenStickers"/>
          <p:cNvPicPr preferRelativeResize="0"/>
          <p:nvPr/>
        </p:nvPicPr>
        <p:blipFill rotWithShape="1">
          <a:blip r:embed="rId5">
            <a:alphaModFix/>
          </a:blip>
          <a:srcRect l="39" t="33251" r="74862" b="29835"/>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6">
            <a:alphaModFix/>
          </a:blip>
          <a:srcRect l="64778" b="67154"/>
          <a:stretch/>
        </p:blipFill>
        <p:spPr>
          <a:xfrm>
            <a:off x="309796" y="812986"/>
            <a:ext cx="602366" cy="50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500"/>
                                        <p:tgtEl>
                                          <p:spTgt spid="3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
                                        </p:tgtEl>
                                        <p:attrNameLst>
                                          <p:attrName>style.visibility</p:attrName>
                                        </p:attrNameLst>
                                      </p:cBhvr>
                                      <p:to>
                                        <p:strVal val="visible"/>
                                      </p:to>
                                    </p:set>
                                    <p:animEffect transition="in" filter="fade">
                                      <p:cBhvr>
                                        <p:cTn id="2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72" name="Google Shape;372;p9"/>
          <p:cNvSpPr/>
          <p:nvPr/>
        </p:nvSpPr>
        <p:spPr>
          <a:xfrm>
            <a:off x="5516380" y="944380"/>
            <a:ext cx="6301734" cy="549948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9"/>
          <p:cNvSpPr txBox="1"/>
          <p:nvPr/>
        </p:nvSpPr>
        <p:spPr>
          <a:xfrm>
            <a:off x="7538453" y="205716"/>
            <a:ext cx="2667718"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800">
                <a:solidFill>
                  <a:srgbClr val="FF0000"/>
                </a:solidFill>
                <a:latin typeface="SVN-Lifehack Basic" panose="00000500000000000000" pitchFamily="2" charset="0"/>
                <a:sym typeface="Arial"/>
              </a:rPr>
              <a:t>Chú thích</a:t>
            </a:r>
            <a:endParaRPr sz="4800">
              <a:solidFill>
                <a:srgbClr val="FF0000"/>
              </a:solidFill>
              <a:latin typeface="SVN-Lifehack Basic" panose="00000500000000000000" pitchFamily="2" charset="0"/>
              <a:sym typeface="Arial"/>
            </a:endParaRPr>
          </a:p>
        </p:txBody>
      </p:sp>
      <p:sp>
        <p:nvSpPr>
          <p:cNvPr id="374" name="Google Shape;374;p9"/>
          <p:cNvSpPr txBox="1"/>
          <p:nvPr/>
        </p:nvSpPr>
        <p:spPr>
          <a:xfrm>
            <a:off x="5867658" y="1020913"/>
            <a:ext cx="2667718"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b="1">
                <a:solidFill>
                  <a:srgbClr val="FFC000"/>
                </a:solidFill>
                <a:latin typeface="Quicksand" panose="00000500000000000000" pitchFamily="2" charset="0"/>
                <a:sym typeface="Arial"/>
              </a:rPr>
              <a:t>Thanh ray</a:t>
            </a:r>
            <a:endParaRPr sz="4000" b="1">
              <a:solidFill>
                <a:srgbClr val="FFC000"/>
              </a:solidFill>
              <a:latin typeface="Quicksand" panose="00000500000000000000" pitchFamily="2" charset="0"/>
              <a:sym typeface="Arial"/>
            </a:endParaRPr>
          </a:p>
        </p:txBody>
      </p:sp>
      <p:sp>
        <p:nvSpPr>
          <p:cNvPr id="375" name="Google Shape;375;p9"/>
          <p:cNvSpPr txBox="1"/>
          <p:nvPr/>
        </p:nvSpPr>
        <p:spPr>
          <a:xfrm>
            <a:off x="5882687" y="1636466"/>
            <a:ext cx="5569120" cy="184665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SG" sz="3000" b="1">
                <a:solidFill>
                  <a:srgbClr val="002060"/>
                </a:solidFill>
                <a:latin typeface="Pattaya" panose="00000500000000000000" pitchFamily="2" charset="-34"/>
                <a:ea typeface="DotumChe" panose="020B0609000101010101" pitchFamily="49" charset="-127"/>
                <a:cs typeface="Pattaya" panose="00000500000000000000" pitchFamily="2" charset="-34"/>
                <a:sym typeface="Calibri"/>
              </a:rPr>
              <a:t>Thanh thép hoặc sắt ghép nối với nhau thành hai đường song song để tạo thành đường cho tàu hỏa, tàu điện hay xe goòng chạy.</a:t>
            </a:r>
            <a:endParaRPr sz="3000" b="1">
              <a:solidFill>
                <a:srgbClr val="002060"/>
              </a:solidFill>
              <a:latin typeface="Pattaya" panose="00000500000000000000" pitchFamily="2" charset="-34"/>
              <a:ea typeface="DotumChe" panose="020B0609000101010101" pitchFamily="49" charset="-127"/>
              <a:cs typeface="Pattaya" panose="00000500000000000000" pitchFamily="2" charset="-34"/>
              <a:sym typeface="Calibri"/>
            </a:endParaRPr>
          </a:p>
        </p:txBody>
      </p:sp>
      <p:pic>
        <p:nvPicPr>
          <p:cNvPr id="376" name="Google Shape;376;p9" descr="Tại sao tàu hỏa phải chạy trên đường ray? - VnExpress"/>
          <p:cNvPicPr preferRelativeResize="0"/>
          <p:nvPr/>
        </p:nvPicPr>
        <p:blipFill rotWithShape="1">
          <a:blip r:embed="rId4">
            <a:alphaModFix/>
          </a:blip>
          <a:srcRect/>
          <a:stretch/>
        </p:blipFill>
        <p:spPr>
          <a:xfrm>
            <a:off x="6285997" y="3596688"/>
            <a:ext cx="4762500" cy="285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74"/>
                                        </p:tgtEl>
                                        <p:attrNameLst>
                                          <p:attrName>style.visibility</p:attrName>
                                        </p:attrNameLst>
                                      </p:cBhvr>
                                      <p:to>
                                        <p:strVal val="visible"/>
                                      </p:to>
                                    </p:set>
                                    <p:anim calcmode="lin" valueType="num">
                                      <p:cBhvr additive="base">
                                        <p:cTn id="13" dur="1300"/>
                                        <p:tgtEl>
                                          <p:spTgt spid="37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75"/>
                                        </p:tgtEl>
                                        <p:attrNameLst>
                                          <p:attrName>style.visibility</p:attrName>
                                        </p:attrNameLst>
                                      </p:cBhvr>
                                      <p:to>
                                        <p:strVal val="visible"/>
                                      </p:to>
                                    </p:set>
                                    <p:anim calcmode="lin" valueType="num">
                                      <p:cBhvr additive="base">
                                        <p:cTn id="18" dur="1300"/>
                                        <p:tgtEl>
                                          <p:spTgt spid="37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885</Words>
  <Application>Microsoft Office PowerPoint</Application>
  <PresentationFormat>Widescreen</PresentationFormat>
  <Paragraphs>112</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Questrial</vt:lpstr>
      <vt:lpstr>Pattaya</vt:lpstr>
      <vt:lpstr>DotumChe</vt:lpstr>
      <vt:lpstr>Quicksand</vt:lpstr>
      <vt:lpstr>Arial</vt:lpstr>
      <vt:lpstr>SVN-Lifehack Basic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phgiang.k21dgdth@gmail.com</dc:creator>
  <cp:lastModifiedBy>Admin</cp:lastModifiedBy>
  <cp:revision>2</cp:revision>
  <dcterms:created xsi:type="dcterms:W3CDTF">2022-03-23T01:19:35Z</dcterms:created>
  <dcterms:modified xsi:type="dcterms:W3CDTF">2024-05-04T23:02:11Z</dcterms:modified>
</cp:coreProperties>
</file>