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handoutMasterIdLst>
    <p:handoutMasterId r:id="rId23"/>
  </p:handoutMasterIdLst>
  <p:sldIdLst>
    <p:sldId id="334" r:id="rId4"/>
    <p:sldId id="327" r:id="rId6"/>
    <p:sldId id="339" r:id="rId7"/>
    <p:sldId id="340" r:id="rId8"/>
    <p:sldId id="341" r:id="rId9"/>
    <p:sldId id="303" r:id="rId10"/>
    <p:sldId id="336" r:id="rId11"/>
    <p:sldId id="328" r:id="rId12"/>
    <p:sldId id="323" r:id="rId13"/>
    <p:sldId id="335" r:id="rId14"/>
    <p:sldId id="352" r:id="rId15"/>
    <p:sldId id="353" r:id="rId16"/>
    <p:sldId id="354" r:id="rId17"/>
    <p:sldId id="355" r:id="rId18"/>
    <p:sldId id="331" r:id="rId19"/>
    <p:sldId id="332" r:id="rId20"/>
    <p:sldId id="333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800000"/>
    <a:srgbClr val="351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9C85E2-7FE6-4AA0-A385-B7146F6E3CE8}" type="slidenum">
              <a:rPr lang="en-US" smtClean="0">
                <a:solidFill>
                  <a:srgbClr val="000000"/>
                </a:solidFill>
              </a:rPr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9C85E2-7FE6-4AA0-A385-B7146F6E3CE8}" type="slidenum">
              <a:rPr lang="en-US" smtClean="0">
                <a:solidFill>
                  <a:srgbClr val="000000"/>
                </a:solidFill>
              </a:rPr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9C85E2-7FE6-4AA0-A385-B7146F6E3CE8}" type="slidenum">
              <a:rPr lang="en-US" smtClean="0">
                <a:solidFill>
                  <a:srgbClr val="000000"/>
                </a:solidFill>
              </a:rPr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E40ED7-5E7C-4B96-9D63-9688496B3D03}" type="slidenum">
              <a:rPr lang="en-US" smtClean="0"/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E40ED7-5E7C-4B96-9D63-9688496B3D03}" type="slidenum">
              <a:rPr lang="en-US" smtClean="0"/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8E36EB-DB6A-404D-9135-42104A3A864D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B58F9B-8CA1-4A49-96BA-0F9309591BA6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46C6425-8CB4-4B4B-8225-00BBBA70CDBC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FAE00B4-1967-408D-ABB0-1003A5C9FFE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805B350-28DC-41DF-939B-977E61FB5EAE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E605AD-2848-4265-B119-EA1B7E0AFE30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D3A0A2D-9D25-4674-9E5C-5BCA783AC0B9}" type="datetimeFigureOut">
              <a:rPr lang="en-US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9CA3562-EFCB-4DF8-B974-095EFAF9B69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54D0F76-AC25-42CC-9FD4-257BDD17DFC4}" type="datetimeFigureOut">
              <a:rPr lang="en-US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3F0CAF-3404-46B1-9B9C-43139CE8304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3343E91-FF6A-4FF9-AA29-2A195E83EA7F}" type="datetimeFigureOut">
              <a:rPr lang="en-US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11C01B-33A3-4222-A604-6EB76A206D2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81AF98-5E25-428E-BF64-FCDA190E57CF}" type="datetimeFigureOut">
              <a:rPr lang="en-US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23DF90F-0C6E-4C03-855E-520550810C1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5119AF9-5344-4C9E-88C3-1A9A104078CB}" type="datetimeFigureOut">
              <a:rPr lang="en-US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F42045A-B105-46BC-A519-F1AA14D8599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FB6826B-0468-4A8F-97C3-2F58C9C63972}" type="datetimeFigureOut">
              <a:rPr lang="en-US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F1FF80D-67BF-47AC-B53A-72CDC53DEDE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62A613-F14E-4E14-9365-1EB95009C5A9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14AD06B-486F-4E7D-A3E1-B0810859F6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4D47C0-D162-488E-B0DC-DB779F57A37E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206E7D-2B15-4E59-94AA-DA8B1065C2BE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B95BEF6C-FAC2-47AF-AC9D-470ED6EA328A}" type="datetimeFigureOut">
              <a:rPr lang="en-US">
                <a:cs typeface="Arial" panose="020B0604020202020204" pitchFamily="34" charset="0"/>
              </a:rPr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8B90AC19-8579-4935-B531-5D42682ED192}" type="slidenum">
              <a:rPr lang="en-US">
                <a:cs typeface="Arial" panose="020B0604020202020204" pitchFamily="34" charset="0"/>
              </a:rPr>
            </a:fld>
            <a:endParaRPr lang="en-US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19.GIF"/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18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7.GIF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18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7.GIF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18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7.GIF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036176" y="1155911"/>
            <a:ext cx="5071647" cy="154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Tin học lớp 5</a:t>
            </a:r>
            <a:endParaRPr lang="en-US" sz="3600" b="1" kern="10">
              <a:ln w="9525">
                <a:solidFill>
                  <a:srgbClr val="FF0000"/>
                </a:solidFill>
                <a:round/>
              </a:ln>
              <a:solidFill>
                <a:srgbClr val="0000FF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5" name="WordArt 215"/>
          <p:cNvSpPr>
            <a:spLocks noChangeArrowheads="1" noChangeShapeType="1" noTextEdit="1"/>
          </p:cNvSpPr>
          <p:nvPr/>
        </p:nvSpPr>
        <p:spPr bwMode="auto">
          <a:xfrm>
            <a:off x="990600" y="1052736"/>
            <a:ext cx="7162800" cy="552138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6600" kern="10" baseline="30000" dirty="0">
              <a:ln w="9525">
                <a:solidFill>
                  <a:srgbClr val="800000"/>
                </a:solidFill>
                <a:round/>
              </a:ln>
              <a:solidFill>
                <a:srgbClr val="FF00FF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</a:fld>
            <a:endParaRPr lang="en-US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7145338" y="5026025"/>
          <a:ext cx="1998662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1" imgW="1999615" imgH="1831340" progId="">
                  <p:embed/>
                </p:oleObj>
              </mc:Choice>
              <mc:Fallback>
                <p:oleObj name="Clip" r:id="rId1" imgW="1999615" imgH="1831340" progId="">
                  <p:embed/>
                  <p:pic>
                    <p:nvPicPr>
                      <p:cNvPr id="0" name="Picture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5338" y="5026025"/>
                        <a:ext cx="1998662" cy="183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4" descr="1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33800"/>
            <a:ext cx="609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486400"/>
            <a:ext cx="1600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 descr="1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 flipV="1">
            <a:off x="2667000" y="4419600"/>
            <a:ext cx="60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9" descr="Bauernbar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562600"/>
            <a:ext cx="4572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5496" y="1196752"/>
            <a:ext cx="1550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ý:</a:t>
            </a:r>
            <a:endParaRPr lang="en-US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85736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6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lệnh lặp có dạng Repeat n[  ]. Trong đó: </a:t>
            </a:r>
            <a:endParaRPr lang="en-US" sz="3600" b="1" smtClean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Số n trong câu lệnh chỉ số lần lặp; giữa Repeat và n phải có dấu cách.</a:t>
            </a:r>
            <a:endParaRPr lang="en-US" sz="3600" b="1" smtClean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Phần trong cặp ngoặc vuông [ ] là nơi ghi các câu lệnh được lặp lại.</a:t>
            </a:r>
            <a:endParaRPr lang="en-US" sz="3600" b="1" smtClean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Sử dụng câu lệnh lặp lồng nhau có thể cho ra nhiều hình giống nhau. </a:t>
            </a:r>
            <a:endParaRPr lang="en-US" sz="4400" b="1" smtClean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10225" y="1704325"/>
            <a:ext cx="8229600" cy="6197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Viết lệnh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iều khiển Rùa thực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hiện: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3899" y="861009"/>
            <a:ext cx="5086350" cy="5219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THỰC HÀNH</a:t>
            </a:r>
            <a:endParaRPr lang="en-US" sz="2800" b="1" cap="all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1"/>
          <p:cNvSpPr txBox="1"/>
          <p:nvPr/>
        </p:nvSpPr>
        <p:spPr>
          <a:xfrm>
            <a:off x="392181" y="2362200"/>
            <a:ext cx="8763000" cy="10668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6FC6"/>
              </a:buClr>
              <a:buFont typeface="Wingdings 2" panose="05020102010507070707"/>
              <a:buNone/>
            </a:pPr>
            <a:r>
              <a:rPr lang="en-US" sz="32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 lại 4 lần, 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mỗi lần vẽ một hình vuông cạnh </a:t>
            </a:r>
            <a:r>
              <a:rPr lang="en-US" sz="32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 50 b</a:t>
            </a:r>
            <a:r>
              <a:rPr lang="vi-VN" sz="3200" smtClean="0">
                <a:solidFill>
                  <a:prstClr val="black"/>
                </a:solidFill>
                <a:cs typeface="Times New Roman" panose="02020603050405020304" pitchFamily="18" charset="0"/>
              </a:rPr>
              <a:t>ước</a:t>
            </a:r>
            <a:r>
              <a:rPr lang="en-US"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vẽ xong quay một </a:t>
            </a:r>
            <a:r>
              <a:rPr lang="en-US" sz="32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90 </a:t>
            </a:r>
            <a:r>
              <a:rPr lang="vi-VN" sz="3200" smtClean="0">
                <a:solidFill>
                  <a:prstClr val="black"/>
                </a:solidFill>
                <a:cs typeface="Times New Roman" panose="02020603050405020304" pitchFamily="18" charset="0"/>
              </a:rPr>
              <a:t>độ</a:t>
            </a:r>
            <a:r>
              <a:rPr lang="en-US" sz="32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1"/>
          <p:cNvSpPr txBox="1"/>
          <p:nvPr/>
        </p:nvSpPr>
        <p:spPr>
          <a:xfrm>
            <a:off x="533400" y="54864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6FC6"/>
              </a:buClr>
              <a:buFont typeface="Wingdings 2" panose="05020102010507070707"/>
              <a:buNone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4[Repeat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4[fd 50 rt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90]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90]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354" y="3597275"/>
            <a:ext cx="2065881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Content Placeholder 1"/>
          <p:cNvSpPr txBox="1"/>
          <p:nvPr/>
        </p:nvSpPr>
        <p:spPr>
          <a:xfrm>
            <a:off x="533400" y="6172200"/>
            <a:ext cx="85344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F6FC6"/>
              </a:buClr>
              <a:buFont typeface="Wingdings 2" panose="05020102010507070707"/>
              <a:buNone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4[Repeat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4[fd 50 rt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360/4]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360/4]</a:t>
            </a:r>
            <a:endParaRPr lang="en-US" sz="36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33400" y="2890840"/>
            <a:ext cx="19812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95712" y="2879358"/>
            <a:ext cx="4191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51574" y="3376616"/>
            <a:ext cx="1710626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669285" y="3390904"/>
            <a:ext cx="1545921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459" y="1342216"/>
            <a:ext cx="2847541" cy="2542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1"/>
          <p:cNvSpPr txBox="1"/>
          <p:nvPr/>
        </p:nvSpPr>
        <p:spPr>
          <a:xfrm>
            <a:off x="152400" y="1209020"/>
            <a:ext cx="8229600" cy="6197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Viết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iều khiển Rùa vẽ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sau: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1"/>
          <p:cNvSpPr txBox="1"/>
          <p:nvPr/>
        </p:nvSpPr>
        <p:spPr>
          <a:xfrm>
            <a:off x="403834" y="1729894"/>
            <a:ext cx="2971800" cy="61978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hình vuông: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1"/>
          <p:cNvSpPr txBox="1"/>
          <p:nvPr/>
        </p:nvSpPr>
        <p:spPr>
          <a:xfrm>
            <a:off x="3186830" y="1742420"/>
            <a:ext cx="533400" cy="6197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20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ontent Placeholder 1"/>
          <p:cNvSpPr txBox="1"/>
          <p:nvPr/>
        </p:nvSpPr>
        <p:spPr>
          <a:xfrm>
            <a:off x="381000" y="4495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6[Repeat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4[fd 50 rt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90]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1"/>
          <p:cNvSpPr txBox="1"/>
          <p:nvPr/>
        </p:nvSpPr>
        <p:spPr>
          <a:xfrm>
            <a:off x="403834" y="5181600"/>
            <a:ext cx="85344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6[Repeat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4[fd 50 rt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360/4]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360/6]</a:t>
            </a:r>
            <a:endParaRPr lang="en-US" sz="36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5655" y="2996852"/>
            <a:ext cx="44588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Vẽ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xong quay một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góc: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0600" y="3618978"/>
            <a:ext cx="366268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2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hoặc RT 360/6</a:t>
            </a:r>
            <a:endParaRPr lang="en-US" sz="320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93642" y="2996625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vi-VN" sz="320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320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ontent Placeholder 1"/>
          <p:cNvSpPr txBox="1"/>
          <p:nvPr/>
        </p:nvSpPr>
        <p:spPr>
          <a:xfrm>
            <a:off x="401354" y="2303796"/>
            <a:ext cx="5466046" cy="61978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 hình vuông: 50 bước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9" grpId="0"/>
      <p:bldP spid="20" grpId="0"/>
      <p:bldP spid="23" grpId="0"/>
      <p:bldP spid="24" grpId="0"/>
      <p:bldP spid="25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 txBox="1"/>
          <p:nvPr/>
        </p:nvSpPr>
        <p:spPr>
          <a:xfrm>
            <a:off x="362940" y="746732"/>
            <a:ext cx="8229600" cy="61978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Font typeface="Wingdings 2" panose="05020102010507070707"/>
              <a:buNone/>
            </a:pP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Thực </a:t>
            </a: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các yêu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 sau:</a:t>
            </a:r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1"/>
          <p:cNvSpPr txBox="1"/>
          <p:nvPr/>
        </p:nvSpPr>
        <p:spPr>
          <a:xfrm>
            <a:off x="377823" y="1309362"/>
            <a:ext cx="8570520" cy="92457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Font typeface="Wingdings 2" panose="05020102010507070707"/>
              <a:buNone/>
            </a:pP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Cho </a:t>
            </a: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 thực hiện các lệnh sau và quan sát kết quả trên màn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hình.</a:t>
            </a:r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/>
          <p:nvPr/>
        </p:nvSpPr>
        <p:spPr>
          <a:xfrm>
            <a:off x="362940" y="2152000"/>
            <a:ext cx="857052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Font typeface="Wingdings 2" panose="05020102010507070707"/>
              <a:buNone/>
            </a:pP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90[FD 2 RT 2]</a:t>
            </a:r>
            <a:endParaRPr lang="en-US" sz="24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1"/>
          <p:cNvSpPr txBox="1"/>
          <p:nvPr/>
        </p:nvSpPr>
        <p:spPr>
          <a:xfrm>
            <a:off x="377823" y="2628433"/>
            <a:ext cx="857052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Font typeface="Wingdings 2" panose="05020102010507070707"/>
              <a:buNone/>
            </a:pPr>
            <a:r>
              <a:rPr lang="en-US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4[</a:t>
            </a:r>
            <a:r>
              <a:rPr lang="en-US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90[FD 2 RT 2]</a:t>
            </a:r>
            <a:r>
              <a:rPr lang="en-US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RT 90]</a:t>
            </a:r>
            <a:endParaRPr lang="en-US" sz="24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1"/>
          <p:cNvSpPr txBox="1"/>
          <p:nvPr/>
        </p:nvSpPr>
        <p:spPr>
          <a:xfrm>
            <a:off x="346966" y="3137511"/>
            <a:ext cx="8570520" cy="924578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Font typeface="Wingdings 2" panose="05020102010507070707"/>
              <a:buNone/>
            </a:pP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Thêm </a:t>
            </a: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Wait 10 vào vị trí thích hợp trong các câu lệnh trên rồi cho Rùa thực hiện và quan sát kết quả trên màn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hình.</a:t>
            </a:r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1"/>
          <p:cNvSpPr txBox="1"/>
          <p:nvPr/>
        </p:nvSpPr>
        <p:spPr>
          <a:xfrm>
            <a:off x="377823" y="3959265"/>
            <a:ext cx="8570520" cy="92457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Font typeface="Wingdings 2" panose="05020102010507070707"/>
              <a:buNone/>
            </a:pP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Điền </a:t>
            </a: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thích hợp vào chỗ chấm trong câu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sau </a:t>
            </a:r>
            <a:r>
              <a:rPr lang="vi-VN" sz="2800" smtClean="0">
                <a:solidFill>
                  <a:prstClr val="black"/>
                </a:solidFill>
                <a:cs typeface="Times New Roman" panose="02020603050405020304" pitchFamily="18" charset="0"/>
              </a:rPr>
              <a:t>để</a:t>
            </a: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Rùa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</a:t>
            </a:r>
            <a:r>
              <a:rPr lang="vi-VN" sz="2800" smtClean="0">
                <a:solidFill>
                  <a:prstClr val="black"/>
                </a:solidFill>
                <a:cs typeface="Times New Roman" panose="02020603050405020304" pitchFamily="18" charset="0"/>
              </a:rPr>
              <a:t>được</a:t>
            </a: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bên.</a:t>
            </a:r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1"/>
          <p:cNvSpPr txBox="1"/>
          <p:nvPr/>
        </p:nvSpPr>
        <p:spPr>
          <a:xfrm>
            <a:off x="377823" y="4731907"/>
            <a:ext cx="8570520" cy="9245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16349"/>
              </a:buClr>
              <a:buFont typeface="Wingdings 2" panose="05020102010507070707"/>
              <a:buNone/>
            </a:pPr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lệnh: Repeat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3[repeat 90[fd 2 rt 2] rt </a:t>
            </a:r>
            <a:r>
              <a:rPr lang="en-US" sz="28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…]</a:t>
            </a:r>
            <a:endParaRPr lang="en-US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89144" y="4725144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-107" y="44629"/>
            <a:ext cx="8740775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HOẠT ĐỘNG ỨNG DỤNG, MỞ RỘNG</a:t>
            </a:r>
            <a:r>
              <a:rPr lang="en-US" altLang="vi-VN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vi-VN" sz="36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179070" y="641668"/>
            <a:ext cx="8855710" cy="2306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l-NL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1. Cho rùa thực hiện các lệnh sau và quan sát kết quả trên màn hình:</a:t>
            </a:r>
            <a:endParaRPr kumimoji="0" lang="nl-NL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l-N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FD 10 BK 10 RT 60</a:t>
            </a:r>
            <a:endParaRPr kumimoji="0" lang="vi-VN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l-N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6[FD 10 BK 10 RT 60]</a:t>
            </a:r>
            <a:endParaRPr kumimoji="0" lang="vi-VN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l-N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FD 50 REPEAT 6[FD 10 BK 10 RT 60] BK 50 RT 60</a:t>
            </a:r>
            <a:endParaRPr kumimoji="0" lang="vi-VN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l-NL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6[FD 50 REPEAT 6[FD 10 BK 10 RT 60] BK 50 RT 60]</a:t>
            </a:r>
            <a:endParaRPr kumimoji="0" lang="vi-VN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1250315" y="4449128"/>
            <a:ext cx="7764145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l-NL" sz="2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8[FD 50 REPEAT 6[FD 10 BK 10 RT 60] BK 50 RT 45]</a:t>
            </a:r>
            <a:endParaRPr kumimoji="0" lang="nl-NL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1205865" y="5684838"/>
            <a:ext cx="7480935" cy="953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nl-NL" sz="2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12[FD 50 REPEAT 6[FD 10 BK 10 RT 60] BK 50 RT 30]</a:t>
            </a:r>
            <a:endParaRPr kumimoji="0" lang="nl-NL" sz="2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9070" y="2989580"/>
            <a:ext cx="887793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400" b="1" spc="-4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Thêm </a:t>
            </a:r>
            <a:r>
              <a:rPr lang="nl-NL" sz="2400" b="1" spc="-4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lệnh Wait vào vị trí thích hợp và thực hiện lệnh, quan sát kết quả trên màn </a:t>
            </a:r>
            <a:r>
              <a:rPr lang="nl-NL" sz="2400" b="1" spc="-4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hình.</a:t>
            </a:r>
            <a:endParaRPr lang="vi-VN" sz="2400" b="1">
              <a:effectLst/>
              <a:latin typeface=".VnTime" panose="020B7200000000000000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8921" y="3860837"/>
            <a:ext cx="8162514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400" b="1" spc="-4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 Viết câu lệnh điều khiển Rùa vẽ các hình sau:</a:t>
            </a:r>
            <a:endParaRPr lang="vi-VN" sz="2400" b="1">
              <a:effectLst/>
              <a:latin typeface=".VnTime" panose="020B7200000000000000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15" y="4402455"/>
            <a:ext cx="1070610" cy="109347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5" y="5497830"/>
            <a:ext cx="1072515" cy="1139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4" grpId="0"/>
      <p:bldP spid="26" grpId="0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086396"/>
            <a:ext cx="9155482" cy="119888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 lồng nhau nào sau đây là đúng?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1"/>
          <p:cNvSpPr txBox="1"/>
          <p:nvPr/>
        </p:nvSpPr>
        <p:spPr>
          <a:xfrm>
            <a:off x="457200" y="2514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Raepet6[Repeat 4[fd 50 rt 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3600">
              <a:solidFill>
                <a:srgbClr val="3515A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1"/>
          <p:cNvSpPr txBox="1"/>
          <p:nvPr/>
        </p:nvSpPr>
        <p:spPr>
          <a:xfrm>
            <a:off x="468682" y="3352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Repeat6[Repeat4[fd 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rt 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3600">
              <a:solidFill>
                <a:srgbClr val="3515A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1"/>
          <p:cNvSpPr txBox="1"/>
          <p:nvPr/>
        </p:nvSpPr>
        <p:spPr>
          <a:xfrm>
            <a:off x="468682" y="42672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Repaet 6[Repaet 4[fd 50 rt 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3600">
              <a:solidFill>
                <a:srgbClr val="3515A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1"/>
          <p:cNvSpPr txBox="1"/>
          <p:nvPr/>
        </p:nvSpPr>
        <p:spPr>
          <a:xfrm>
            <a:off x="468682" y="5181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 panose="05020102010507070707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 panose="05000000000000000000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Repeat 6[Repeat 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4[fd 50 rt 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90] 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360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3600">
              <a:solidFill>
                <a:srgbClr val="3515A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25"/>
          <p:cNvSpPr>
            <a:spLocks noChangeArrowheads="1"/>
          </p:cNvSpPr>
          <p:nvPr/>
        </p:nvSpPr>
        <p:spPr bwMode="auto">
          <a:xfrm>
            <a:off x="406052" y="5232748"/>
            <a:ext cx="609600" cy="5334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Củng cố:</a:t>
            </a:r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96520" y="1174115"/>
            <a:ext cx="5722620" cy="1383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</a:t>
            </a:r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 số thích hợp vào chỗ chấm để Rùa thực hiện vẽ hình dưới 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đây. </a:t>
            </a:r>
            <a:endParaRPr lang="en-US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317" y="4004945"/>
            <a:ext cx="90460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.....[Repeat 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[fd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50 rt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] rt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...............]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6860" y="3860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5</a:t>
            </a:r>
            <a:endParaRPr lang="en-US" sz="4000" b="1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06945" y="3932555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endParaRPr lang="en-US" sz="4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63983" y="5248136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360/5</a:t>
            </a:r>
            <a:endParaRPr lang="en-US" sz="4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98" y="980197"/>
            <a:ext cx="2400635" cy="2314898"/>
          </a:xfrm>
          <a:prstGeom prst="rect">
            <a:avLst/>
          </a:prstGeom>
        </p:spPr>
      </p:pic>
      <p:sp>
        <p:nvSpPr>
          <p:cNvPr id="6" name="Rectangle 1"/>
          <p:cNvSpPr/>
          <p:nvPr/>
        </p:nvSpPr>
        <p:spPr>
          <a:xfrm>
            <a:off x="37352" y="5361305"/>
            <a:ext cx="9046066" cy="646331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.....[Repeat 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[fd 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50 rt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] rt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...............]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9"/>
          <p:cNvSpPr txBox="1"/>
          <p:nvPr/>
        </p:nvSpPr>
        <p:spPr>
          <a:xfrm>
            <a:off x="1547495" y="5156835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000" b="1">
                <a:solidFill>
                  <a:srgbClr val="FF0000"/>
                </a:solidFill>
              </a:rPr>
              <a:t>5</a:t>
            </a:r>
            <a:endParaRPr 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7" grpId="0"/>
      <p:bldP spid="2" grpId="0"/>
      <p:bldP spid="6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anose="02020603050405020304" pitchFamily="18" charset="0"/>
              </a:rPr>
              <a:t>DẶN DÒ</a:t>
            </a:r>
            <a:endParaRPr lang="en-US" sz="4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152400" y="1564754"/>
            <a:ext cx="8740775" cy="144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Về nhà em xem lại nội dung bài học</a:t>
            </a:r>
            <a:endParaRPr lang="en-US" altLang="vi-V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Xem trước nội dung bài mới.</a:t>
            </a:r>
            <a:endParaRPr lang="en-US" altLang="vi-V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12" descr="FLOWERS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0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FLOWERS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FLOWERS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FLOWERS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7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FLOWERS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FLOWERS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7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323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en-US" sz="5400" b="1" cap="all" spc="0" smtClean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en-US" sz="5400" b="1" cap="all" spc="0" smtClean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916832"/>
            <a:ext cx="9144000" cy="1785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anose="02020603050405020304" pitchFamily="18" charset="0"/>
              </a:rPr>
              <a:t>KHỞI ĐỘNG ĐẦU GIỜ</a:t>
            </a:r>
            <a:endParaRPr lang="en-US" sz="4400" smtClean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4400" smtClean="0">
                <a:solidFill>
                  <a:srgbClr val="0000CC"/>
                </a:solidFill>
                <a:latin typeface="Times New Roman" panose="02020603050405020304" pitchFamily="18" charset="0"/>
              </a:rPr>
              <a:t>TRÒ CHƠI: AI NHANH AI ĐÚNG?</a:t>
            </a:r>
            <a:endParaRPr lang="en-US" sz="44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395536" y="188640"/>
            <a:ext cx="845820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en-US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để vẽ hình vuông có cạnh 100 bước là: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07904" y="5373216"/>
            <a:ext cx="1534244" cy="575183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00" b="1">
              <a:solidFill>
                <a:srgbClr val="FF3300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26"/>
          <p:cNvGrpSpPr/>
          <p:nvPr/>
        </p:nvGrpSpPr>
        <p:grpSpPr bwMode="auto">
          <a:xfrm>
            <a:off x="459532" y="5172018"/>
            <a:ext cx="2981325" cy="647110"/>
            <a:chOff x="142" y="1414"/>
            <a:chExt cx="4860" cy="1403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414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996950" y="1989212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REPEAT 4[FD 90 RT 100]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996950" y="2854895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REPEAT 4[FD 100 RT 100]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1028700" y="3646983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REPEAT 4[FD 100 RT 90]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996950" y="4373587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REPEAT 4[FD 90 RT 90]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07904" y="5373216"/>
            <a:ext cx="1534244" cy="575183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00" b="1">
              <a:solidFill>
                <a:srgbClr val="FF3300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26"/>
          <p:cNvGrpSpPr/>
          <p:nvPr/>
        </p:nvGrpSpPr>
        <p:grpSpPr bwMode="auto">
          <a:xfrm>
            <a:off x="459532" y="5342212"/>
            <a:ext cx="2981325" cy="678935"/>
            <a:chOff x="142" y="1783"/>
            <a:chExt cx="4860" cy="1472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852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779906" y="447616"/>
            <a:ext cx="7608518" cy="119888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dùng để vẽ hình vuông có cạnh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là: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996950" y="1910308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REPEAT 4[FD 90 RT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996950" y="2826295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REPEAT 4[FD 100 RT 100]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1028700" y="3740695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REPEAT 4[FD 100 RT 90]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28"/>
          <p:cNvSpPr>
            <a:spLocks noChangeArrowheads="1"/>
          </p:cNvSpPr>
          <p:nvPr/>
        </p:nvSpPr>
        <p:spPr bwMode="auto">
          <a:xfrm>
            <a:off x="996950" y="4655095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REPEAT 4[FD 90 RT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07904" y="5373216"/>
            <a:ext cx="1534244" cy="575183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00" b="1">
              <a:solidFill>
                <a:srgbClr val="FF3300"/>
              </a:solidFill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  <a:endParaRPr lang="en-US" sz="3375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oup 26"/>
          <p:cNvGrpSpPr/>
          <p:nvPr/>
        </p:nvGrpSpPr>
        <p:grpSpPr bwMode="auto">
          <a:xfrm>
            <a:off x="459532" y="5342212"/>
            <a:ext cx="2981325" cy="678935"/>
            <a:chOff x="142" y="1783"/>
            <a:chExt cx="4860" cy="1472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 smtClean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852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</a:t>
              </a:r>
              <a:r>
                <a:rPr lang="en-US" sz="3200" b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779906" y="447616"/>
            <a:ext cx="7608518" cy="119888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dùng để vẽ hình vuông có cạnh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là: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996950" y="1910308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REPEAT 4[FD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996950" y="2826295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REPEAT 4[FD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100]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28"/>
          <p:cNvSpPr>
            <a:spLocks noChangeArrowheads="1"/>
          </p:cNvSpPr>
          <p:nvPr/>
        </p:nvSpPr>
        <p:spPr bwMode="auto">
          <a:xfrm>
            <a:off x="1028700" y="3740695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REPEAT 4[FD 100 RT 90]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28"/>
          <p:cNvSpPr>
            <a:spLocks noChangeArrowheads="1"/>
          </p:cNvSpPr>
          <p:nvPr/>
        </p:nvSpPr>
        <p:spPr bwMode="auto">
          <a:xfrm>
            <a:off x="996950" y="4655095"/>
            <a:ext cx="7308850" cy="6451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REPEAT 4[FD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90]   </a:t>
            </a:r>
            <a:endParaRPr lang="en-US" sz="36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/>
          <p:nvPr/>
        </p:nvSpPr>
        <p:spPr>
          <a:xfrm>
            <a:off x="212090" y="1628775"/>
            <a:ext cx="8839200" cy="1024255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CÂU LỆNH LẶP LỒNG NHAU 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itle 1"/>
          <p:cNvSpPr txBox="1"/>
          <p:nvPr/>
        </p:nvSpPr>
        <p:spPr>
          <a:xfrm>
            <a:off x="304799" y="2996952"/>
            <a:ext cx="8652903" cy="1944216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tiêu:</a:t>
            </a:r>
            <a:endParaRPr lang="en-US" sz="2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Biết cách sử dụng các câu lệnh lặp lồng nhau.</a:t>
            </a:r>
            <a:endParaRPr lang="en-US" sz="28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Sử dụng được câu lệnh lặp lồng nhau để vẽ các hình trang trí.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99121" y="980728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A. HoẠT </a:t>
            </a:r>
            <a:r>
              <a:rPr lang="en-US" sz="2400" b="1" cap="all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 C</a:t>
            </a:r>
            <a:r>
              <a:rPr lang="vi-VN" sz="2400" b="1" cap="all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b="1" cap="all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cap="all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400" b="1" cap="all" spc="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1571612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Đánh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dấu x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       </a:t>
            </a:r>
            <a:r>
              <a:rPr lang="vi-VN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cuối câu trả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 </a:t>
            </a:r>
            <a:r>
              <a:rPr lang="vi-VN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419872" y="1703346"/>
            <a:ext cx="371112" cy="306777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609600" y="2046265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 thực hiện </a:t>
            </a:r>
            <a:r>
              <a:rPr lang="en-US" sz="28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en-US" sz="28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nào </a:t>
            </a:r>
            <a:r>
              <a:rPr lang="en-US" sz="28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28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en-US" sz="28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en-US" sz="28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</a:t>
            </a:r>
            <a:r>
              <a:rPr lang="vi-VN" sz="28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</a:t>
            </a:r>
            <a:r>
              <a:rPr lang="en-US" sz="2800" b="1" dirty="0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sau:</a:t>
            </a:r>
            <a:endParaRPr lang="en-US" sz="28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348" y="2786058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Repeat 6[fd 50 rt 60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30] rt 72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7224" y="321468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Vẽ hình </a:t>
            </a:r>
            <a:r>
              <a:rPr lang="vi-VN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 giác sáu cạnh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7224" y="3714752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Vẽ hình </a:t>
            </a:r>
            <a:r>
              <a:rPr lang="vi-VN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 giác sáu cạnh, vẽ xong quay một </a:t>
            </a:r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 360/5 </a:t>
            </a:r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358214" y="3143248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" name="Rounded Rectangle 26"/>
          <p:cNvSpPr/>
          <p:nvPr/>
        </p:nvSpPr>
        <p:spPr>
          <a:xfrm>
            <a:off x="8358214" y="3929066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8429652" y="3786190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x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00100" y="464344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6[fd 50 rt 60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30] rt 72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1571600" y="4748246"/>
            <a:ext cx="285752" cy="11430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5400000">
            <a:off x="3233778" y="4591076"/>
            <a:ext cx="200012" cy="1371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086384" y="5405438"/>
            <a:ext cx="434340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Xoay 1 góc 360/5 (bằng 72 độ)</a:t>
            </a:r>
            <a:endParaRPr lang="en-US"/>
          </a:p>
        </p:txBody>
      </p:sp>
      <p:sp>
        <p:nvSpPr>
          <p:cNvPr id="24" name="Right Brace 23"/>
          <p:cNvSpPr/>
          <p:nvPr/>
        </p:nvSpPr>
        <p:spPr>
          <a:xfrm rot="5400000">
            <a:off x="5743604" y="4829212"/>
            <a:ext cx="195250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Brace 24"/>
          <p:cNvSpPr/>
          <p:nvPr/>
        </p:nvSpPr>
        <p:spPr>
          <a:xfrm rot="5400000">
            <a:off x="2336049" y="4760147"/>
            <a:ext cx="395270" cy="2514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443071" y="6248400"/>
            <a:ext cx="29718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đa giác 6 cạnh</a:t>
            </a:r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819152" y="5410201"/>
            <a:ext cx="183356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 lại 6 lần</a:t>
            </a:r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724152" y="5410200"/>
            <a:ext cx="2062162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1 cạnh </a:t>
            </a:r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  <p:bldP spid="3" grpId="0" animBg="1"/>
      <p:bldP spid="16" grpId="0"/>
      <p:bldP spid="18" grpId="0"/>
      <p:bldP spid="19" grpId="0"/>
      <p:bldP spid="20" grpId="0"/>
      <p:bldP spid="21" grpId="0" animBg="1"/>
      <p:bldP spid="27" grpId="0" animBg="1"/>
      <p:bldP spid="4" grpId="0"/>
      <p:bldP spid="13" grpId="0"/>
      <p:bldP spid="17" grpId="0" animBg="1"/>
      <p:bldP spid="22" grpId="0" animBg="1"/>
      <p:bldP spid="23" grpId="0"/>
      <p:bldP spid="24" grpId="0" animBg="1"/>
      <p:bldP spid="25" grpId="0" animBg="1"/>
      <p:bldP spid="26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4800" y="1188041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Đánh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dấu x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      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cuối câu trả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613940" y="1228328"/>
            <a:ext cx="526012" cy="47248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18288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 thực hiện </a:t>
            </a:r>
            <a:r>
              <a:rPr lang="en-US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</a:t>
            </a:r>
            <a:r>
              <a:rPr lang="en-US" sz="3200" b="1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nào </a:t>
            </a:r>
            <a:r>
              <a:rPr lang="en-US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en-US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khi </a:t>
            </a:r>
            <a:r>
              <a:rPr lang="en-US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</a:t>
            </a:r>
            <a:r>
              <a:rPr lang="vi-VN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</a:t>
            </a:r>
            <a:r>
              <a:rPr lang="en-US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sau:</a:t>
            </a:r>
            <a:endParaRPr lang="en-US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229600" y="3810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8229600" y="55626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8286098" y="5402759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</a:rPr>
              <a:t>x</a:t>
            </a:r>
            <a:endParaRPr lang="en-US" sz="440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6386" y="3048000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Repeat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5[Repeat 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6[fd 50 rt 60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30] rt 72]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657600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Vẽ hình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 giác sáu cạnh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" y="41148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Vẽ hình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 giác sáu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cạnh,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vẽ xong quay một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 72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521214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Lặp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lại 5 lần, mỗi lần vẽ một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 giác sáu cạnh, vẽ xong quay một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 72 </a:t>
            </a:r>
            <a:r>
              <a:rPr lang="vi-VN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229600" y="4572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4152904" y="2009772"/>
            <a:ext cx="285752" cy="340996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86050" y="3834474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 vẽ</a:t>
            </a:r>
            <a:r>
              <a:rPr lang="vi-VN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giác sáu cạnh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1524000" y="2971800"/>
            <a:ext cx="3048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" y="38100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 lại 5 lần</a:t>
            </a:r>
            <a:endParaRPr lang="en-US" sz="2800" b="1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Left Brace 1"/>
          <p:cNvSpPr/>
          <p:nvPr/>
        </p:nvSpPr>
        <p:spPr>
          <a:xfrm rot="5400000">
            <a:off x="2362200" y="1285871"/>
            <a:ext cx="342900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770128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lệnh lặp lồng nhau</a:t>
            </a:r>
            <a:endParaRPr lang="en-US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629400" y="3857628"/>
            <a:ext cx="25146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Xoay phải 72 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7846231" y="3274207"/>
            <a:ext cx="428628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16" grpId="0"/>
      <p:bldP spid="21" grpId="0" animBg="1"/>
      <p:bldP spid="4" grpId="0"/>
      <p:bldP spid="17" grpId="0"/>
      <p:bldP spid="22" grpId="0"/>
      <p:bldP spid="24" grpId="0" animBg="1"/>
      <p:bldP spid="32" grpId="0"/>
      <p:bldP spid="2" grpId="0" animBg="1"/>
      <p:bldP spid="5" grpId="0"/>
      <p:bldP spid="20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57200" y="623590"/>
            <a:ext cx="8574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Dùng </a:t>
            </a:r>
            <a:r>
              <a:rPr lang="en-US" sz="3200" b="1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 tính kiểm tra lại kết quả các câu lệnh ở </a:t>
            </a:r>
            <a:r>
              <a:rPr lang="en-US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vi-VN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smtClean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endParaRPr lang="en-US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880" y="1700808"/>
            <a:ext cx="90135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Mỗi HS thực hiện gõ 2 lệnh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6[fd 50 rt 60 wait 30] rt 72</a:t>
            </a:r>
            <a:endParaRPr lang="en-US" sz="3600" smtClean="0">
              <a:solidFill>
                <a:srgbClr val="3515A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Repeat 5[</a:t>
            </a:r>
            <a:r>
              <a:rPr lang="en-US" sz="3600" smtClean="0">
                <a:solidFill>
                  <a:srgbClr val="3515A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6[fd 50 rt 60 wait 30] rt 72</a:t>
            </a:r>
            <a:r>
              <a:rPr lang="en-US" sz="36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36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3356992"/>
            <a:ext cx="845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Thời gian thực hành 2 phút cho mỗi học sinh.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776" y="6074132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a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1200" y="6168008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b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</a:fld>
            <a:endParaRPr lang="en-US"/>
          </a:p>
        </p:txBody>
      </p:sp>
      <p:pic>
        <p:nvPicPr>
          <p:cNvPr id="2" name="Content Placeholder 1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5220335" y="4076700"/>
            <a:ext cx="2263140" cy="2118360"/>
          </a:xfrm>
          <a:prstGeom prst="rect">
            <a:avLst/>
          </a:prstGeom>
        </p:spPr>
      </p:pic>
      <p:pic>
        <p:nvPicPr>
          <p:cNvPr id="3" name="Content Placeholder 2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95830" y="4511040"/>
            <a:ext cx="1668780" cy="1249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3921</Words>
  <Application>WPS Presentation</Application>
  <PresentationFormat>On-screen Show (4:3)</PresentationFormat>
  <Paragraphs>304</Paragraphs>
  <Slides>18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18</vt:i4>
      </vt:variant>
    </vt:vector>
  </HeadingPairs>
  <TitlesOfParts>
    <vt:vector size="35" baseType="lpstr">
      <vt:lpstr>Arial</vt:lpstr>
      <vt:lpstr>SimSun</vt:lpstr>
      <vt:lpstr>Wingdings</vt:lpstr>
      <vt:lpstr>Wingdings 2</vt:lpstr>
      <vt:lpstr>Calibri</vt:lpstr>
      <vt:lpstr>Calibri</vt:lpstr>
      <vt:lpstr>Times New Roman</vt:lpstr>
      <vt:lpstr>Arial</vt:lpstr>
      <vt:lpstr>Times New Roman</vt:lpstr>
      <vt:lpstr>.VnArial</vt:lpstr>
      <vt:lpstr>.VnTime</vt:lpstr>
      <vt:lpstr>Wingdings</vt:lpstr>
      <vt:lpstr>Constantia</vt:lpstr>
      <vt:lpstr>Microsoft YaHei</vt:lpstr>
      <vt:lpstr>Arial Unicode MS</vt:lpstr>
      <vt:lpstr>Flow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DMX</cp:lastModifiedBy>
  <cp:revision>357</cp:revision>
  <cp:lastPrinted>2019-01-13T14:31:00Z</cp:lastPrinted>
  <dcterms:created xsi:type="dcterms:W3CDTF">2014-10-11T13:38:00Z</dcterms:created>
  <dcterms:modified xsi:type="dcterms:W3CDTF">2022-02-28T08:11:00Z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00106A3AD1E64892BB8CE8264FF1D63D</vt:lpwstr>
  </property>
  <property fmtid="{D5CDD505-2E9C-101B-9397-08002B2CF9AE}" pid="3" name="KSOProductBuildVer">
    <vt:lpwstr>1033-11.2.0.10463</vt:lpwstr>
  </property>
</Properties>
</file>