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9" r:id="rId4"/>
    <p:sldMasterId id="2147483701" r:id="rId5"/>
    <p:sldMasterId id="2147483728" r:id="rId6"/>
    <p:sldMasterId id="2147483785" r:id="rId7"/>
  </p:sldMasterIdLst>
  <p:notesMasterIdLst>
    <p:notesMasterId r:id="rId20"/>
  </p:notesMasterIdLst>
  <p:sldIdLst>
    <p:sldId id="318" r:id="rId8"/>
    <p:sldId id="3407" r:id="rId9"/>
    <p:sldId id="3418" r:id="rId10"/>
    <p:sldId id="3419" r:id="rId11"/>
    <p:sldId id="3420" r:id="rId12"/>
    <p:sldId id="3424" r:id="rId13"/>
    <p:sldId id="3408" r:id="rId14"/>
    <p:sldId id="3411" r:id="rId15"/>
    <p:sldId id="3414" r:id="rId16"/>
    <p:sldId id="3417" r:id="rId17"/>
    <p:sldId id="3413" r:id="rId18"/>
    <p:sldId id="27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5349" autoAdjust="0"/>
  </p:normalViewPr>
  <p:slideViewPr>
    <p:cSldViewPr>
      <p:cViewPr varScale="1">
        <p:scale>
          <a:sx n="82" d="100"/>
          <a:sy n="82" d="100"/>
        </p:scale>
        <p:origin x="67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F0E2-9F1B-42E2-8E85-894E1C79C5E5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77CD-26B3-421A-9FCE-CA86FEC5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7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9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3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49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53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2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0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076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81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8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1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01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91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48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2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25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5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00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49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0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20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56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97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03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7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92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86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27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8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4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17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30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34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29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72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27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6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86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4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7" y="-242205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6" y="433166"/>
            <a:ext cx="4229071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9" y="3859845"/>
            <a:ext cx="2559563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7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29"/>
            <a:ext cx="1302587" cy="120783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1" y="1011328"/>
            <a:ext cx="5374251" cy="1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>
              <a:defRPr/>
            </a:pPr>
            <a:endParaRPr lang="zh-CN" altLang="en-US" sz="19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96"/>
            <a:ext cx="5002213" cy="1549971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8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1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725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4" y="1122222"/>
            <a:ext cx="11640697" cy="54799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49"/>
            <a:ext cx="2619179" cy="2075611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7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2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5" rIns="68549" bIns="34275" rtlCol="0" anchor="ctr"/>
          <a:lstStyle/>
          <a:p>
            <a:pPr algn="ctr" defTabSz="685766">
              <a:defRPr/>
            </a:pPr>
            <a:endParaRPr lang="en-US" sz="13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94"/>
            <a:ext cx="9845748" cy="1783151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685766">
              <a:buFont typeface="Arial"/>
              <a:buNone/>
              <a:defRPr/>
            </a:pPr>
            <a:endParaRPr lang="en-US" sz="1300" kern="0" dirty="0">
              <a:solidFill>
                <a:prstClr val="white"/>
              </a:solidFill>
              <a:latin typeface="Calibri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>
              <a:defRPr/>
            </a:pPr>
            <a:endParaRPr lang="en-US" sz="13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49"/>
            <a:ext cx="3467272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60458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51"/>
            <a:ext cx="2630603" cy="2047391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744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271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9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72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9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1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2196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98" y="-2315703"/>
            <a:ext cx="6349847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0" y="-526162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523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69"/>
            <a:ext cx="3467272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30247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197" y="1324514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1" y="-150125"/>
            <a:ext cx="2257728" cy="3457551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33" y="224297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9" y="464026"/>
            <a:ext cx="11791667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494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32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5" y="4001475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32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5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94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1" y="1331085"/>
            <a:ext cx="5507665" cy="154997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6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>
              <a:defRPr/>
            </a:pPr>
            <a:endParaRPr lang="zh-CN" altLang="en-US" sz="1900" dirty="0">
              <a:solidFill>
                <a:prstClr val="white"/>
              </a:solidFill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630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1" y="2321020"/>
            <a:ext cx="6560599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914354">
              <a:defRPr/>
            </a:pP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38"/>
            <a:ext cx="3467272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22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2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0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86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97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0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0" y="5756341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39"/>
            <a:ext cx="498012" cy="597615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5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87" y="5220765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1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5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>
              <a:defRPr/>
            </a:pPr>
            <a:endParaRPr lang="zh-CN" altLang="en-US" sz="19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96" y="4953142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17"/>
            <a:ext cx="5944848" cy="1915909"/>
          </a:xfrm>
          <a:prstGeom prst="rect">
            <a:avLst/>
          </a:prstGeom>
          <a:noFill/>
        </p:spPr>
        <p:txBody>
          <a:bodyPr wrap="square" lIns="68577" tIns="34290" rIns="68577" bIns="34290">
            <a:spAutoFit/>
          </a:bodyPr>
          <a:lstStyle/>
          <a:p>
            <a:pPr algn="ctr" defTabSz="914354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15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27018"/>
      </p:ext>
    </p:extLst>
  </p:cSld>
  <p:clrMapOvr>
    <a:masterClrMapping/>
  </p:clrMapOvr>
  <p:transition advTm="6645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26775"/>
      </p:ext>
    </p:extLst>
  </p:cSld>
  <p:clrMapOvr>
    <a:masterClrMapping/>
  </p:clrMapOvr>
  <p:transition advTm="6645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03634"/>
      </p:ext>
    </p:extLst>
  </p:cSld>
  <p:clrMapOvr>
    <a:masterClrMapping/>
  </p:clrMapOvr>
  <p:transition advTm="6645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07046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7855"/>
      </p:ext>
    </p:extLst>
  </p:cSld>
  <p:clrMapOvr>
    <a:masterClrMapping/>
  </p:clrMapOvr>
  <p:transition advTm="6645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54234"/>
      </p:ext>
    </p:extLst>
  </p:cSld>
  <p:clrMapOvr>
    <a:masterClrMapping/>
  </p:clrMapOvr>
  <p:transition advTm="6645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51284"/>
      </p:ext>
    </p:extLst>
  </p:cSld>
  <p:clrMapOvr>
    <a:masterClrMapping/>
  </p:clrMapOvr>
  <p:transition advTm="6645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99363"/>
      </p:ext>
    </p:extLst>
  </p:cSld>
  <p:clrMapOvr>
    <a:masterClrMapping/>
  </p:clrMapOvr>
  <p:transition advTm="6645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15896"/>
      </p:ext>
    </p:extLst>
  </p:cSld>
  <p:clrMapOvr>
    <a:masterClrMapping/>
  </p:clrMapOvr>
  <p:transition advTm="6645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82249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09235"/>
      </p:ext>
    </p:extLst>
  </p:cSld>
  <p:clrMapOvr>
    <a:masterClrMapping/>
  </p:clrMapOvr>
  <p:transition advTm="6645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87711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5/7/2024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1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3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6.jpe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5.wmf"/><Relationship Id="rId5" Type="http://schemas.openxmlformats.org/officeDocument/2006/relationships/image" Target="../media/image4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6219" y="46544"/>
            <a:ext cx="12039599" cy="64633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756515" y="1143000"/>
            <a:ext cx="4648200" cy="534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altLang="zh-CN" sz="1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j-cs"/>
              </a:rPr>
              <a:t>Bài</a:t>
            </a:r>
            <a:r>
              <a:rPr kumimoji="0" lang="en-US" altLang="zh-CN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j-cs"/>
              </a:rPr>
              <a:t> 4:    </a:t>
            </a:r>
            <a:r>
              <a:rPr lang="en-US" sz="16000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  </a:t>
            </a:r>
            <a:r>
              <a:rPr lang="en-US" sz="21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e</a:t>
            </a:r>
            <a:r>
              <a:rPr lang="en-US" sz="21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 </a:t>
            </a:r>
            <a:r>
              <a:rPr lang="en-US" sz="14400" b="1" kern="0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Ê</a:t>
            </a:r>
            <a:r>
              <a:rPr lang="en-US" sz="21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21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ê</a:t>
            </a:r>
            <a:endParaRPr kumimoji="0" lang="en-US" sz="2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 pitchFamily="34" charset="0"/>
            </a:endParaRPr>
          </a:p>
        </p:txBody>
      </p:sp>
      <p:pic>
        <p:nvPicPr>
          <p:cNvPr id="1028" name="Picture 4" descr="C:\Users\MTDS\Desktop\TRANH\21 - Copy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" y="1746738"/>
            <a:ext cx="12039599" cy="44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TDS\Desktop\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954320"/>
            <a:ext cx="7848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143000" y="2438428"/>
            <a:ext cx="575981" cy="57238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438241" y="6716342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51625" y="6716339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086600" y="6698882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134600" y="6698879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43401" y="6709510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924801" y="6676068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/>
          <p:cNvSpPr/>
          <p:nvPr/>
        </p:nvSpPr>
        <p:spPr>
          <a:xfrm>
            <a:off x="0" y="1371600"/>
            <a:ext cx="2438400" cy="457200"/>
          </a:xfrm>
          <a:prstGeom prst="roundRect">
            <a:avLst/>
          </a:prstGeom>
          <a:solidFill>
            <a:srgbClr val="80C53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b="1" kern="0" dirty="0" smtClean="0">
                <a:solidFill>
                  <a:srgbClr val="FFFF00"/>
                </a:solidFill>
              </a:rPr>
              <a:t>8. 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Vận</a:t>
            </a:r>
            <a:r>
              <a:rPr lang="en-US" sz="2800" b="1" kern="0" dirty="0" smtClean="0">
                <a:solidFill>
                  <a:prstClr val="white"/>
                </a:solidFill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dụng</a:t>
            </a:r>
            <a:endParaRPr lang="en-US" sz="2800" b="1" kern="0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MTDS\Desktop\giai-vo-bai-tap-tieng-viet-1-sach-ket-noi-trang-8-bai-4-h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" y="2209800"/>
            <a:ext cx="11811000" cy="44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14928" y="1474857"/>
            <a:ext cx="46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Điền</a:t>
            </a:r>
            <a:r>
              <a:rPr lang="en-US" sz="4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r>
              <a:rPr lang="en-US" sz="4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hay </a:t>
            </a:r>
            <a:r>
              <a:rPr lang="en-US" sz="4000" b="1" dirty="0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  <a:r>
              <a:rPr lang="en-US" sz="4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36712" y="5782270"/>
            <a:ext cx="5164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1769512" y="5858470"/>
            <a:ext cx="5164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10303912" y="5791200"/>
            <a:ext cx="5164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1070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48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864179" y="1081994"/>
            <a:ext cx="5806580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</a:rPr>
              <a:t>Củng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</a:rPr>
              <a:t>cố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, </a:t>
            </a:r>
            <a:r>
              <a:rPr lang="en-US" altLang="zh-CN" sz="4400" b="1" dirty="0" err="1" smtClean="0">
                <a:solidFill>
                  <a:srgbClr val="FF0000"/>
                </a:solidFill>
              </a:rPr>
              <a:t>d</a:t>
            </a:r>
            <a:r>
              <a:rPr lang="en-US" altLang="zh-CN" sz="4400" b="1" dirty="0" err="1">
                <a:solidFill>
                  <a:srgbClr val="FF0000"/>
                </a:solidFill>
                <a:latin typeface="Tw Cen MT" pitchFamily="34" charset="0"/>
              </a:rPr>
              <a:t>ặ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w Cen MT" pitchFamily="34" charset="0"/>
              </a:rPr>
              <a:t>n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</a:rPr>
              <a:t>dò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600200" y="2718270"/>
            <a:ext cx="8001000" cy="1600216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6660"/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nhà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lại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endParaRPr lang="en-US" altLang="zh-CN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defTabSz="1216660"/>
            <a:endParaRPr lang="en-US" altLang="zh-CN" sz="3200" b="1" dirty="0" smtClean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defTabSz="1216660"/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Chuẩn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bị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5: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Ôn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tập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và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chuyện</a:t>
            </a:r>
            <a:endParaRPr lang="en-US" altLang="zh-CN" sz="3200" b="1" dirty="0" smtClean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37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644" y="-64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"/>
            <a:ext cx="12192000" cy="6489091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044447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9525003" y="23396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6532479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4741779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874667" y="54864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526795" y="584473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1935883" y="68751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0021799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3505200" y="1331874"/>
            <a:ext cx="5334000" cy="4798882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đây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kết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thúc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tạm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biệt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13" descr="animated_cartoon_animal%20rabbit3">
            <a:extLst>
              <a:ext uri="{FF2B5EF4-FFF2-40B4-BE49-F238E27FC236}">
                <a16:creationId xmlns:a16="http://schemas.microsoft.com/office/drawing/2014/main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97" y="3048000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nimated_cartoon_animal%20rabbit3">
            <a:extLst>
              <a:ext uri="{FF2B5EF4-FFF2-40B4-BE49-F238E27FC236}">
                <a16:creationId xmlns:a16="http://schemas.microsoft.com/office/drawing/2014/main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481" y="2714052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5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3768707" y="853283"/>
            <a:ext cx="4648200" cy="534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1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4:    </a:t>
            </a:r>
            <a:r>
              <a:rPr lang="en-US" sz="16000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  </a:t>
            </a:r>
            <a:r>
              <a:rPr lang="en-US" sz="21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e</a:t>
            </a:r>
            <a:r>
              <a:rPr lang="en-US" sz="21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 </a:t>
            </a:r>
            <a:r>
              <a:rPr lang="en-US" sz="14400" b="1" kern="0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Ê</a:t>
            </a:r>
            <a:r>
              <a:rPr lang="en-US" sz="21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21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ê</a:t>
            </a:r>
            <a:endParaRPr lang="en-US" sz="21600" dirty="0">
              <a:solidFill>
                <a:sysClr val="windowText" lastClr="000000"/>
              </a:solidFill>
              <a:latin typeface="Tw Cen MT" pitchFamily="34" charset="0"/>
            </a:endParaRPr>
          </a:p>
        </p:txBody>
      </p:sp>
      <p:sp>
        <p:nvSpPr>
          <p:cNvPr id="5" name="Rectangle: Rounded Corners 6"/>
          <p:cNvSpPr/>
          <p:nvPr/>
        </p:nvSpPr>
        <p:spPr>
          <a:xfrm>
            <a:off x="3" y="1388043"/>
            <a:ext cx="1409700" cy="457200"/>
          </a:xfrm>
          <a:prstGeom prst="roundRect">
            <a:avLst/>
          </a:prstGeom>
          <a:solidFill>
            <a:srgbClr val="80C53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b="1" kern="0" dirty="0" smtClean="0">
                <a:solidFill>
                  <a:srgbClr val="FFFF00"/>
                </a:solidFill>
              </a:rPr>
              <a:t>2. 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Đọc</a:t>
            </a:r>
            <a:endParaRPr lang="en-US" sz="2800" b="1" kern="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906" y="2353102"/>
            <a:ext cx="919513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endParaRPr lang="en-US" sz="4400" b="1" kern="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3403" y="2353101"/>
            <a:ext cx="834415" cy="76944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endParaRPr lang="en-US" sz="4400" b="1" kern="0" dirty="0">
              <a:solidFill>
                <a:srgbClr val="FF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3192966"/>
            <a:ext cx="1828800" cy="76944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4400" b="1" kern="0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é</a:t>
            </a:r>
            <a:endParaRPr lang="en-US" sz="44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1117" y="2353100"/>
            <a:ext cx="976131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endParaRPr lang="en-US" sz="4400" b="1" kern="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4159" y="2353099"/>
            <a:ext cx="885896" cy="76944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1117" y="3195337"/>
            <a:ext cx="1915083" cy="76944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4000" b="1" kern="0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ế</a:t>
            </a:r>
            <a:endParaRPr lang="en-US" sz="4000" b="1" kern="0" dirty="0">
              <a:solidFill>
                <a:srgbClr val="FF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9026" y="1429744"/>
            <a:ext cx="516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endParaRPr lang="en-US" sz="54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0372" y="1429744"/>
            <a:ext cx="516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  <a:endParaRPr lang="en-US" sz="54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4193" y="5948581"/>
            <a:ext cx="806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atin typeface="Tw Cen MT" pitchFamily="34" charset="0"/>
                <a:cs typeface="Times New Roman" panose="02020603050405020304" charset="0"/>
              </a:rPr>
              <a:t>bè</a:t>
            </a:r>
            <a:endParaRPr lang="en-US" sz="4800" b="1" dirty="0"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8955" y="5943628"/>
            <a:ext cx="755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atin typeface="Tw Cen MT" pitchFamily="34" charset="0"/>
                <a:cs typeface="Times New Roman" panose="02020603050405020304" charset="0"/>
              </a:rPr>
              <a:t>bé</a:t>
            </a:r>
            <a:endParaRPr lang="en-US" sz="4400" b="1" dirty="0"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68906" y="5943628"/>
            <a:ext cx="7697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4000" b="1" dirty="0" err="1">
                <a:latin typeface="Tw Cen MT" pitchFamily="34" charset="0"/>
                <a:cs typeface="Times New Roman" panose="02020603050405020304" charset="0"/>
              </a:rPr>
              <a:t>ế</a:t>
            </a:r>
            <a:endParaRPr lang="en-US" sz="4000" b="1" dirty="0">
              <a:latin typeface="Tw Cen MT" pitchFamily="34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2"/>
          <a:stretch/>
        </p:blipFill>
        <p:spPr bwMode="auto">
          <a:xfrm>
            <a:off x="6757248" y="4105303"/>
            <a:ext cx="2313432" cy="19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0" t="12778" r="33859"/>
          <a:stretch/>
        </p:blipFill>
        <p:spPr bwMode="auto">
          <a:xfrm>
            <a:off x="4606721" y="4038600"/>
            <a:ext cx="193190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13"/>
          <a:stretch/>
        </p:blipFill>
        <p:spPr bwMode="auto">
          <a:xfrm>
            <a:off x="1369146" y="4038600"/>
            <a:ext cx="305294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94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" grpId="0"/>
      <p:bldP spid="3" grpId="0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3768707" y="853283"/>
            <a:ext cx="4648200" cy="534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4:   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  </a:t>
            </a:r>
            <a:r>
              <a:rPr lang="en-US" sz="3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Ê</a:t>
            </a:r>
            <a:r>
              <a:rPr lang="en-US" sz="3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ê</a:t>
            </a:r>
            <a:endParaRPr lang="en-US" sz="3600" dirty="0">
              <a:solidFill>
                <a:sysClr val="windowText" lastClr="000000"/>
              </a:solidFill>
              <a:latin typeface="Tw Cen MT" pitchFamily="34" charset="0"/>
            </a:endParaRPr>
          </a:p>
        </p:txBody>
      </p:sp>
      <p:sp>
        <p:nvSpPr>
          <p:cNvPr id="5" name="Rectangle: Rounded Corners 6"/>
          <p:cNvSpPr/>
          <p:nvPr/>
        </p:nvSpPr>
        <p:spPr>
          <a:xfrm>
            <a:off x="0" y="1447800"/>
            <a:ext cx="2438400" cy="457200"/>
          </a:xfrm>
          <a:prstGeom prst="roundRect">
            <a:avLst/>
          </a:prstGeom>
          <a:solidFill>
            <a:srgbClr val="80C53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b="1" kern="0" dirty="0" smtClean="0">
                <a:solidFill>
                  <a:srgbClr val="FFFF00"/>
                </a:solidFill>
              </a:rPr>
              <a:t>4. 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Viết</a:t>
            </a:r>
            <a:r>
              <a:rPr lang="en-US" sz="2800" b="1" kern="0" dirty="0" smtClean="0">
                <a:solidFill>
                  <a:prstClr val="white"/>
                </a:solidFill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bảng</a:t>
            </a:r>
            <a:endParaRPr lang="en-US" sz="2800" b="1" kern="0" dirty="0">
              <a:solidFill>
                <a:prstClr val="white"/>
              </a:solidFill>
            </a:endParaRPr>
          </a:p>
        </p:txBody>
      </p:sp>
      <p:pic>
        <p:nvPicPr>
          <p:cNvPr id="2053" name="Picture 5" descr="C:\Users\MTDS\Desktop\TRANH\21 - Copy (5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9619" r="22868" b="22277"/>
          <a:stretch/>
        </p:blipFill>
        <p:spPr bwMode="auto">
          <a:xfrm>
            <a:off x="2667000" y="1676400"/>
            <a:ext cx="9296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799793"/>
              </p:ext>
            </p:extLst>
          </p:nvPr>
        </p:nvGraphicFramePr>
        <p:xfrm>
          <a:off x="1676415" y="4648200"/>
          <a:ext cx="3413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Packager Shell Object" showAsIcon="1" r:id="rId4" imgW="342000" imgH="439560" progId="Package">
                  <p:embed/>
                </p:oleObj>
              </mc:Choice>
              <mc:Fallback>
                <p:oleObj name="Packager Shell Object" showAsIcon="1" r:id="rId4" imgW="3420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415" y="4648200"/>
                        <a:ext cx="341313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542990"/>
              </p:ext>
            </p:extLst>
          </p:nvPr>
        </p:nvGraphicFramePr>
        <p:xfrm>
          <a:off x="2514618" y="4648200"/>
          <a:ext cx="722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Packager Shell Object" showAsIcon="1" r:id="rId6" imgW="342000" imgH="439560" progId="Package">
                  <p:embed/>
                </p:oleObj>
              </mc:Choice>
              <mc:Fallback>
                <p:oleObj name="Packager Shell Object" showAsIcon="1" r:id="rId6" imgW="3420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4618" y="4648200"/>
                        <a:ext cx="7223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836335"/>
              </p:ext>
            </p:extLst>
          </p:nvPr>
        </p:nvGraphicFramePr>
        <p:xfrm>
          <a:off x="3886200" y="4648228"/>
          <a:ext cx="60960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Packager Shell Object" showAsIcon="1" r:id="rId8" imgW="419400" imgH="439560" progId="Package">
                  <p:embed/>
                </p:oleObj>
              </mc:Choice>
              <mc:Fallback>
                <p:oleObj name="Packager Shell Object" showAsIcon="1" r:id="rId8" imgW="4194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6200" y="4648228"/>
                        <a:ext cx="609600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382650"/>
              </p:ext>
            </p:extLst>
          </p:nvPr>
        </p:nvGraphicFramePr>
        <p:xfrm>
          <a:off x="4953003" y="4800628"/>
          <a:ext cx="4191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Packager Shell Object" showAsIcon="1" r:id="rId10" imgW="419400" imgH="439560" progId="Package">
                  <p:embed/>
                </p:oleObj>
              </mc:Choice>
              <mc:Fallback>
                <p:oleObj name="Packager Shell Object" showAsIcon="1" r:id="rId10" imgW="4194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53003" y="4800628"/>
                        <a:ext cx="4191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3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3869575" y="721028"/>
            <a:ext cx="4648200" cy="534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4:   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  </a:t>
            </a:r>
            <a:r>
              <a:rPr lang="en-US" sz="3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Ê</a:t>
            </a:r>
            <a:r>
              <a:rPr lang="en-US" sz="3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ê</a:t>
            </a:r>
            <a:endParaRPr lang="en-US" sz="3600" dirty="0">
              <a:solidFill>
                <a:sysClr val="windowText" lastClr="000000"/>
              </a:solidFill>
              <a:latin typeface="Tw Cen MT" pitchFamily="34" charset="0"/>
            </a:endParaRPr>
          </a:p>
        </p:txBody>
      </p:sp>
      <p:pic>
        <p:nvPicPr>
          <p:cNvPr id="9" name="Picture 5" descr="C:\Users\MTDS\Desktop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8" y="1318191"/>
            <a:ext cx="4419601" cy="4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47705" y="2516477"/>
            <a:ext cx="919513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kern="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endParaRPr lang="en-US" sz="3600" b="1" kern="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2516476"/>
            <a:ext cx="838200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endParaRPr lang="en-US" sz="3600" b="1" kern="0" dirty="0">
              <a:solidFill>
                <a:srgbClr val="FF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687" y="3200404"/>
            <a:ext cx="1828800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3600" b="1" kern="0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é</a:t>
            </a:r>
            <a:endParaRPr lang="en-US" sz="36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9469" y="2511861"/>
            <a:ext cx="97613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kern="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endParaRPr lang="en-US" sz="3600" b="1" kern="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57248" y="2503086"/>
            <a:ext cx="885896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31163" y="3202589"/>
            <a:ext cx="1948911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3200" b="1" kern="0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ế</a:t>
            </a:r>
            <a:endParaRPr lang="en-US" sz="3200" b="1" kern="0" dirty="0">
              <a:solidFill>
                <a:srgbClr val="FF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pic>
        <p:nvPicPr>
          <p:cNvPr id="2053" name="Picture 5" descr="C:\Users\MTDS\Desktop\TRANH\21 - Copy (5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9619" r="36507" b="28627"/>
          <a:stretch/>
        </p:blipFill>
        <p:spPr bwMode="auto">
          <a:xfrm>
            <a:off x="2922887" y="5410228"/>
            <a:ext cx="6315456" cy="91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49709" y="1676310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endParaRPr lang="en-US" sz="48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9821" y="1660749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  <a:endParaRPr lang="en-US" sz="48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98493" y="4316343"/>
            <a:ext cx="702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bè</a:t>
            </a:r>
            <a:endParaRPr lang="en-US" sz="40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7361" y="4291959"/>
            <a:ext cx="702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bé</a:t>
            </a:r>
            <a:endParaRPr lang="en-US" sz="40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437" y="4321314"/>
            <a:ext cx="713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36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ế</a:t>
            </a:r>
            <a:endParaRPr lang="en-US" sz="36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6200" y="1447800"/>
            <a:ext cx="3048000" cy="125665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8600" y="1688204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Đ</a:t>
            </a:r>
            <a:r>
              <a:rPr lang="en-US" sz="3200" b="1" dirty="0" err="1" smtClean="0">
                <a:latin typeface="Tw Cen MT" pitchFamily="34" charset="0"/>
                <a:cs typeface="Times New Roman" panose="02020603050405020304" charset="0"/>
              </a:rPr>
              <a:t>ọ</a:t>
            </a:r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c</a:t>
            </a:r>
            <a:r>
              <a:rPr lang="en-US" sz="3600" b="1" dirty="0" smtClean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toàn</a:t>
            </a:r>
            <a:r>
              <a:rPr lang="en-US" sz="3600" b="1" dirty="0" smtClean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bài</a:t>
            </a:r>
            <a:endParaRPr lang="en-US" sz="3600" b="1" dirty="0">
              <a:latin typeface="Tw Cen MT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86000" y="685828"/>
            <a:ext cx="6705600" cy="18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914354">
              <a:buClr>
                <a:srgbClr val="4472C4"/>
              </a:buClr>
              <a:buFont typeface="Chivo Light"/>
              <a:buNone/>
              <a:defRPr/>
            </a:pPr>
            <a:r>
              <a:rPr lang="en-US" sz="9600" b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9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4" name="Google Shape;461;p28"/>
          <p:cNvSpPr txBox="1"/>
          <p:nvPr/>
        </p:nvSpPr>
        <p:spPr>
          <a:xfrm>
            <a:off x="3505200" y="2971800"/>
            <a:ext cx="5181600" cy="121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914354">
              <a:buClr>
                <a:srgbClr val="4472C4"/>
              </a:buClr>
              <a:buFont typeface="Chivo Light"/>
              <a:buNone/>
              <a:defRPr/>
            </a:pPr>
            <a:r>
              <a:rPr lang="en-US" sz="5400" b="1" kern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5400" b="1" kern="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48509" y="1219200"/>
            <a:ext cx="10871200" cy="4114800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.VnAvant" pitchFamily="34" charset="0"/>
              </a:rPr>
              <a:t>ba</a:t>
            </a:r>
            <a:r>
              <a:rPr lang="en-US" sz="40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.VnAvant" pitchFamily="34" charset="0"/>
              </a:rPr>
              <a:t>         be         </a:t>
            </a:r>
            <a:r>
              <a:rPr lang="en-US" sz="4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.VnAvant" pitchFamily="34" charset="0"/>
              </a:rPr>
              <a:t>bµ</a:t>
            </a:r>
          </a:p>
          <a:p>
            <a:pPr algn="ctr"/>
            <a:endParaRPr lang="en-US" sz="400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.VnAvant" pitchFamily="34" charset="0"/>
            </a:endParaRPr>
          </a:p>
          <a:p>
            <a:pPr algn="ctr"/>
            <a:r>
              <a:rPr lang="en-US" sz="400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.VnAvant" pitchFamily="34" charset="0"/>
              </a:rPr>
              <a:t>bẻ</a:t>
            </a:r>
            <a:r>
              <a:rPr lang="en-US" sz="40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.VnAvant" pitchFamily="34" charset="0"/>
              </a:rPr>
              <a:t>                      </a:t>
            </a:r>
            <a:r>
              <a:rPr lang="en-US" sz="400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.VnAvant" pitchFamily="34" charset="0"/>
              </a:rPr>
              <a:t>bè</a:t>
            </a:r>
            <a:endParaRPr lang="vi-VN" sz="4000" b="1" dirty="0">
              <a:ln>
                <a:solidFill>
                  <a:srgbClr val="FFFF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203200" y="69273"/>
            <a:ext cx="965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</a:rPr>
              <a:t>Hãy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tiếng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âm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e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543800" y="3422445"/>
            <a:ext cx="1524000" cy="762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32B7C5DA-B434-4B2A-833E-A80B1F74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2" y="5750756"/>
            <a:ext cx="1341236" cy="91447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689600" y="2209800"/>
            <a:ext cx="1524000" cy="762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57600" y="3449877"/>
            <a:ext cx="1524000" cy="762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914400"/>
            <a:ext cx="1642025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4255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TDS\Desktop\TRANH\22 - Copy - 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1"/>
          <a:stretch/>
        </p:blipFill>
        <p:spPr bwMode="auto">
          <a:xfrm>
            <a:off x="146159" y="1385023"/>
            <a:ext cx="1189344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5638800"/>
            <a:ext cx="4191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 err="1">
                <a:latin typeface="Tw Cen MT" pitchFamily="34" charset="0"/>
                <a:ea typeface="SimSun" panose="02010600030101010101" pitchFamily="2" charset="-122"/>
              </a:rPr>
              <a:t>Bà</a:t>
            </a:r>
            <a:r>
              <a:rPr lang="en-US" altLang="zh-CN" sz="6600" b="1" dirty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altLang="zh-CN" sz="6600" b="1" dirty="0" err="1">
                <a:latin typeface="Tw Cen MT" pitchFamily="34" charset="0"/>
                <a:ea typeface="SimSun" panose="02010600030101010101" pitchFamily="2" charset="-122"/>
              </a:rPr>
              <a:t>b</a:t>
            </a:r>
            <a:r>
              <a:rPr lang="en-US" altLang="zh-CN" sz="5400" b="1" dirty="0" err="1">
                <a:latin typeface="VNI-Avo"/>
                <a:ea typeface="SimSun" panose="02010600030101010101" pitchFamily="2" charset="-122"/>
              </a:rPr>
              <a:t>ế</a:t>
            </a:r>
            <a:r>
              <a:rPr lang="en-US" altLang="zh-CN" sz="6600" b="1" dirty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altLang="zh-CN" sz="6600" b="1" dirty="0" err="1">
                <a:latin typeface="Tw Cen MT" pitchFamily="34" charset="0"/>
                <a:ea typeface="SimSun" panose="02010600030101010101" pitchFamily="2" charset="-122"/>
              </a:rPr>
              <a:t>bé</a:t>
            </a:r>
            <a:r>
              <a:rPr lang="en-US" altLang="zh-CN" sz="6600" b="1" dirty="0">
                <a:latin typeface="Tw Cen MT" pitchFamily="34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5" name="Rectangle: Rounded Corners 6"/>
          <p:cNvSpPr/>
          <p:nvPr/>
        </p:nvSpPr>
        <p:spPr>
          <a:xfrm>
            <a:off x="152400" y="1371600"/>
            <a:ext cx="2514600" cy="68580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6.  </a:t>
            </a:r>
            <a:r>
              <a:rPr lang="en-US" sz="3600" b="1" dirty="0" err="1" smtClean="0">
                <a:solidFill>
                  <a:prstClr val="white"/>
                </a:solidFill>
              </a:rPr>
              <a:t>Đọc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câu</a:t>
            </a:r>
            <a:endParaRPr lang="en-US" sz="3600" b="1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943619" y="6629398"/>
            <a:ext cx="73132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086600" y="6629400"/>
            <a:ext cx="762000" cy="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/>
          <p:cNvSpPr/>
          <p:nvPr/>
        </p:nvSpPr>
        <p:spPr>
          <a:xfrm>
            <a:off x="2921" y="1268008"/>
            <a:ext cx="2968897" cy="7056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kern="0" dirty="0" smtClean="0">
                <a:solidFill>
                  <a:srgbClr val="FFFF00"/>
                </a:solidFill>
              </a:rPr>
              <a:t>5. 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Nói</a:t>
            </a:r>
            <a:r>
              <a:rPr lang="en-US" sz="2800" b="1" kern="0" dirty="0" smtClean="0">
                <a:solidFill>
                  <a:prstClr val="white"/>
                </a:solidFill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theo</a:t>
            </a:r>
            <a:r>
              <a:rPr lang="en-US" sz="2800" b="1" kern="0" dirty="0" smtClean="0">
                <a:solidFill>
                  <a:prstClr val="white"/>
                </a:solidFill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</a:rPr>
              <a:t>tranh</a:t>
            </a:r>
            <a:endParaRPr lang="en-US" sz="2800" b="1" kern="0" dirty="0">
              <a:solidFill>
                <a:prstClr val="white"/>
              </a:solidFill>
            </a:endParaRPr>
          </a:p>
        </p:txBody>
      </p:sp>
      <p:pic>
        <p:nvPicPr>
          <p:cNvPr id="4098" name="Picture 2" descr="C:\Users\MTDS\Desktop\TRANH\22 - Copy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"/>
          <a:stretch/>
        </p:blipFill>
        <p:spPr bwMode="auto">
          <a:xfrm>
            <a:off x="152400" y="1965996"/>
            <a:ext cx="11658600" cy="413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586336" y="1291625"/>
            <a:ext cx="5181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b="1" dirty="0" err="1" smtClean="0">
                <a:latin typeface="Tw Cen MT" pitchFamily="34" charset="0"/>
                <a:ea typeface="SimSun" panose="02010600030101010101" pitchFamily="2" charset="-122"/>
              </a:rPr>
              <a:t>Trên</a:t>
            </a:r>
            <a:r>
              <a:rPr lang="en-US" sz="12800" b="1" dirty="0" smtClean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sz="12800" b="1" dirty="0" err="1" smtClean="0">
                <a:latin typeface="Tw Cen MT" pitchFamily="34" charset="0"/>
                <a:ea typeface="SimSun" panose="02010600030101010101" pitchFamily="2" charset="-122"/>
              </a:rPr>
              <a:t>sân</a:t>
            </a:r>
            <a:r>
              <a:rPr lang="en-US" sz="12800" b="1" dirty="0" smtClean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sz="12800" b="1" dirty="0" err="1" smtClean="0">
                <a:latin typeface="Tw Cen MT" pitchFamily="34" charset="0"/>
                <a:ea typeface="SimSun" panose="02010600030101010101" pitchFamily="2" charset="-122"/>
              </a:rPr>
              <a:t>tr</a:t>
            </a:r>
            <a:r>
              <a:rPr lang="en-US" sz="10000" b="1" dirty="0" err="1" smtClean="0">
                <a:latin typeface="Tw Cen MT" pitchFamily="34" charset="0"/>
                <a:ea typeface="SimSun" panose="02010600030101010101" pitchFamily="2" charset="-122"/>
              </a:rPr>
              <a:t>ườ</a:t>
            </a:r>
            <a:r>
              <a:rPr lang="en-US" sz="12800" b="1" dirty="0" err="1" smtClean="0">
                <a:latin typeface="Tw Cen MT" pitchFamily="34" charset="0"/>
                <a:ea typeface="SimSun" panose="02010600030101010101" pitchFamily="2" charset="-122"/>
              </a:rPr>
              <a:t>ng</a:t>
            </a:r>
            <a:endParaRPr lang="en-US" sz="21600" dirty="0">
              <a:latin typeface="Tw Cen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3" y="6352962"/>
            <a:ext cx="944872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cảnh</a:t>
            </a:r>
            <a:r>
              <a:rPr lang="en-US" dirty="0" smtClean="0"/>
              <a:t> ở </a:t>
            </a:r>
            <a:r>
              <a:rPr lang="en-US" dirty="0" err="1" smtClean="0"/>
              <a:t>đâu</a:t>
            </a:r>
            <a:r>
              <a:rPr lang="en-US" dirty="0" smtClean="0"/>
              <a:t>?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8075" y="5950312"/>
            <a:ext cx="1171941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/>
              <a:t>Tranh</a:t>
            </a:r>
            <a:r>
              <a:rPr lang="en-US" sz="1600" dirty="0"/>
              <a:t> </a:t>
            </a:r>
            <a:r>
              <a:rPr lang="en-US" sz="1600" dirty="0" err="1" smtClean="0"/>
              <a:t>vẽ</a:t>
            </a:r>
            <a:r>
              <a:rPr lang="en-US" sz="1600" dirty="0" smtClean="0"/>
              <a:t> </a:t>
            </a:r>
            <a:r>
              <a:rPr lang="en-US" sz="1600" dirty="0" err="1" smtClean="0"/>
              <a:t>cảnh</a:t>
            </a:r>
            <a:r>
              <a:rPr lang="en-US" sz="1600" dirty="0" smtClean="0"/>
              <a:t> ở </a:t>
            </a:r>
            <a:r>
              <a:rPr lang="en-US" sz="1600" dirty="0" err="1" smtClean="0"/>
              <a:t>sân</a:t>
            </a:r>
            <a:r>
              <a:rPr lang="en-US" sz="1600" dirty="0" smtClean="0"/>
              <a:t> </a:t>
            </a:r>
            <a:r>
              <a:rPr lang="en-US" sz="1600" dirty="0" err="1" smtClean="0"/>
              <a:t>trường</a:t>
            </a:r>
            <a:r>
              <a:rPr lang="en-US" sz="1600" dirty="0" smtClean="0"/>
              <a:t>. </a:t>
            </a:r>
            <a:r>
              <a:rPr lang="en-US" sz="1600" dirty="0" err="1" smtClean="0"/>
              <a:t>Vào</a:t>
            </a:r>
            <a:r>
              <a:rPr lang="en-US" sz="1600" dirty="0" smtClean="0"/>
              <a:t> </a:t>
            </a:r>
            <a:r>
              <a:rPr lang="en-US" sz="1600" dirty="0" err="1" smtClean="0"/>
              <a:t>giờ</a:t>
            </a:r>
            <a:r>
              <a:rPr lang="en-US" sz="1600" dirty="0" smtClean="0"/>
              <a:t> </a:t>
            </a:r>
            <a:r>
              <a:rPr lang="en-US" sz="1600" dirty="0" err="1" smtClean="0"/>
              <a:t>ra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.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rất</a:t>
            </a:r>
            <a:r>
              <a:rPr lang="en-US" sz="1600" dirty="0" smtClean="0"/>
              <a:t> </a:t>
            </a:r>
            <a:r>
              <a:rPr lang="en-US" sz="1600" dirty="0" err="1" smtClean="0"/>
              <a:t>nhiều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học</a:t>
            </a:r>
            <a:r>
              <a:rPr lang="en-US" sz="1600" dirty="0" smtClean="0"/>
              <a:t> </a:t>
            </a:r>
            <a:r>
              <a:rPr lang="en-US" sz="1600" dirty="0" err="1" smtClean="0"/>
              <a:t>sinh</a:t>
            </a:r>
            <a:r>
              <a:rPr lang="en-US" sz="1600" dirty="0" smtClean="0"/>
              <a:t> </a:t>
            </a:r>
            <a:r>
              <a:rPr lang="en-US" sz="1600" dirty="0" err="1" smtClean="0"/>
              <a:t>nam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học</a:t>
            </a:r>
            <a:r>
              <a:rPr lang="en-US" sz="1600" dirty="0" smtClean="0"/>
              <a:t> </a:t>
            </a:r>
            <a:r>
              <a:rPr lang="en-US" sz="1600" dirty="0" err="1" smtClean="0"/>
              <a:t>sinh</a:t>
            </a:r>
            <a:r>
              <a:rPr lang="en-US" sz="1600" dirty="0" smtClean="0"/>
              <a:t> </a:t>
            </a:r>
            <a:r>
              <a:rPr lang="en-US" sz="1600" dirty="0" err="1" smtClean="0"/>
              <a:t>nữ</a:t>
            </a:r>
            <a:r>
              <a:rPr lang="en-US" sz="1600" dirty="0" smtClean="0"/>
              <a:t>.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rất</a:t>
            </a:r>
            <a:r>
              <a:rPr lang="en-US" sz="1600" dirty="0" smtClean="0"/>
              <a:t> </a:t>
            </a:r>
            <a:r>
              <a:rPr lang="en-US" sz="1600" dirty="0" err="1" smtClean="0"/>
              <a:t>nhiều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trò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khác</a:t>
            </a:r>
            <a:r>
              <a:rPr lang="en-US" sz="1600" dirty="0" smtClean="0"/>
              <a:t> </a:t>
            </a:r>
            <a:r>
              <a:rPr lang="en-US" sz="1600" dirty="0" err="1" smtClean="0"/>
              <a:t>nhau</a:t>
            </a:r>
            <a:r>
              <a:rPr lang="en-US" sz="1600" dirty="0" smtClean="0"/>
              <a:t> :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nhảy</a:t>
            </a:r>
            <a:r>
              <a:rPr lang="en-US" sz="1600" dirty="0" smtClean="0"/>
              <a:t> </a:t>
            </a:r>
            <a:r>
              <a:rPr lang="en-US" sz="1600" dirty="0" err="1" smtClean="0"/>
              <a:t>dây</a:t>
            </a:r>
            <a:r>
              <a:rPr lang="en-US" sz="1600" dirty="0" smtClean="0"/>
              <a:t>,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trò</a:t>
            </a:r>
            <a:r>
              <a:rPr lang="en-US" sz="1600" dirty="0" smtClean="0"/>
              <a:t> </a:t>
            </a:r>
            <a:r>
              <a:rPr lang="en-US" sz="1600" dirty="0" err="1" smtClean="0"/>
              <a:t>đuổi</a:t>
            </a:r>
            <a:r>
              <a:rPr lang="en-US" sz="1600" dirty="0" smtClean="0"/>
              <a:t> </a:t>
            </a:r>
            <a:r>
              <a:rPr lang="en-US" sz="1600" dirty="0" err="1" smtClean="0"/>
              <a:t>nhau</a:t>
            </a:r>
            <a:r>
              <a:rPr lang="en-US" sz="1600" dirty="0" smtClean="0"/>
              <a:t>,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đá</a:t>
            </a:r>
            <a:r>
              <a:rPr lang="en-US" sz="1600" dirty="0" smtClean="0"/>
              <a:t> </a:t>
            </a:r>
            <a:r>
              <a:rPr lang="en-US" sz="1600" dirty="0" err="1" smtClean="0"/>
              <a:t>cầu</a:t>
            </a:r>
            <a:r>
              <a:rPr lang="en-US" sz="1600" dirty="0" smtClean="0"/>
              <a:t>,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ngồi</a:t>
            </a:r>
            <a:r>
              <a:rPr lang="en-US" sz="1600" dirty="0" smtClean="0"/>
              <a:t> ở </a:t>
            </a:r>
            <a:r>
              <a:rPr lang="en-US" sz="1600" dirty="0" err="1" smtClean="0"/>
              <a:t>ghế</a:t>
            </a:r>
            <a:r>
              <a:rPr lang="en-US" sz="1600" dirty="0" smtClean="0"/>
              <a:t> </a:t>
            </a:r>
            <a:r>
              <a:rPr lang="en-US" sz="1600" dirty="0" err="1" smtClean="0"/>
              <a:t>đá</a:t>
            </a:r>
            <a:r>
              <a:rPr lang="en-US" sz="1600" dirty="0" smtClean="0"/>
              <a:t> </a:t>
            </a:r>
            <a:r>
              <a:rPr lang="en-US" sz="1600" dirty="0" err="1" smtClean="0"/>
              <a:t>đọc</a:t>
            </a:r>
            <a:r>
              <a:rPr lang="en-US" sz="1600" dirty="0" smtClean="0"/>
              <a:t> </a:t>
            </a:r>
            <a:r>
              <a:rPr lang="en-US" sz="1600" dirty="0" err="1" smtClean="0"/>
              <a:t>truyện</a:t>
            </a:r>
            <a:r>
              <a:rPr lang="en-US" sz="1600" dirty="0" smtClean="0"/>
              <a:t>.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một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ở </a:t>
            </a:r>
            <a:r>
              <a:rPr lang="en-US" sz="1600" dirty="0" err="1" smtClean="0"/>
              <a:t>trong</a:t>
            </a:r>
            <a:r>
              <a:rPr lang="en-US" sz="1600" dirty="0" smtClean="0"/>
              <a:t> </a:t>
            </a:r>
            <a:r>
              <a:rPr lang="en-US" sz="1600" dirty="0" err="1" smtClean="0"/>
              <a:t>lớp</a:t>
            </a:r>
            <a:r>
              <a:rPr lang="en-US" sz="1600" dirty="0" smtClean="0"/>
              <a:t> 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27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3869575" y="721028"/>
            <a:ext cx="4648200" cy="534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4:   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  </a:t>
            </a:r>
            <a:r>
              <a:rPr lang="en-US" sz="3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Ê</a:t>
            </a:r>
            <a:r>
              <a:rPr lang="en-US" sz="3600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ê</a:t>
            </a:r>
            <a:endParaRPr lang="en-US" sz="3600" dirty="0">
              <a:solidFill>
                <a:sysClr val="windowText" lastClr="000000"/>
              </a:solidFill>
              <a:latin typeface="Tw Cen MT" pitchFamily="34" charset="0"/>
            </a:endParaRPr>
          </a:p>
        </p:txBody>
      </p:sp>
      <p:pic>
        <p:nvPicPr>
          <p:cNvPr id="9" name="Picture 5" descr="C:\Users\MTDS\Desktop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8" y="1318163"/>
            <a:ext cx="4419601" cy="5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47705" y="2516477"/>
            <a:ext cx="919513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kern="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endParaRPr lang="en-US" sz="3600" b="1" kern="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2516476"/>
            <a:ext cx="838200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endParaRPr lang="en-US" sz="3600" b="1" kern="0" dirty="0">
              <a:solidFill>
                <a:srgbClr val="FF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687" y="3200404"/>
            <a:ext cx="1828800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3600" b="1" kern="0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é</a:t>
            </a:r>
            <a:endParaRPr lang="en-US" sz="36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9469" y="2511861"/>
            <a:ext cx="97613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kern="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endParaRPr lang="en-US" sz="3600" b="1" kern="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57248" y="2503086"/>
            <a:ext cx="885896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31163" y="3202589"/>
            <a:ext cx="1948911" cy="64633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3200" b="1" kern="0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ế</a:t>
            </a:r>
            <a:endParaRPr lang="en-US" sz="3200" b="1" kern="0" dirty="0">
              <a:solidFill>
                <a:srgbClr val="FF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pic>
        <p:nvPicPr>
          <p:cNvPr id="2053" name="Picture 5" descr="C:\Users\MTDS\Desktop\TRANH\21 - Copy (5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9619" r="36507" b="28627"/>
          <a:stretch/>
        </p:blipFill>
        <p:spPr bwMode="auto">
          <a:xfrm>
            <a:off x="3059807" y="4670314"/>
            <a:ext cx="6315456" cy="76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49709" y="1676310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e</a:t>
            </a:r>
            <a:endParaRPr lang="en-US" sz="48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9821" y="1660749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kern="0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ê</a:t>
            </a:r>
            <a:endParaRPr lang="en-US" sz="4800" b="1" kern="0" dirty="0">
              <a:solidFill>
                <a:sysClr val="windowText" lastClr="000000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7445" y="3962400"/>
            <a:ext cx="702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bè</a:t>
            </a:r>
            <a:endParaRPr lang="en-US" sz="40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7361" y="3962400"/>
            <a:ext cx="702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bé</a:t>
            </a:r>
            <a:endParaRPr lang="en-US" sz="40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438" y="3962400"/>
            <a:ext cx="713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36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ế</a:t>
            </a:r>
            <a:endParaRPr lang="en-US" sz="36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3904253" y="5665606"/>
            <a:ext cx="3029947" cy="483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 err="1" smtClean="0">
                <a:latin typeface="Tw Cen MT" pitchFamily="34" charset="0"/>
                <a:ea typeface="SimSun" panose="02010600030101010101" pitchFamily="2" charset="-122"/>
              </a:rPr>
              <a:t>Bà</a:t>
            </a:r>
            <a:r>
              <a:rPr lang="en-US" altLang="zh-CN" sz="4000" b="1" dirty="0" smtClean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Tw Cen MT" pitchFamily="34" charset="0"/>
                <a:ea typeface="SimSun" panose="02010600030101010101" pitchFamily="2" charset="-122"/>
              </a:rPr>
              <a:t>b</a:t>
            </a:r>
            <a:r>
              <a:rPr lang="en-US" altLang="zh-CN" sz="3200" b="1" dirty="0" err="1" smtClean="0">
                <a:latin typeface="VNI-Avo"/>
                <a:ea typeface="SimSun" panose="02010600030101010101" pitchFamily="2" charset="-122"/>
              </a:rPr>
              <a:t>ế</a:t>
            </a:r>
            <a:r>
              <a:rPr lang="en-US" altLang="zh-CN" sz="4000" b="1" dirty="0" smtClean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Tw Cen MT" pitchFamily="34" charset="0"/>
                <a:ea typeface="SimSun" panose="02010600030101010101" pitchFamily="2" charset="-122"/>
              </a:rPr>
              <a:t>bé</a:t>
            </a:r>
            <a:r>
              <a:rPr lang="en-US" altLang="zh-CN" sz="4000" b="1" dirty="0">
                <a:latin typeface="Tw Cen MT" pitchFamily="34" charset="0"/>
                <a:ea typeface="SimSun" panose="02010600030101010101" pitchFamily="2" charset="-122"/>
              </a:rPr>
              <a:t>.</a:t>
            </a:r>
            <a:endParaRPr lang="en-US" altLang="zh-CN" sz="4000" b="1" dirty="0" smtClean="0">
              <a:latin typeface="Tw Cen MT" pitchFamily="34" charset="0"/>
              <a:ea typeface="SimSun" panose="02010600030101010101" pitchFamily="2" charset="-122"/>
            </a:endParaRP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3550125" y="6282690"/>
            <a:ext cx="3676907" cy="575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latin typeface="Tw Cen MT" pitchFamily="34" charset="0"/>
                <a:ea typeface="SimSun" panose="02010600030101010101" pitchFamily="2" charset="-122"/>
              </a:rPr>
              <a:t>Trên</a:t>
            </a:r>
            <a:r>
              <a:rPr lang="en-US" sz="4000" b="1" dirty="0" smtClean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sz="4000" b="1" dirty="0" err="1" smtClean="0">
                <a:latin typeface="Tw Cen MT" pitchFamily="34" charset="0"/>
                <a:ea typeface="SimSun" panose="02010600030101010101" pitchFamily="2" charset="-122"/>
              </a:rPr>
              <a:t>sân</a:t>
            </a:r>
            <a:r>
              <a:rPr lang="en-US" sz="4000" b="1" dirty="0" smtClean="0">
                <a:latin typeface="Tw Cen MT" pitchFamily="34" charset="0"/>
                <a:ea typeface="SimSun" panose="02010600030101010101" pitchFamily="2" charset="-122"/>
              </a:rPr>
              <a:t> </a:t>
            </a:r>
            <a:r>
              <a:rPr lang="en-US" sz="4000" b="1" dirty="0" err="1" smtClean="0">
                <a:latin typeface="Tw Cen MT" pitchFamily="34" charset="0"/>
                <a:ea typeface="SimSun" panose="02010600030101010101" pitchFamily="2" charset="-122"/>
              </a:rPr>
              <a:t>tr</a:t>
            </a:r>
            <a:r>
              <a:rPr lang="en-US" sz="3200" b="1" dirty="0" err="1" smtClean="0">
                <a:latin typeface="Tw Cen MT" pitchFamily="34" charset="0"/>
                <a:ea typeface="SimSun" panose="02010600030101010101" pitchFamily="2" charset="-122"/>
              </a:rPr>
              <a:t>ườ</a:t>
            </a:r>
            <a:r>
              <a:rPr lang="en-US" sz="4000" b="1" dirty="0" err="1" smtClean="0">
                <a:latin typeface="Tw Cen MT" pitchFamily="34" charset="0"/>
                <a:ea typeface="SimSun" panose="02010600030101010101" pitchFamily="2" charset="-122"/>
              </a:rPr>
              <a:t>ng</a:t>
            </a:r>
            <a:endParaRPr lang="en-US" sz="4000" dirty="0">
              <a:latin typeface="Tw Cen MT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6512" y="1318163"/>
            <a:ext cx="2907407" cy="18844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8600" y="1845441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Đ</a:t>
            </a:r>
            <a:r>
              <a:rPr lang="en-US" sz="3200" b="1" dirty="0" err="1" smtClean="0">
                <a:latin typeface="Tw Cen MT" pitchFamily="34" charset="0"/>
                <a:cs typeface="Times New Roman" panose="02020603050405020304" charset="0"/>
              </a:rPr>
              <a:t>ọ</a:t>
            </a:r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c</a:t>
            </a:r>
            <a:r>
              <a:rPr lang="en-US" sz="3600" b="1" dirty="0" smtClean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toàn</a:t>
            </a:r>
            <a:r>
              <a:rPr lang="en-US" sz="3600" b="1" dirty="0" smtClean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w Cen MT" pitchFamily="34" charset="0"/>
                <a:cs typeface="Times New Roman" panose="02020603050405020304" charset="0"/>
              </a:rPr>
              <a:t>bài</a:t>
            </a:r>
            <a:endParaRPr lang="en-US" sz="3600" b="1" dirty="0">
              <a:latin typeface="Tw Cen MT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258</Words>
  <Application>Microsoft Office PowerPoint</Application>
  <PresentationFormat>Widescreen</PresentationFormat>
  <Paragraphs>68</Paragraphs>
  <Slides>12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6" baseType="lpstr">
      <vt:lpstr>微软雅黑</vt:lpstr>
      <vt:lpstr>SimSun</vt:lpstr>
      <vt:lpstr>.VnAvant</vt:lpstr>
      <vt:lpstr>Arial</vt:lpstr>
      <vt:lpstr>Arial-Rounded</vt:lpstr>
      <vt:lpstr>Calibri</vt:lpstr>
      <vt:lpstr>Calibri Light</vt:lpstr>
      <vt:lpstr>Chivo Light</vt:lpstr>
      <vt:lpstr>Comic Sans MS</vt:lpstr>
      <vt:lpstr>等线</vt:lpstr>
      <vt:lpstr>黑体</vt:lpstr>
      <vt:lpstr>Tahoma</vt:lpstr>
      <vt:lpstr>Times New Roman</vt:lpstr>
      <vt:lpstr>Trebuchet MS</vt:lpstr>
      <vt:lpstr>Tw Cen MT</vt:lpstr>
      <vt:lpstr>VNI-Avo</vt:lpstr>
      <vt:lpstr>Office Theme</vt:lpstr>
      <vt:lpstr>Office 主题</vt:lpstr>
      <vt:lpstr>1_Office 主题</vt:lpstr>
      <vt:lpstr>5_Office Theme</vt:lpstr>
      <vt:lpstr>1_Office Theme</vt:lpstr>
      <vt:lpstr>2_Office Theme</vt:lpstr>
      <vt:lpstr>1_Default Design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THIEN KIM AN</cp:lastModifiedBy>
  <cp:revision>125</cp:revision>
  <dcterms:created xsi:type="dcterms:W3CDTF">2020-11-10T02:24:26Z</dcterms:created>
  <dcterms:modified xsi:type="dcterms:W3CDTF">2024-05-07T07:26:42Z</dcterms:modified>
</cp:coreProperties>
</file>