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3" r:id="rId1"/>
    <p:sldMasterId id="2147483666" r:id="rId2"/>
    <p:sldMasterId id="2147483682" r:id="rId3"/>
  </p:sldMasterIdLst>
  <p:notesMasterIdLst>
    <p:notesMasterId r:id="rId12"/>
  </p:notesMasterIdLst>
  <p:sldIdLst>
    <p:sldId id="3403" r:id="rId4"/>
    <p:sldId id="3407" r:id="rId5"/>
    <p:sldId id="3409" r:id="rId6"/>
    <p:sldId id="3410" r:id="rId7"/>
    <p:sldId id="3414" r:id="rId8"/>
    <p:sldId id="3415" r:id="rId9"/>
    <p:sldId id="3413" r:id="rId10"/>
    <p:sldId id="25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3E13B9"/>
    <a:srgbClr val="008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64" autoAdjust="0"/>
    <p:restoredTop sz="94660"/>
  </p:normalViewPr>
  <p:slideViewPr>
    <p:cSldViewPr snapToGrid="0">
      <p:cViewPr varScale="1">
        <p:scale>
          <a:sx n="87" d="100"/>
          <a:sy n="87" d="100"/>
        </p:scale>
        <p:origin x="43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12E15-125A-4A36-87A6-68660807AD8B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898D2-1677-4DA8-A20D-C0C5D373E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054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9934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16A4D5-F43F-400E-A3BA-C86437290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176F08-C64D-4AE4-A92E-DCDB93255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E6893A0-6D7A-455F-A082-735E6D3BF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A7E056-9362-4F22-8D6D-10BDC1AF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6B34AC-86F1-4527-BC19-2D1D6946B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087EF4C-F50A-47A3-99CE-F21E902F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519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BC4ECF-4A3A-401C-B45E-6E90080F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808DBD3-CE25-46F2-9048-9D52CF27A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123A1B-70F0-41D6-AD47-2C30B02C8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F92FBC-7EA5-4037-AA89-0B55AEB5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7014370-AECC-4117-9CA7-767F6D74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C8CD34-3386-4ABE-83B9-CA0B7FA2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579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B18831-B750-4360-8DD2-D2C4F0FDE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A87CC73-9300-42A2-B611-9A0DEE8ED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4BC5E6-9192-456B-BB7A-D6FCDC66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B14153-CF16-46D5-8523-7C66A7E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756B3A-E31B-44BC-A357-73F5EDCE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521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2899807-5192-4098-BAED-6D1B73B39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3B7437E-317E-4E72-BD0F-96424D7DE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6BD8EA-D110-4D30-A546-FFE20E67E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A127AD-6044-4EBB-A42A-1074843A5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89A9E2-4B2F-4974-B7DA-3836DA791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383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57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3059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6955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546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6268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332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01458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6677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31591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78526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72231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8594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6C7EF1-2138-41C6-8730-10D6E1188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FC09F9C-4D2D-4822-AA68-23E2F0972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7B02E1-6600-4516-8212-8E38AFE8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0340C5-7E3A-4D5C-B2CA-166D2109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0C5C68-E650-4A3A-BC49-A01CB023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图片包含 事情&#10;&#10;已生成极高可信度的说明">
            <a:extLst>
              <a:ext uri="{FF2B5EF4-FFF2-40B4-BE49-F238E27FC236}">
                <a16:creationId xmlns:a16="http://schemas.microsoft.com/office/drawing/2014/main" id="{0FB86466-89CD-4F69-84E4-5313C587D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6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4="http://schemas.microsoft.com/office/drawing/2010/main"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AAE625-CCE1-44F6-895D-5AF7016B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A83C3F-BA58-4315-BFDF-E60BCC01F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0B4E28-BD5D-4F3F-B69C-DBAEC1F2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625689-122D-4A42-93C0-0286D12F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4B6780-D01C-4C9C-B42E-7A4F26B8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082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C29D3C-433F-4A63-8FF5-36EE97F0E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8A0D82-1BDE-4956-BBE7-876EF4C9C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A7D608-4FD4-4089-A182-A5B58F749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02FDCD-14CB-478B-AB8C-D7E3D4A3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912418-15EB-4B02-B1ED-DF996617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457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903029-121E-4745-8C82-783089C8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F77133-A399-4B32-9027-6824172CE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5C523C-3916-46C6-ABCB-8B86E01D6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42F8245-7E0D-4F5C-BBD9-5BB4B79A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05755D-B8AB-449D-BBC4-48ACBBB5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EEE41F-5F54-4C73-80D9-78344F9B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378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8325228" y="385937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29F8BAA-8A45-4805-B80A-07C8740E2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7A0A44-AB43-4C74-A603-D8119FB27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C131986-E042-4909-B443-8AD60B39F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A9DF9E6-93A8-41DA-9AFE-F1AD163BA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105C94-063B-410A-9E78-B933C7054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32ED612-40B6-40D5-9AB6-A5756E735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F0CBC1E-B6EE-4097-952D-830B41F1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58DC997-89AA-47B6-AC9E-9DABE64D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606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1FA586-1609-48FE-8744-41F3E0012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E871FBC-BFBC-4554-93E0-667EBD3B7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E473339-3CF2-40AF-A7A8-247F02DF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B04E57B-F9FF-4C6E-BAB0-34397F82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740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12E0898-CC0E-4ABE-B003-4FEE96EA1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871EC42-DDD9-4E80-962A-12A36157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90195A-C088-4DD2-8AB6-D519D23F9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011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3B18FF4-15B0-4A0F-A408-29575D30A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FFAF94-3EC8-417C-A78B-9C2E4C069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BF2CF7-FD2F-42F4-95D0-B1D7BD179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C85BF49-3D7A-4F43-BA91-D003E0AEA55D}" type="datetimeFigureOut">
              <a:rPr lang="zh-CN" altLang="en-US" smtClean="0"/>
              <a:pPr/>
              <a:t>2024/5/7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0F1565-20E8-4745-8FF2-10D53A944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337385-E146-4D8D-9D11-BCA989E8F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23BD8DC-39EC-4016-A177-D6AECE15833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78121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95" r:id="rId12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2024/5/7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341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461;p28"/>
          <p:cNvSpPr txBox="1"/>
          <p:nvPr/>
        </p:nvSpPr>
        <p:spPr>
          <a:xfrm>
            <a:off x="4176347" y="677486"/>
            <a:ext cx="4589584" cy="815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Clr>
                <a:srgbClr val="4472C4"/>
              </a:buClr>
              <a:buNone/>
            </a:pPr>
            <a:r>
              <a:rPr lang="en-US" sz="2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cs typeface="Times New Roman" panose="02020603050405020304" pitchFamily="18" charset="0"/>
              </a:rPr>
              <a:t>B</a:t>
            </a:r>
            <a:r>
              <a:rPr lang="en-US" sz="2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Times New Roman" panose="02020603050405020304" pitchFamily="18" charset="0"/>
              </a:rPr>
              <a:t>à</a:t>
            </a:r>
            <a:r>
              <a:rPr lang="en-US" sz="2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cs typeface="Times New Roman" panose="02020603050405020304" pitchFamily="18" charset="0"/>
              </a:rPr>
              <a:t>i</a:t>
            </a:r>
            <a:r>
              <a:rPr lang="en-US" sz="2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cs typeface="Times New Roman" panose="02020603050405020304" pitchFamily="18" charset="0"/>
              </a:rPr>
              <a:t> </a:t>
            </a:r>
            <a:r>
              <a:rPr lang="en-US" sz="24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cs typeface="Times New Roman" panose="02020603050405020304" pitchFamily="18" charset="0"/>
              </a:rPr>
              <a:t>5</a:t>
            </a:r>
            <a:r>
              <a:rPr lang="en-US" sz="2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cs typeface="Times New Roman" panose="02020603050405020304" pitchFamily="18" charset="0"/>
              </a:rPr>
              <a:t>: </a:t>
            </a:r>
            <a:r>
              <a:rPr lang="vi-VN" sz="2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cs typeface="Times New Roman" panose="02020603050405020304" pitchFamily="18" charset="0"/>
              </a:rPr>
              <a:t>Ôn </a:t>
            </a:r>
            <a:r>
              <a:rPr lang="en-US" sz="2400" b="1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cs typeface="Times New Roman" panose="02020603050405020304" pitchFamily="18" charset="0"/>
              </a:rPr>
              <a:t>t</a:t>
            </a:r>
            <a:r>
              <a:rPr lang="en-US" sz="2400" b="1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/>
                <a:cs typeface="Times New Roman" panose="02020603050405020304" pitchFamily="18" charset="0"/>
              </a:rPr>
              <a:t>ậ</a:t>
            </a:r>
            <a:r>
              <a:rPr lang="en-US" sz="2400" b="1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cs typeface="Times New Roman" panose="02020603050405020304" pitchFamily="18" charset="0"/>
              </a:rPr>
              <a:t>p</a:t>
            </a:r>
            <a:r>
              <a:rPr lang="en-US" sz="24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cs typeface="Times New Roman" panose="02020603050405020304" pitchFamily="18" charset="0"/>
              </a:rPr>
              <a:t> </a:t>
            </a:r>
            <a:r>
              <a:rPr lang="vi-VN" sz="24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cs typeface="Times New Roman" panose="02020603050405020304" pitchFamily="18" charset="0"/>
              </a:rPr>
              <a:t>v</a:t>
            </a:r>
            <a:r>
              <a:rPr lang="en-US" sz="2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Times New Roman" panose="02020603050405020304" pitchFamily="18" charset="0"/>
              </a:rPr>
              <a:t>à</a:t>
            </a:r>
            <a:r>
              <a:rPr lang="vi-VN" sz="24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cs typeface="Times New Roman" panose="02020603050405020304" pitchFamily="18" charset="0"/>
              </a:rPr>
              <a:t> </a:t>
            </a:r>
            <a:r>
              <a:rPr lang="vi-VN" sz="2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/>
                <a:cs typeface="Times New Roman" panose="02020603050405020304" pitchFamily="18" charset="0"/>
              </a:rPr>
              <a:t>kể chuyện</a:t>
            </a:r>
            <a:endParaRPr lang="en-US" sz="24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MTDS\Desktop\TRANH\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9983"/>
            <a:ext cx="12039599" cy="539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62745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6"/>
          <p:cNvSpPr/>
          <p:nvPr/>
        </p:nvSpPr>
        <p:spPr>
          <a:xfrm>
            <a:off x="73269" y="1252219"/>
            <a:ext cx="1518139" cy="471073"/>
          </a:xfrm>
          <a:prstGeom prst="roundRect">
            <a:avLst/>
          </a:prstGeom>
          <a:solidFill>
            <a:srgbClr val="80C535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r>
              <a:rPr lang="en-US" sz="2800" b="1" kern="0" dirty="0" smtClean="0">
                <a:solidFill>
                  <a:srgbClr val="FFFF00"/>
                </a:solidFill>
              </a:rPr>
              <a:t>1.  </a:t>
            </a:r>
            <a:r>
              <a:rPr lang="en-US" sz="3200" b="1" kern="0" dirty="0" err="1" smtClean="0">
                <a:solidFill>
                  <a:prstClr val="white"/>
                </a:solidFill>
              </a:rPr>
              <a:t>Đọc</a:t>
            </a:r>
            <a:endParaRPr lang="en-US" sz="3200" b="1" kern="0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0208" y="1487754"/>
            <a:ext cx="967883" cy="7694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kern="0" dirty="0" smtClean="0">
                <a:solidFill>
                  <a:prstClr val="black"/>
                </a:solidFill>
                <a:latin typeface="Tw Cen MT" pitchFamily="34" charset="0"/>
                <a:cs typeface="Times New Roman" panose="02020603050405020304" charset="0"/>
              </a:rPr>
              <a:t>a</a:t>
            </a:r>
            <a:endParaRPr lang="en-US" sz="4400" b="1" kern="0" dirty="0">
              <a:solidFill>
                <a:prstClr val="black"/>
              </a:solidFill>
              <a:latin typeface="Tw Cen MT" pitchFamily="34" charset="0"/>
              <a:cs typeface="Times New Roman" panose="0202060305040502030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10061" y="1487752"/>
            <a:ext cx="952507" cy="7694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kern="0" dirty="0" smtClean="0">
                <a:solidFill>
                  <a:prstClr val="black"/>
                </a:solidFill>
                <a:latin typeface="Tw Cen MT" pitchFamily="34" charset="0"/>
                <a:cs typeface="Times New Roman" panose="02020603050405020304" charset="0"/>
              </a:rPr>
              <a:t>e</a:t>
            </a:r>
            <a:endParaRPr lang="en-US" sz="4400" b="1" kern="0" dirty="0">
              <a:solidFill>
                <a:prstClr val="black"/>
              </a:solidFill>
              <a:latin typeface="Tw Cen MT" pitchFamily="34" charset="0"/>
              <a:cs typeface="Times New Roman" panose="0202060305040502030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97736" y="1487751"/>
            <a:ext cx="929051" cy="7694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kern="0" dirty="0">
                <a:solidFill>
                  <a:prstClr val="black"/>
                </a:solidFill>
                <a:latin typeface="Tw Cen MT" pitchFamily="34" charset="0"/>
                <a:cs typeface="Times New Roman" panose="02020603050405020304" charset="0"/>
              </a:rPr>
              <a:t>ê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97016" y="2274779"/>
            <a:ext cx="923192" cy="7694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kern="0" dirty="0" smtClean="0">
                <a:solidFill>
                  <a:prstClr val="black"/>
                </a:solidFill>
                <a:latin typeface="Tw Cen MT" pitchFamily="34" charset="0"/>
                <a:cs typeface="Times New Roman" panose="02020603050405020304" charset="0"/>
              </a:rPr>
              <a:t>b</a:t>
            </a:r>
            <a:endParaRPr lang="en-US" sz="4400" b="1" kern="0" dirty="0">
              <a:solidFill>
                <a:prstClr val="black"/>
              </a:solidFill>
              <a:latin typeface="Tw Cen MT" pitchFamily="34" charset="0"/>
              <a:cs typeface="Times New Roman" panose="0202060305040502030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36514" y="2274778"/>
            <a:ext cx="967883" cy="7694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400" b="1" kern="0" dirty="0">
              <a:solidFill>
                <a:prstClr val="black"/>
              </a:solidFill>
              <a:latin typeface="Tw Cen MT" pitchFamily="34" charset="0"/>
              <a:cs typeface="Times New Roman" panose="0202060305040502030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12260" y="2274779"/>
            <a:ext cx="950308" cy="7694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400" b="1" kern="0" dirty="0">
              <a:solidFill>
                <a:prstClr val="black"/>
              </a:solidFill>
              <a:latin typeface="Tw Cen MT" pitchFamily="34" charset="0"/>
              <a:cs typeface="Times New Roman" panose="0202060305040502030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97736" y="2274779"/>
            <a:ext cx="929051" cy="7694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400" b="1" kern="0" dirty="0">
              <a:solidFill>
                <a:prstClr val="black"/>
              </a:solidFill>
              <a:latin typeface="Tw Cen MT" pitchFamily="34" charset="0"/>
              <a:cs typeface="Times New Roman" panose="0202060305040502030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97016" y="3044220"/>
            <a:ext cx="923192" cy="7694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kern="0" dirty="0" smtClean="0">
                <a:solidFill>
                  <a:prstClr val="black"/>
                </a:solidFill>
                <a:latin typeface="Tw Cen MT" pitchFamily="34" charset="0"/>
                <a:cs typeface="Times New Roman" panose="02020603050405020304" charset="0"/>
              </a:rPr>
              <a:t>c</a:t>
            </a:r>
            <a:endParaRPr lang="en-US" sz="4400" b="1" kern="0" dirty="0">
              <a:solidFill>
                <a:prstClr val="black"/>
              </a:solidFill>
              <a:latin typeface="Tw Cen MT" pitchFamily="34" charset="0"/>
              <a:cs typeface="Times New Roman" panose="0202060305040502030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20208" y="3044220"/>
            <a:ext cx="967883" cy="7694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400" b="1" kern="0" dirty="0">
              <a:solidFill>
                <a:prstClr val="black"/>
              </a:solidFill>
              <a:latin typeface="Tw Cen MT" pitchFamily="34" charset="0"/>
              <a:cs typeface="Times New Roman" panose="0202060305040502030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12260" y="3058435"/>
            <a:ext cx="950308" cy="7694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400" b="1" kern="0" dirty="0">
              <a:solidFill>
                <a:prstClr val="black"/>
              </a:solidFill>
              <a:latin typeface="Tw Cen MT" pitchFamily="34" charset="0"/>
              <a:cs typeface="Times New Roman" panose="0202060305040502030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97736" y="3044220"/>
            <a:ext cx="929051" cy="7694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4400" b="1" kern="0" dirty="0">
              <a:solidFill>
                <a:prstClr val="black"/>
              </a:solidFill>
              <a:latin typeface="Tw Cen MT" pitchFamily="34" charset="0"/>
              <a:cs typeface="Times New Roman" panose="0202060305040502030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412260" y="3109107"/>
            <a:ext cx="950308" cy="65724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4388091" y="3044220"/>
            <a:ext cx="974477" cy="75062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397736" y="3044220"/>
            <a:ext cx="929051" cy="7221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5374290" y="3044220"/>
            <a:ext cx="952497" cy="7584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35313" y="4079603"/>
            <a:ext cx="15311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>
                <a:latin typeface="Tw Cen MT" pitchFamily="34" charset="0"/>
                <a:cs typeface="Times New Roman" panose="02020603050405020304" charset="0"/>
              </a:rPr>
              <a:t>ba</a:t>
            </a:r>
            <a:r>
              <a:rPr lang="en-US" sz="4400" b="1" dirty="0">
                <a:latin typeface="Tw Cen MT" pitchFamily="34" charset="0"/>
                <a:cs typeface="Times New Roman" panose="02020603050405020304" charset="0"/>
              </a:rPr>
              <a:t> </a:t>
            </a:r>
            <a:r>
              <a:rPr lang="en-US" sz="4400" b="1" dirty="0" err="1">
                <a:latin typeface="Tw Cen MT" pitchFamily="34" charset="0"/>
                <a:cs typeface="Times New Roman" panose="02020603050405020304" charset="0"/>
              </a:rPr>
              <a:t>bà</a:t>
            </a:r>
            <a:endParaRPr lang="en-US" sz="4400" b="1" dirty="0">
              <a:latin typeface="Tw Cen MT" pitchFamily="34" charset="0"/>
              <a:cs typeface="Times New Roman" panose="0202060305040502030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97016" y="4079603"/>
            <a:ext cx="14766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latin typeface="Tw Cen MT" pitchFamily="34" charset="0"/>
                <a:cs typeface="Times New Roman" panose="02020603050405020304" charset="0"/>
              </a:rPr>
              <a:t>be </a:t>
            </a:r>
            <a:r>
              <a:rPr lang="en-US" sz="4400" b="1" dirty="0" err="1">
                <a:latin typeface="Tw Cen MT" pitchFamily="34" charset="0"/>
                <a:cs typeface="Times New Roman" panose="02020603050405020304" charset="0"/>
              </a:rPr>
              <a:t>bé</a:t>
            </a:r>
            <a:endParaRPr lang="en-US" sz="4400" b="1" dirty="0">
              <a:latin typeface="Tw Cen MT" pitchFamily="34" charset="0"/>
              <a:cs typeface="Times New Roman" panose="0202060305040502030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72682" y="4079602"/>
            <a:ext cx="14318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>
                <a:latin typeface="Tw Cen MT" pitchFamily="34" charset="0"/>
                <a:cs typeface="Times New Roman" panose="02020603050405020304" charset="0"/>
              </a:rPr>
              <a:t>cá</a:t>
            </a:r>
            <a:r>
              <a:rPr lang="en-US" sz="4400" b="1" dirty="0">
                <a:latin typeface="Tw Cen MT" pitchFamily="34" charset="0"/>
                <a:cs typeface="Times New Roman" panose="02020603050405020304" charset="0"/>
              </a:rPr>
              <a:t> </a:t>
            </a:r>
            <a:r>
              <a:rPr lang="en-US" sz="4400" b="1" dirty="0" err="1" smtClean="0">
                <a:latin typeface="Tw Cen MT" pitchFamily="34" charset="0"/>
                <a:cs typeface="Times New Roman" panose="02020603050405020304" charset="0"/>
              </a:rPr>
              <a:t>bé</a:t>
            </a:r>
            <a:endParaRPr lang="en-US" sz="4400" b="1" dirty="0">
              <a:latin typeface="Tw Cen MT" pitchFamily="34" charset="0"/>
              <a:cs typeface="Times New Roman" panose="0202060305040502030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960391" y="4079601"/>
            <a:ext cx="14318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>
                <a:latin typeface="Tw Cen MT" pitchFamily="34" charset="0"/>
                <a:cs typeface="Times New Roman" panose="02020603050405020304" charset="0"/>
              </a:rPr>
              <a:t>bè</a:t>
            </a:r>
            <a:r>
              <a:rPr lang="en-US" sz="4400" b="1" dirty="0">
                <a:latin typeface="Tw Cen MT" pitchFamily="34" charset="0"/>
                <a:cs typeface="Times New Roman" panose="02020603050405020304" charset="0"/>
              </a:rPr>
              <a:t> </a:t>
            </a:r>
            <a:r>
              <a:rPr lang="en-US" sz="4400" b="1" dirty="0" err="1">
                <a:latin typeface="Tw Cen MT" pitchFamily="34" charset="0"/>
                <a:cs typeface="Times New Roman" panose="02020603050405020304" charset="0"/>
              </a:rPr>
              <a:t>cá</a:t>
            </a:r>
            <a:endParaRPr lang="en-US" sz="4400" b="1" dirty="0">
              <a:latin typeface="Tw Cen MT" pitchFamily="34" charset="0"/>
              <a:cs typeface="Times New Roman" panose="0202060305040502030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595640" y="4079603"/>
            <a:ext cx="15199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>
                <a:latin typeface="Tw Cen MT" pitchFamily="34" charset="0"/>
                <a:cs typeface="Times New Roman" panose="02020603050405020304" charset="0"/>
              </a:rPr>
              <a:t>b</a:t>
            </a:r>
            <a:r>
              <a:rPr lang="en-US" sz="3600" b="1" dirty="0" err="1">
                <a:latin typeface="Tw Cen MT" pitchFamily="34" charset="0"/>
                <a:cs typeface="Times New Roman" panose="02020603050405020304" charset="0"/>
              </a:rPr>
              <a:t>ế</a:t>
            </a:r>
            <a:r>
              <a:rPr lang="en-US" sz="4400" b="1" dirty="0">
                <a:latin typeface="Tw Cen MT" pitchFamily="34" charset="0"/>
                <a:cs typeface="Times New Roman" panose="02020603050405020304" charset="0"/>
              </a:rPr>
              <a:t> </a:t>
            </a:r>
            <a:r>
              <a:rPr lang="en-US" sz="4400" b="1" dirty="0" err="1">
                <a:latin typeface="Tw Cen MT" pitchFamily="34" charset="0"/>
                <a:cs typeface="Times New Roman" panose="02020603050405020304" charset="0"/>
              </a:rPr>
              <a:t>bé</a:t>
            </a:r>
            <a:endParaRPr lang="en-US" sz="4400" b="1" dirty="0">
              <a:latin typeface="Tw Cen MT" pitchFamily="34" charset="0"/>
              <a:cs typeface="Times New Roman" panose="0202060305040502030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269384" y="5277497"/>
            <a:ext cx="241284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Tw Cen MT" pitchFamily="34" charset="0"/>
                <a:cs typeface="Times New Roman" panose="02020603050405020304" charset="0"/>
              </a:rPr>
              <a:t>Bà</a:t>
            </a:r>
            <a:r>
              <a:rPr lang="en-US" sz="4400" b="1" dirty="0">
                <a:solidFill>
                  <a:schemeClr val="tx1"/>
                </a:solidFill>
                <a:latin typeface="Tw Cen MT" pitchFamily="34" charset="0"/>
                <a:cs typeface="Times New Roman" panose="0202060305040502030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w Cen MT" pitchFamily="34" charset="0"/>
                <a:cs typeface="Times New Roman" panose="02020603050405020304" charset="0"/>
              </a:rPr>
              <a:t>b</a:t>
            </a:r>
            <a:r>
              <a:rPr lang="en-US" sz="3600" b="1" dirty="0" err="1">
                <a:solidFill>
                  <a:schemeClr val="tx1"/>
                </a:solidFill>
                <a:latin typeface="Tw Cen MT" pitchFamily="34" charset="0"/>
                <a:cs typeface="Times New Roman" panose="02020603050405020304" charset="0"/>
              </a:rPr>
              <a:t>ế</a:t>
            </a:r>
            <a:r>
              <a:rPr lang="en-US" sz="4400" b="1" dirty="0">
                <a:solidFill>
                  <a:schemeClr val="tx1"/>
                </a:solidFill>
                <a:latin typeface="Tw Cen MT" pitchFamily="34" charset="0"/>
                <a:cs typeface="Times New Roman" panose="0202060305040502030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w Cen MT" pitchFamily="34" charset="0"/>
                <a:cs typeface="Times New Roman" panose="02020603050405020304" charset="0"/>
              </a:rPr>
              <a:t>bé</a:t>
            </a:r>
            <a:r>
              <a:rPr lang="en-US" sz="4400" b="1" dirty="0">
                <a:solidFill>
                  <a:schemeClr val="tx1"/>
                </a:solidFill>
                <a:latin typeface="Tw Cen MT" pitchFamily="34" charset="0"/>
                <a:cs typeface="Times New Roman" panose="02020603050405020304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3529161" y="2288994"/>
            <a:ext cx="7825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kern="0" dirty="0" err="1">
                <a:solidFill>
                  <a:prstClr val="black"/>
                </a:solidFill>
                <a:latin typeface="Tw Cen MT" pitchFamily="34" charset="0"/>
                <a:cs typeface="Times New Roman" panose="02020603050405020304" charset="0"/>
              </a:rPr>
              <a:t>ba</a:t>
            </a:r>
            <a:endParaRPr lang="en-US" sz="4400" b="1" kern="0" dirty="0">
              <a:solidFill>
                <a:prstClr val="black"/>
              </a:solidFill>
              <a:latin typeface="Tw Cen MT" pitchFamily="34" charset="0"/>
              <a:cs typeface="Times New Roman" panose="0202060305040502030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97661" y="2257192"/>
            <a:ext cx="7553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kern="0" dirty="0">
                <a:solidFill>
                  <a:prstClr val="black"/>
                </a:solidFill>
                <a:latin typeface="Tw Cen MT" pitchFamily="34" charset="0"/>
                <a:cs typeface="Times New Roman" panose="02020603050405020304" charset="0"/>
              </a:rPr>
              <a:t>be</a:t>
            </a:r>
          </a:p>
        </p:txBody>
      </p:sp>
      <p:sp>
        <p:nvSpPr>
          <p:cNvPr id="7" name="Rectangle 6"/>
          <p:cNvSpPr/>
          <p:nvPr/>
        </p:nvSpPr>
        <p:spPr>
          <a:xfrm>
            <a:off x="5484593" y="2274777"/>
            <a:ext cx="7553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kern="0" dirty="0" err="1">
                <a:solidFill>
                  <a:prstClr val="black"/>
                </a:solidFill>
                <a:latin typeface="Tw Cen MT" pitchFamily="34" charset="0"/>
                <a:cs typeface="Times New Roman" panose="02020603050405020304" charset="0"/>
              </a:rPr>
              <a:t>bê</a:t>
            </a:r>
            <a:endParaRPr lang="en-US" sz="4400" b="1" kern="0" dirty="0">
              <a:solidFill>
                <a:prstClr val="black"/>
              </a:solidFill>
              <a:latin typeface="Tw Cen MT" pitchFamily="34" charset="0"/>
              <a:cs typeface="Times New Roman" panose="0202060305040502030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65229" y="3044218"/>
            <a:ext cx="7104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kern="0" dirty="0" err="1">
                <a:solidFill>
                  <a:prstClr val="black"/>
                </a:solidFill>
                <a:latin typeface="Tw Cen MT" pitchFamily="34" charset="0"/>
                <a:cs typeface="Times New Roman" panose="02020603050405020304" charset="0"/>
              </a:rPr>
              <a:t>ca</a:t>
            </a:r>
            <a:endParaRPr lang="en-US" sz="4400" b="1" kern="0" dirty="0">
              <a:solidFill>
                <a:prstClr val="black"/>
              </a:solidFill>
              <a:latin typeface="Tw Cen MT" pitchFamily="3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51772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9" grpId="0"/>
      <p:bldP spid="30" grpId="0"/>
      <p:bldP spid="31" grpId="0" animBg="1"/>
      <p:bldP spid="2" grpId="0"/>
      <p:bldP spid="4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6"/>
          <p:cNvSpPr/>
          <p:nvPr/>
        </p:nvSpPr>
        <p:spPr>
          <a:xfrm>
            <a:off x="70337" y="1542365"/>
            <a:ext cx="3021623" cy="664504"/>
          </a:xfrm>
          <a:prstGeom prst="roundRect">
            <a:avLst/>
          </a:prstGeom>
          <a:solidFill>
            <a:srgbClr val="80C535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r>
              <a:rPr lang="en-US" sz="2800" b="1" kern="0" dirty="0" smtClean="0">
                <a:solidFill>
                  <a:srgbClr val="FFFF00"/>
                </a:solidFill>
              </a:rPr>
              <a:t>2.  </a:t>
            </a:r>
            <a:r>
              <a:rPr lang="en-US" sz="3200" b="1" kern="0" dirty="0" err="1" smtClean="0">
                <a:solidFill>
                  <a:prstClr val="white"/>
                </a:solidFill>
              </a:rPr>
              <a:t>Tô</a:t>
            </a:r>
            <a:r>
              <a:rPr lang="en-US" sz="3200" b="1" kern="0" dirty="0" smtClean="0">
                <a:solidFill>
                  <a:prstClr val="white"/>
                </a:solidFill>
              </a:rPr>
              <a:t> </a:t>
            </a:r>
            <a:r>
              <a:rPr lang="en-US" sz="3200" b="1" kern="0" dirty="0" err="1" smtClean="0">
                <a:solidFill>
                  <a:prstClr val="white"/>
                </a:solidFill>
              </a:rPr>
              <a:t>và</a:t>
            </a:r>
            <a:r>
              <a:rPr lang="en-US" sz="3200" b="1" kern="0" dirty="0" smtClean="0">
                <a:solidFill>
                  <a:prstClr val="white"/>
                </a:solidFill>
              </a:rPr>
              <a:t> </a:t>
            </a:r>
            <a:r>
              <a:rPr lang="en-US" sz="3200" b="1" kern="0" dirty="0" err="1" smtClean="0">
                <a:solidFill>
                  <a:prstClr val="white"/>
                </a:solidFill>
              </a:rPr>
              <a:t>viết</a:t>
            </a:r>
            <a:endParaRPr lang="en-US" sz="3200" b="1" kern="0" dirty="0">
              <a:solidFill>
                <a:prstClr val="white"/>
              </a:solidFill>
            </a:endParaRPr>
          </a:p>
        </p:txBody>
      </p:sp>
      <p:pic>
        <p:nvPicPr>
          <p:cNvPr id="2050" name="Picture 2" descr="C:\Users\MTDS\Desktop\TRANH\23A - Copy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284" y="2382717"/>
            <a:ext cx="8379070" cy="15914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29" name="TextBox 28"/>
          <p:cNvSpPr txBox="1"/>
          <p:nvPr/>
        </p:nvSpPr>
        <p:spPr>
          <a:xfrm>
            <a:off x="3727938" y="4332052"/>
            <a:ext cx="4941277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solidFill>
                  <a:srgbClr val="00B0F0"/>
                </a:solidFill>
                <a:latin typeface="Tw Cen MT" pitchFamily="34" charset="0"/>
                <a:cs typeface="Times New Roman" panose="02020603050405020304" charset="0"/>
              </a:rPr>
              <a:t>b</a:t>
            </a:r>
            <a:r>
              <a:rPr lang="en-US" sz="7200" b="1" dirty="0" err="1" smtClean="0">
                <a:solidFill>
                  <a:srgbClr val="00B0F0"/>
                </a:solidFill>
                <a:latin typeface="Tw Cen MT" pitchFamily="34" charset="0"/>
                <a:cs typeface="Times New Roman" panose="02020603050405020304" charset="0"/>
              </a:rPr>
              <a:t>ế</a:t>
            </a:r>
            <a:r>
              <a:rPr lang="en-US" sz="8800" b="1" dirty="0" smtClean="0">
                <a:solidFill>
                  <a:srgbClr val="00B0F0"/>
                </a:solidFill>
                <a:latin typeface="Tw Cen MT" pitchFamily="34" charset="0"/>
                <a:cs typeface="Times New Roman" panose="02020603050405020304" charset="0"/>
              </a:rPr>
              <a:t> </a:t>
            </a:r>
            <a:r>
              <a:rPr lang="en-US" sz="8800" b="1" dirty="0" err="1" smtClean="0">
                <a:solidFill>
                  <a:srgbClr val="00B0F0"/>
                </a:solidFill>
                <a:latin typeface="Tw Cen MT" pitchFamily="34" charset="0"/>
                <a:cs typeface="Times New Roman" panose="02020603050405020304" charset="0"/>
              </a:rPr>
              <a:t>bé</a:t>
            </a:r>
            <a:endParaRPr lang="en-US" sz="8800" b="1" dirty="0">
              <a:solidFill>
                <a:srgbClr val="00B0F0"/>
              </a:solidFill>
              <a:latin typeface="Tw Cen MT" pitchFamily="3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68887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6"/>
          <p:cNvSpPr/>
          <p:nvPr/>
        </p:nvSpPr>
        <p:spPr>
          <a:xfrm>
            <a:off x="67410" y="1224225"/>
            <a:ext cx="2702170" cy="463898"/>
          </a:xfrm>
          <a:prstGeom prst="roundRect">
            <a:avLst/>
          </a:prstGeom>
          <a:solidFill>
            <a:srgbClr val="80C535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r>
              <a:rPr lang="en-US" sz="2400" b="1" kern="0" dirty="0" smtClean="0">
                <a:solidFill>
                  <a:srgbClr val="FFFF00"/>
                </a:solidFill>
              </a:rPr>
              <a:t>3.  </a:t>
            </a:r>
            <a:r>
              <a:rPr lang="en-US" sz="2400" b="1" kern="0" dirty="0" err="1" smtClean="0">
                <a:solidFill>
                  <a:prstClr val="white"/>
                </a:solidFill>
              </a:rPr>
              <a:t>Kể</a:t>
            </a:r>
            <a:r>
              <a:rPr lang="en-US" sz="2400" b="1" kern="0" dirty="0" smtClean="0">
                <a:solidFill>
                  <a:prstClr val="white"/>
                </a:solidFill>
              </a:rPr>
              <a:t> </a:t>
            </a:r>
            <a:r>
              <a:rPr lang="en-US" sz="2400" b="1" kern="0" dirty="0" err="1" smtClean="0">
                <a:solidFill>
                  <a:prstClr val="white"/>
                </a:solidFill>
              </a:rPr>
              <a:t>chuyện</a:t>
            </a:r>
            <a:r>
              <a:rPr lang="en-US" sz="2400" b="1" kern="0" dirty="0" smtClean="0">
                <a:solidFill>
                  <a:prstClr val="white"/>
                </a:solidFill>
              </a:rPr>
              <a:t> </a:t>
            </a:r>
            <a:r>
              <a:rPr lang="en-US" sz="3200" b="1" kern="0" dirty="0" smtClean="0">
                <a:solidFill>
                  <a:prstClr val="white"/>
                </a:solidFill>
              </a:rPr>
              <a:t>*</a:t>
            </a:r>
            <a:endParaRPr lang="en-US" sz="3200" b="1" kern="0" dirty="0">
              <a:solidFill>
                <a:prstClr val="white"/>
              </a:solidFill>
            </a:endParaRPr>
          </a:p>
        </p:txBody>
      </p:sp>
      <p:pic>
        <p:nvPicPr>
          <p:cNvPr id="3075" name="Picture 3" descr="C:\Users\MTDS\Desktop\2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110" y="1888141"/>
            <a:ext cx="8686800" cy="498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43119" y="1224226"/>
            <a:ext cx="37032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>
                <a:solidFill>
                  <a:srgbClr val="333399"/>
                </a:solidFill>
                <a:latin typeface="Tw Cen MT" pitchFamily="34" charset="0"/>
                <a:cs typeface="Times New Roman" panose="02020603050405020304" charset="0"/>
              </a:rPr>
              <a:t>Búp</a:t>
            </a:r>
            <a:r>
              <a:rPr lang="en-US" sz="3600" b="1" dirty="0">
                <a:solidFill>
                  <a:srgbClr val="333399"/>
                </a:solidFill>
                <a:latin typeface="Tw Cen MT" pitchFamily="3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333399"/>
                </a:solidFill>
                <a:latin typeface="Tw Cen MT" pitchFamily="34" charset="0"/>
                <a:cs typeface="Times New Roman" panose="02020603050405020304" charset="0"/>
              </a:rPr>
              <a:t>bê</a:t>
            </a:r>
            <a:r>
              <a:rPr lang="en-US" sz="3600" b="1" dirty="0">
                <a:solidFill>
                  <a:srgbClr val="333399"/>
                </a:solidFill>
                <a:latin typeface="Tw Cen MT" pitchFamily="3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333399"/>
                </a:solidFill>
                <a:latin typeface="Tw Cen MT" pitchFamily="34" charset="0"/>
                <a:cs typeface="Times New Roman" panose="02020603050405020304" charset="0"/>
              </a:rPr>
              <a:t>và</a:t>
            </a:r>
            <a:r>
              <a:rPr lang="en-US" sz="3600" b="1" dirty="0">
                <a:solidFill>
                  <a:srgbClr val="333399"/>
                </a:solidFill>
                <a:latin typeface="Tw Cen MT" pitchFamily="3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333399"/>
                </a:solidFill>
                <a:latin typeface="Tw Cen MT" pitchFamily="34" charset="0"/>
                <a:cs typeface="Times New Roman" panose="02020603050405020304" charset="0"/>
              </a:rPr>
              <a:t>d</a:t>
            </a:r>
            <a:r>
              <a:rPr lang="en-US" sz="2800" b="1" dirty="0" err="1">
                <a:solidFill>
                  <a:srgbClr val="333399"/>
                </a:solidFill>
                <a:latin typeface="Tw Cen MT" pitchFamily="34" charset="0"/>
                <a:cs typeface="Times New Roman" panose="02020603050405020304" charset="0"/>
              </a:rPr>
              <a:t>ế</a:t>
            </a:r>
            <a:r>
              <a:rPr lang="en-US" sz="3600" b="1" dirty="0">
                <a:solidFill>
                  <a:srgbClr val="333399"/>
                </a:solidFill>
                <a:latin typeface="Tw Cen MT" pitchFamily="3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333399"/>
                </a:solidFill>
                <a:latin typeface="Tw Cen MT" pitchFamily="34" charset="0"/>
                <a:cs typeface="Times New Roman" panose="02020603050405020304" charset="0"/>
              </a:rPr>
              <a:t>mèn</a:t>
            </a:r>
            <a:endParaRPr lang="en-US" sz="3600" b="1" dirty="0">
              <a:solidFill>
                <a:srgbClr val="333399"/>
              </a:solidFill>
              <a:latin typeface="Tw Cen MT" pitchFamily="3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3728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6"/>
          <p:cNvSpPr/>
          <p:nvPr/>
        </p:nvSpPr>
        <p:spPr>
          <a:xfrm>
            <a:off x="67410" y="1224225"/>
            <a:ext cx="2702170" cy="463898"/>
          </a:xfrm>
          <a:prstGeom prst="roundRect">
            <a:avLst/>
          </a:prstGeom>
          <a:solidFill>
            <a:srgbClr val="80C535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r>
              <a:rPr lang="en-US" sz="2400" b="1" kern="0" dirty="0" smtClean="0">
                <a:solidFill>
                  <a:srgbClr val="FFFF00"/>
                </a:solidFill>
              </a:rPr>
              <a:t>3.  </a:t>
            </a:r>
            <a:r>
              <a:rPr lang="en-US" sz="2400" b="1" kern="0" dirty="0" err="1" smtClean="0">
                <a:solidFill>
                  <a:prstClr val="white"/>
                </a:solidFill>
              </a:rPr>
              <a:t>Kể</a:t>
            </a:r>
            <a:r>
              <a:rPr lang="en-US" sz="2400" b="1" kern="0" dirty="0" smtClean="0">
                <a:solidFill>
                  <a:prstClr val="white"/>
                </a:solidFill>
              </a:rPr>
              <a:t> </a:t>
            </a:r>
            <a:r>
              <a:rPr lang="en-US" sz="2400" b="1" kern="0" dirty="0" err="1" smtClean="0">
                <a:solidFill>
                  <a:prstClr val="white"/>
                </a:solidFill>
              </a:rPr>
              <a:t>chuyện</a:t>
            </a:r>
            <a:r>
              <a:rPr lang="en-US" sz="2400" b="1" kern="0" dirty="0" smtClean="0">
                <a:solidFill>
                  <a:prstClr val="white"/>
                </a:solidFill>
              </a:rPr>
              <a:t> </a:t>
            </a:r>
            <a:r>
              <a:rPr lang="en-US" sz="3200" b="1" kern="0" dirty="0" smtClean="0">
                <a:solidFill>
                  <a:prstClr val="white"/>
                </a:solidFill>
              </a:rPr>
              <a:t>*</a:t>
            </a:r>
            <a:endParaRPr lang="en-US" sz="3200" b="1" kern="0" dirty="0">
              <a:solidFill>
                <a:prstClr val="white"/>
              </a:solidFill>
            </a:endParaRPr>
          </a:p>
        </p:txBody>
      </p:sp>
      <p:pic>
        <p:nvPicPr>
          <p:cNvPr id="3075" name="Picture 3" descr="C:\Users\MTDS\Desktop\23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28" b="66814"/>
          <a:stretch/>
        </p:blipFill>
        <p:spPr bwMode="auto">
          <a:xfrm>
            <a:off x="630118" y="1776046"/>
            <a:ext cx="9973405" cy="494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43119" y="1224226"/>
            <a:ext cx="37032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>
                <a:solidFill>
                  <a:srgbClr val="333399"/>
                </a:solidFill>
                <a:latin typeface="Tw Cen MT" pitchFamily="34" charset="0"/>
                <a:cs typeface="Times New Roman" panose="02020603050405020304" charset="0"/>
              </a:rPr>
              <a:t>Búp</a:t>
            </a:r>
            <a:r>
              <a:rPr lang="en-US" sz="3600" b="1" dirty="0">
                <a:solidFill>
                  <a:srgbClr val="333399"/>
                </a:solidFill>
                <a:latin typeface="Tw Cen MT" pitchFamily="3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333399"/>
                </a:solidFill>
                <a:latin typeface="Tw Cen MT" pitchFamily="34" charset="0"/>
                <a:cs typeface="Times New Roman" panose="02020603050405020304" charset="0"/>
              </a:rPr>
              <a:t>bê</a:t>
            </a:r>
            <a:r>
              <a:rPr lang="en-US" sz="3600" b="1" dirty="0">
                <a:solidFill>
                  <a:srgbClr val="333399"/>
                </a:solidFill>
                <a:latin typeface="Tw Cen MT" pitchFamily="3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333399"/>
                </a:solidFill>
                <a:latin typeface="Tw Cen MT" pitchFamily="34" charset="0"/>
                <a:cs typeface="Times New Roman" panose="02020603050405020304" charset="0"/>
              </a:rPr>
              <a:t>và</a:t>
            </a:r>
            <a:r>
              <a:rPr lang="en-US" sz="3600" b="1" dirty="0">
                <a:solidFill>
                  <a:srgbClr val="333399"/>
                </a:solidFill>
                <a:latin typeface="Tw Cen MT" pitchFamily="3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333399"/>
                </a:solidFill>
                <a:latin typeface="Tw Cen MT" pitchFamily="34" charset="0"/>
                <a:cs typeface="Times New Roman" panose="02020603050405020304" charset="0"/>
              </a:rPr>
              <a:t>d</a:t>
            </a:r>
            <a:r>
              <a:rPr lang="en-US" sz="2800" b="1" dirty="0" err="1">
                <a:solidFill>
                  <a:srgbClr val="333399"/>
                </a:solidFill>
                <a:latin typeface="Tw Cen MT" pitchFamily="34" charset="0"/>
                <a:cs typeface="Times New Roman" panose="02020603050405020304" charset="0"/>
              </a:rPr>
              <a:t>ế</a:t>
            </a:r>
            <a:r>
              <a:rPr lang="en-US" sz="3600" b="1" dirty="0">
                <a:solidFill>
                  <a:srgbClr val="333399"/>
                </a:solidFill>
                <a:latin typeface="Tw Cen MT" pitchFamily="3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333399"/>
                </a:solidFill>
                <a:latin typeface="Tw Cen MT" pitchFamily="34" charset="0"/>
                <a:cs typeface="Times New Roman" panose="02020603050405020304" charset="0"/>
              </a:rPr>
              <a:t>mèn</a:t>
            </a:r>
            <a:endParaRPr lang="en-US" sz="3600" b="1" dirty="0">
              <a:solidFill>
                <a:srgbClr val="333399"/>
              </a:solidFill>
              <a:latin typeface="Tw Cen MT" pitchFamily="34" charset="0"/>
              <a:cs typeface="Times New Roman" panose="020206030504050203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82132" y="2635487"/>
            <a:ext cx="2318526" cy="30469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3200" dirty="0"/>
              <a:t>Búp bê làm rất nhiều việc: quét nhà, rửa bát, nấu cơm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74" r="7137" b="32923"/>
          <a:stretch/>
        </p:blipFill>
        <p:spPr bwMode="auto">
          <a:xfrm>
            <a:off x="738553" y="1776046"/>
            <a:ext cx="9864969" cy="4941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057719" y="2450821"/>
            <a:ext cx="2497015" cy="34163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err="1"/>
              <a:t>Vì</a:t>
            </a:r>
            <a:r>
              <a:rPr lang="en-US" sz="3600" dirty="0"/>
              <a:t> </a:t>
            </a:r>
            <a:r>
              <a:rPr lang="en-US" sz="3600" dirty="0" err="1"/>
              <a:t>thấy</a:t>
            </a:r>
            <a:r>
              <a:rPr lang="en-US" sz="3600" dirty="0"/>
              <a:t> </a:t>
            </a:r>
            <a:r>
              <a:rPr lang="en-US" sz="3600" dirty="0" err="1"/>
              <a:t>búp</a:t>
            </a:r>
            <a:r>
              <a:rPr lang="en-US" sz="3600" dirty="0"/>
              <a:t> </a:t>
            </a:r>
            <a:r>
              <a:rPr lang="en-US" sz="3600" dirty="0" err="1"/>
              <a:t>bê</a:t>
            </a:r>
            <a:r>
              <a:rPr lang="en-US" sz="3600" dirty="0"/>
              <a:t> </a:t>
            </a:r>
            <a:r>
              <a:rPr lang="en-US" sz="3600" dirty="0" err="1"/>
              <a:t>bận</a:t>
            </a:r>
            <a:r>
              <a:rPr lang="en-US" sz="3600" dirty="0"/>
              <a:t> </a:t>
            </a:r>
            <a:r>
              <a:rPr lang="en-US" sz="3600" dirty="0" err="1"/>
              <a:t>rộn</a:t>
            </a:r>
            <a:r>
              <a:rPr lang="en-US" sz="3600" dirty="0"/>
              <a:t>, </a:t>
            </a:r>
            <a:r>
              <a:rPr lang="en-US" sz="3600" dirty="0" err="1"/>
              <a:t>vất</a:t>
            </a:r>
            <a:r>
              <a:rPr lang="en-US" sz="3600" dirty="0"/>
              <a:t> </a:t>
            </a:r>
            <a:r>
              <a:rPr lang="en-US" sz="3600" dirty="0" err="1"/>
              <a:t>vả</a:t>
            </a:r>
            <a:r>
              <a:rPr lang="en-US" sz="3600" dirty="0"/>
              <a:t> </a:t>
            </a:r>
            <a:r>
              <a:rPr lang="en-US" sz="3600" dirty="0" err="1"/>
              <a:t>nên</a:t>
            </a:r>
            <a:r>
              <a:rPr lang="en-US" sz="3600" dirty="0"/>
              <a:t> </a:t>
            </a:r>
            <a:r>
              <a:rPr lang="en-US" sz="3600" dirty="0" err="1"/>
              <a:t>dế</a:t>
            </a:r>
            <a:r>
              <a:rPr lang="en-US" sz="3600" dirty="0"/>
              <a:t> </a:t>
            </a:r>
            <a:r>
              <a:rPr lang="en-US" sz="3600" dirty="0" err="1"/>
              <a:t>mèn</a:t>
            </a:r>
            <a:r>
              <a:rPr lang="en-US" sz="3600" dirty="0"/>
              <a:t> </a:t>
            </a:r>
            <a:r>
              <a:rPr lang="en-US" sz="3600" dirty="0" err="1"/>
              <a:t>hát</a:t>
            </a:r>
            <a:r>
              <a:rPr lang="en-US" sz="3600" dirty="0"/>
              <a:t> </a:t>
            </a:r>
            <a:r>
              <a:rPr lang="en-US" sz="3600" dirty="0" err="1"/>
              <a:t>tặng</a:t>
            </a:r>
            <a:r>
              <a:rPr lang="en-US" sz="3600" dirty="0"/>
              <a:t> </a:t>
            </a:r>
            <a:r>
              <a:rPr lang="en-US" sz="3600" dirty="0" err="1"/>
              <a:t>búp</a:t>
            </a:r>
            <a:r>
              <a:rPr lang="en-US" sz="3600" dirty="0"/>
              <a:t> </a:t>
            </a:r>
            <a:r>
              <a:rPr lang="en-US" sz="3600" dirty="0" err="1"/>
              <a:t>bê</a:t>
            </a:r>
            <a:r>
              <a:rPr lang="en-US" sz="3600" dirty="0"/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14"/>
          <a:stretch/>
        </p:blipFill>
        <p:spPr bwMode="auto">
          <a:xfrm>
            <a:off x="630117" y="1828799"/>
            <a:ext cx="9973405" cy="4835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517423" y="2644499"/>
            <a:ext cx="2892670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err="1"/>
              <a:t>Búp</a:t>
            </a:r>
            <a:r>
              <a:rPr lang="en-US" sz="3600" dirty="0"/>
              <a:t> </a:t>
            </a:r>
            <a:r>
              <a:rPr lang="en-US" sz="3600" dirty="0" err="1"/>
              <a:t>bê</a:t>
            </a:r>
            <a:r>
              <a:rPr lang="en-US" sz="3600" dirty="0"/>
              <a:t> </a:t>
            </a:r>
            <a:r>
              <a:rPr lang="en-US" sz="3600" dirty="0" err="1"/>
              <a:t>thấy</a:t>
            </a:r>
            <a:r>
              <a:rPr lang="en-US" sz="3600" dirty="0"/>
              <a:t> </a:t>
            </a:r>
            <a:r>
              <a:rPr lang="en-US" sz="3600" dirty="0" err="1"/>
              <a:t>hết</a:t>
            </a:r>
            <a:r>
              <a:rPr lang="en-US" sz="3600" dirty="0"/>
              <a:t> </a:t>
            </a:r>
            <a:r>
              <a:rPr lang="en-US" sz="3600" dirty="0" err="1"/>
              <a:t>mệt</a:t>
            </a:r>
            <a:r>
              <a:rPr lang="en-US" sz="3600" dirty="0"/>
              <a:t> </a:t>
            </a:r>
            <a:r>
              <a:rPr lang="en-US" sz="3600" dirty="0" err="1"/>
              <a:t>khi</a:t>
            </a:r>
            <a:r>
              <a:rPr lang="en-US" sz="3600" dirty="0"/>
              <a:t> </a:t>
            </a:r>
            <a:r>
              <a:rPr lang="en-US" sz="3600" dirty="0" err="1"/>
              <a:t>nghe</a:t>
            </a:r>
            <a:r>
              <a:rPr lang="en-US" sz="3600" dirty="0"/>
              <a:t> </a:t>
            </a:r>
            <a:r>
              <a:rPr lang="en-US" sz="3600" dirty="0" err="1"/>
              <a:t>dế</a:t>
            </a:r>
            <a:r>
              <a:rPr lang="en-US" sz="3600" dirty="0"/>
              <a:t> </a:t>
            </a:r>
            <a:r>
              <a:rPr lang="en-US" sz="3600" dirty="0" err="1"/>
              <a:t>mèn</a:t>
            </a:r>
            <a:r>
              <a:rPr lang="en-US" sz="3600" dirty="0"/>
              <a:t> </a:t>
            </a:r>
            <a:r>
              <a:rPr lang="en-US" sz="3600" dirty="0" err="1"/>
              <a:t>hát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405331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6"/>
          <p:cNvSpPr/>
          <p:nvPr/>
        </p:nvSpPr>
        <p:spPr>
          <a:xfrm>
            <a:off x="29312" y="954107"/>
            <a:ext cx="2098426" cy="463898"/>
          </a:xfrm>
          <a:prstGeom prst="roundRect">
            <a:avLst/>
          </a:prstGeom>
          <a:solidFill>
            <a:srgbClr val="80C535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r>
              <a:rPr lang="en-US" sz="2000" b="1" kern="0" dirty="0" smtClean="0">
                <a:solidFill>
                  <a:srgbClr val="FFFF00"/>
                </a:solidFill>
              </a:rPr>
              <a:t>3.  </a:t>
            </a:r>
            <a:r>
              <a:rPr lang="en-US" sz="2000" b="1" kern="0" dirty="0" err="1" smtClean="0">
                <a:solidFill>
                  <a:prstClr val="white"/>
                </a:solidFill>
              </a:rPr>
              <a:t>Kể</a:t>
            </a:r>
            <a:r>
              <a:rPr lang="en-US" sz="2000" b="1" kern="0" dirty="0" smtClean="0">
                <a:solidFill>
                  <a:prstClr val="white"/>
                </a:solidFill>
              </a:rPr>
              <a:t> </a:t>
            </a:r>
            <a:r>
              <a:rPr lang="en-US" sz="2000" b="1" kern="0" dirty="0" err="1" smtClean="0">
                <a:solidFill>
                  <a:prstClr val="white"/>
                </a:solidFill>
              </a:rPr>
              <a:t>chuyện</a:t>
            </a:r>
            <a:r>
              <a:rPr lang="en-US" sz="2000" b="1" kern="0" dirty="0" smtClean="0">
                <a:solidFill>
                  <a:prstClr val="white"/>
                </a:solidFill>
              </a:rPr>
              <a:t> </a:t>
            </a:r>
            <a:endParaRPr lang="en-US" sz="2000" b="1" kern="0" dirty="0">
              <a:solidFill>
                <a:prstClr val="white"/>
              </a:solidFill>
            </a:endParaRPr>
          </a:p>
        </p:txBody>
      </p:sp>
      <p:pic>
        <p:nvPicPr>
          <p:cNvPr id="3075" name="Picture 3" descr="C:\Users\MTDS\Desktop\2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104" y="1418005"/>
            <a:ext cx="9355016" cy="532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30620" y="970786"/>
            <a:ext cx="2528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>
                <a:solidFill>
                  <a:srgbClr val="333399"/>
                </a:solidFill>
                <a:latin typeface="Tw Cen MT" pitchFamily="34" charset="0"/>
                <a:cs typeface="Times New Roman" panose="02020603050405020304" charset="0"/>
              </a:rPr>
              <a:t>Búp</a:t>
            </a:r>
            <a:r>
              <a:rPr lang="en-US" sz="2400" b="1" dirty="0">
                <a:solidFill>
                  <a:srgbClr val="333399"/>
                </a:solidFill>
                <a:latin typeface="Tw Cen MT" pitchFamily="3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333399"/>
                </a:solidFill>
                <a:latin typeface="Tw Cen MT" pitchFamily="34" charset="0"/>
                <a:cs typeface="Times New Roman" panose="02020603050405020304" charset="0"/>
              </a:rPr>
              <a:t>bê</a:t>
            </a:r>
            <a:r>
              <a:rPr lang="en-US" sz="2400" b="1" dirty="0">
                <a:solidFill>
                  <a:srgbClr val="333399"/>
                </a:solidFill>
                <a:latin typeface="Tw Cen MT" pitchFamily="3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333399"/>
                </a:solidFill>
                <a:latin typeface="Tw Cen MT" pitchFamily="34" charset="0"/>
                <a:cs typeface="Times New Roman" panose="02020603050405020304" charset="0"/>
              </a:rPr>
              <a:t>và</a:t>
            </a:r>
            <a:r>
              <a:rPr lang="en-US" sz="2400" b="1" dirty="0">
                <a:solidFill>
                  <a:srgbClr val="333399"/>
                </a:solidFill>
                <a:latin typeface="Tw Cen MT" pitchFamily="3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333399"/>
                </a:solidFill>
                <a:latin typeface="Tw Cen MT" pitchFamily="34" charset="0"/>
                <a:cs typeface="Times New Roman" panose="02020603050405020304" charset="0"/>
              </a:rPr>
              <a:t>dế</a:t>
            </a:r>
            <a:r>
              <a:rPr lang="en-US" sz="2400" b="1" dirty="0">
                <a:solidFill>
                  <a:srgbClr val="333399"/>
                </a:solidFill>
                <a:latin typeface="Tw Cen MT" pitchFamily="34" charset="0"/>
                <a:cs typeface="Times New Roman" panose="02020603050405020304" charset="0"/>
              </a:rPr>
              <a:t> </a:t>
            </a:r>
            <a:r>
              <a:rPr lang="en-US" sz="2400" b="1" dirty="0" err="1">
                <a:solidFill>
                  <a:srgbClr val="333399"/>
                </a:solidFill>
                <a:latin typeface="Tw Cen MT" pitchFamily="34" charset="0"/>
                <a:cs typeface="Times New Roman" panose="02020603050405020304" charset="0"/>
              </a:rPr>
              <a:t>mèn</a:t>
            </a:r>
            <a:endParaRPr lang="en-US" sz="2400" b="1" dirty="0">
              <a:solidFill>
                <a:srgbClr val="333399"/>
              </a:solidFill>
              <a:latin typeface="Tw Cen MT" pitchFamily="34" charset="0"/>
              <a:cs typeface="Times New Roman" panose="0202060305040502030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75396" y="1696888"/>
            <a:ext cx="290175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000" dirty="0">
                <a:solidFill>
                  <a:prstClr val="black"/>
                </a:solidFill>
              </a:rPr>
              <a:t>Búp bê làm rất nhiều việc: quét nhà, rửa bát, nấu cơm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72108" y="3431150"/>
            <a:ext cx="2840204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 err="1"/>
              <a:t>Vì</a:t>
            </a:r>
            <a:r>
              <a:rPr lang="en-US" sz="2000" dirty="0"/>
              <a:t> </a:t>
            </a:r>
            <a:r>
              <a:rPr lang="en-US" sz="2000" dirty="0" err="1"/>
              <a:t>thấy</a:t>
            </a:r>
            <a:r>
              <a:rPr lang="en-US" sz="2000" dirty="0"/>
              <a:t> </a:t>
            </a:r>
            <a:r>
              <a:rPr lang="en-US" sz="2000" dirty="0" err="1"/>
              <a:t>búp</a:t>
            </a:r>
            <a:r>
              <a:rPr lang="en-US" sz="2000" dirty="0"/>
              <a:t> </a:t>
            </a:r>
            <a:r>
              <a:rPr lang="en-US" sz="2000" dirty="0" err="1"/>
              <a:t>bê</a:t>
            </a:r>
            <a:r>
              <a:rPr lang="en-US" sz="2000" dirty="0"/>
              <a:t> </a:t>
            </a:r>
            <a:r>
              <a:rPr lang="en-US" sz="2000" dirty="0" err="1"/>
              <a:t>bận</a:t>
            </a:r>
            <a:r>
              <a:rPr lang="en-US" sz="2000" dirty="0"/>
              <a:t> </a:t>
            </a:r>
            <a:r>
              <a:rPr lang="en-US" sz="2000" dirty="0" err="1"/>
              <a:t>rộn</a:t>
            </a:r>
            <a:r>
              <a:rPr lang="en-US" sz="2000" dirty="0"/>
              <a:t>, </a:t>
            </a:r>
            <a:r>
              <a:rPr lang="en-US" sz="2000" dirty="0" err="1"/>
              <a:t>vất</a:t>
            </a:r>
            <a:r>
              <a:rPr lang="en-US" sz="2000" dirty="0"/>
              <a:t> </a:t>
            </a:r>
            <a:r>
              <a:rPr lang="en-US" sz="2000" dirty="0" err="1"/>
              <a:t>vả</a:t>
            </a:r>
            <a:r>
              <a:rPr lang="en-US" sz="2000" dirty="0"/>
              <a:t> </a:t>
            </a:r>
            <a:r>
              <a:rPr lang="en-US" sz="2000" dirty="0" err="1"/>
              <a:t>nên</a:t>
            </a:r>
            <a:r>
              <a:rPr lang="en-US" sz="2000" dirty="0"/>
              <a:t> </a:t>
            </a:r>
            <a:r>
              <a:rPr lang="en-US" sz="2000" dirty="0" err="1"/>
              <a:t>dế</a:t>
            </a:r>
            <a:r>
              <a:rPr lang="en-US" sz="2000" dirty="0"/>
              <a:t> </a:t>
            </a:r>
            <a:r>
              <a:rPr lang="en-US" sz="2000" dirty="0" err="1"/>
              <a:t>mèn</a:t>
            </a:r>
            <a:r>
              <a:rPr lang="en-US" sz="2000" dirty="0"/>
              <a:t> </a:t>
            </a:r>
            <a:r>
              <a:rPr lang="en-US" sz="2000" dirty="0" err="1"/>
              <a:t>hát</a:t>
            </a:r>
            <a:r>
              <a:rPr lang="en-US" sz="2000" dirty="0"/>
              <a:t> </a:t>
            </a:r>
            <a:r>
              <a:rPr lang="en-US" sz="2000" dirty="0" err="1"/>
              <a:t>tặng</a:t>
            </a:r>
            <a:r>
              <a:rPr lang="en-US" sz="2000" dirty="0"/>
              <a:t> </a:t>
            </a:r>
            <a:r>
              <a:rPr lang="en-US" sz="2000" dirty="0" err="1"/>
              <a:t>búp</a:t>
            </a:r>
            <a:r>
              <a:rPr lang="en-US" sz="2000" dirty="0"/>
              <a:t> </a:t>
            </a:r>
            <a:r>
              <a:rPr lang="en-US" sz="2000" dirty="0" err="1"/>
              <a:t>bê</a:t>
            </a:r>
            <a:r>
              <a:rPr lang="en-US" sz="20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7801598" y="5358833"/>
            <a:ext cx="2781223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 err="1"/>
              <a:t>Búp</a:t>
            </a:r>
            <a:r>
              <a:rPr lang="en-US" sz="2000" dirty="0"/>
              <a:t> </a:t>
            </a:r>
            <a:r>
              <a:rPr lang="en-US" sz="2000" dirty="0" err="1"/>
              <a:t>bê</a:t>
            </a:r>
            <a:r>
              <a:rPr lang="en-US" sz="2000" dirty="0"/>
              <a:t> </a:t>
            </a:r>
            <a:r>
              <a:rPr lang="en-US" sz="2000" dirty="0" err="1"/>
              <a:t>thấy</a:t>
            </a:r>
            <a:r>
              <a:rPr lang="en-US" sz="2000" dirty="0"/>
              <a:t> </a:t>
            </a:r>
            <a:r>
              <a:rPr lang="en-US" sz="2000" dirty="0" err="1"/>
              <a:t>hết</a:t>
            </a:r>
            <a:r>
              <a:rPr lang="en-US" sz="2000" dirty="0"/>
              <a:t> </a:t>
            </a:r>
            <a:r>
              <a:rPr lang="en-US" sz="2000" dirty="0" err="1"/>
              <a:t>mệt</a:t>
            </a:r>
            <a:r>
              <a:rPr lang="en-US" sz="2000" dirty="0"/>
              <a:t>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nghe</a:t>
            </a:r>
            <a:r>
              <a:rPr lang="en-US" sz="2000" dirty="0"/>
              <a:t> </a:t>
            </a:r>
            <a:r>
              <a:rPr lang="en-US" sz="2000" dirty="0" err="1"/>
              <a:t>dế</a:t>
            </a:r>
            <a:r>
              <a:rPr lang="en-US" sz="2000" dirty="0"/>
              <a:t> </a:t>
            </a:r>
            <a:r>
              <a:rPr lang="en-US" sz="2000" dirty="0" err="1"/>
              <a:t>mèn</a:t>
            </a:r>
            <a:r>
              <a:rPr lang="en-US" sz="2000" dirty="0"/>
              <a:t> </a:t>
            </a:r>
            <a:r>
              <a:rPr lang="en-US" sz="2000" dirty="0" err="1"/>
              <a:t>hát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73434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6"/>
          <p:cNvSpPr/>
          <p:nvPr/>
        </p:nvSpPr>
        <p:spPr>
          <a:xfrm>
            <a:off x="323851" y="1268056"/>
            <a:ext cx="1768717" cy="353943"/>
          </a:xfrm>
          <a:prstGeom prst="roundRect">
            <a:avLst/>
          </a:prstGeom>
          <a:solidFill>
            <a:srgbClr val="80C535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1. 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Đọc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9787" y="1268056"/>
            <a:ext cx="978151" cy="7078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kern="0" dirty="0" smtClean="0">
                <a:solidFill>
                  <a:prstClr val="black"/>
                </a:solidFill>
                <a:latin typeface="Tw Cen MT" pitchFamily="34" charset="0"/>
                <a:cs typeface="Times New Roman" panose="02020603050405020304" charset="0"/>
              </a:rPr>
              <a:t>a</a:t>
            </a:r>
            <a:endParaRPr lang="en-US" sz="4000" b="1" kern="0" dirty="0">
              <a:solidFill>
                <a:prstClr val="black"/>
              </a:solidFill>
              <a:latin typeface="Tw Cen MT" pitchFamily="34" charset="0"/>
              <a:cs typeface="Times New Roman" panose="020206030504050203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05479" y="1268056"/>
            <a:ext cx="994992" cy="7078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kern="0" dirty="0" smtClean="0">
                <a:solidFill>
                  <a:prstClr val="black"/>
                </a:solidFill>
                <a:latin typeface="Tw Cen MT" pitchFamily="34" charset="0"/>
                <a:cs typeface="Times New Roman" panose="02020603050405020304" charset="0"/>
              </a:rPr>
              <a:t>e</a:t>
            </a:r>
            <a:endParaRPr lang="en-US" sz="4000" b="1" kern="0" dirty="0">
              <a:solidFill>
                <a:prstClr val="black"/>
              </a:solidFill>
              <a:latin typeface="Tw Cen MT" pitchFamily="34" charset="0"/>
              <a:cs typeface="Times New Roman" panose="020206030504050203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33556" y="1969738"/>
            <a:ext cx="965690" cy="7078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kern="0" dirty="0" err="1" smtClean="0">
                <a:solidFill>
                  <a:prstClr val="black"/>
                </a:solidFill>
                <a:latin typeface="Tw Cen MT" pitchFamily="34" charset="0"/>
                <a:cs typeface="Times New Roman" panose="02020603050405020304" charset="0"/>
              </a:rPr>
              <a:t>ba</a:t>
            </a:r>
            <a:endParaRPr lang="en-US" sz="4000" b="1" kern="0" dirty="0">
              <a:solidFill>
                <a:prstClr val="black"/>
              </a:solidFill>
              <a:latin typeface="Tw Cen MT" pitchFamily="34" charset="0"/>
              <a:cs typeface="Times New Roman" panose="020206030504050203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0471" y="1268056"/>
            <a:ext cx="1018445" cy="7078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kern="0" dirty="0">
                <a:solidFill>
                  <a:prstClr val="black"/>
                </a:solidFill>
                <a:latin typeface="Tw Cen MT" pitchFamily="34" charset="0"/>
                <a:cs typeface="Times New Roman" panose="02020603050405020304" charset="0"/>
              </a:rPr>
              <a:t>ê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05479" y="1969738"/>
            <a:ext cx="994992" cy="7078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kern="0" dirty="0" smtClean="0">
                <a:solidFill>
                  <a:prstClr val="black"/>
                </a:solidFill>
                <a:latin typeface="Tw Cen MT" pitchFamily="34" charset="0"/>
                <a:cs typeface="Times New Roman" panose="02020603050405020304" charset="0"/>
              </a:rPr>
              <a:t>b</a:t>
            </a:r>
            <a:endParaRPr lang="en-US" sz="4000" b="1" kern="0" dirty="0">
              <a:solidFill>
                <a:prstClr val="black"/>
              </a:solidFill>
              <a:latin typeface="Tw Cen MT" pitchFamily="34" charset="0"/>
              <a:cs typeface="Times New Roman" panose="0202060305040502030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14748" y="1969738"/>
            <a:ext cx="1012578" cy="7078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kern="0" dirty="0" smtClean="0">
                <a:solidFill>
                  <a:prstClr val="black"/>
                </a:solidFill>
                <a:latin typeface="Tw Cen MT" pitchFamily="34" charset="0"/>
                <a:cs typeface="Times New Roman" panose="02020603050405020304" charset="0"/>
              </a:rPr>
              <a:t>b</a:t>
            </a:r>
            <a:endParaRPr lang="en-US" sz="4000" b="1" kern="0" dirty="0">
              <a:solidFill>
                <a:prstClr val="black"/>
              </a:solidFill>
              <a:latin typeface="Tw Cen MT" pitchFamily="34" charset="0"/>
              <a:cs typeface="Times New Roman" panose="020206030504050203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94238" y="1969738"/>
            <a:ext cx="1018445" cy="7078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kern="0" dirty="0" smtClean="0">
                <a:solidFill>
                  <a:prstClr val="black"/>
                </a:solidFill>
                <a:latin typeface="Tw Cen MT" pitchFamily="34" charset="0"/>
                <a:cs typeface="Times New Roman" panose="02020603050405020304" charset="0"/>
              </a:rPr>
              <a:t>b</a:t>
            </a:r>
            <a:endParaRPr lang="en-US" sz="4000" b="1" kern="0" dirty="0">
              <a:solidFill>
                <a:prstClr val="black"/>
              </a:solidFill>
              <a:latin typeface="Tw Cen MT" pitchFamily="34" charset="0"/>
              <a:cs typeface="Times New Roman" panose="0202060305040502030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27210" y="2677624"/>
            <a:ext cx="1012577" cy="7078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kern="0" dirty="0" smtClean="0">
                <a:solidFill>
                  <a:prstClr val="black"/>
                </a:solidFill>
                <a:latin typeface="Tw Cen MT" pitchFamily="34" charset="0"/>
                <a:cs typeface="Times New Roman" panose="02020603050405020304" charset="0"/>
              </a:rPr>
              <a:t>c</a:t>
            </a:r>
            <a:endParaRPr lang="en-US" sz="4000" b="1" kern="0" dirty="0">
              <a:solidFill>
                <a:prstClr val="black"/>
              </a:solidFill>
              <a:latin typeface="Tw Cen MT" pitchFamily="34" charset="0"/>
              <a:cs typeface="Times New Roman" panose="0202060305040502030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52248" y="2675921"/>
            <a:ext cx="965690" cy="7078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kern="0" dirty="0" err="1" smtClean="0">
                <a:solidFill>
                  <a:prstClr val="black"/>
                </a:solidFill>
                <a:latin typeface="Tw Cen MT" pitchFamily="34" charset="0"/>
                <a:cs typeface="Times New Roman" panose="02020603050405020304" charset="0"/>
              </a:rPr>
              <a:t>ca</a:t>
            </a:r>
            <a:endParaRPr lang="en-US" sz="4000" b="1" kern="0" dirty="0">
              <a:solidFill>
                <a:prstClr val="black"/>
              </a:solidFill>
              <a:latin typeface="Tw Cen MT" pitchFamily="34" charset="0"/>
              <a:cs typeface="Times New Roman" panose="0202060305040502030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05479" y="2677624"/>
            <a:ext cx="994994" cy="7078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kern="0" dirty="0" smtClean="0">
                <a:solidFill>
                  <a:prstClr val="black"/>
                </a:solidFill>
                <a:latin typeface="Tw Cen MT" pitchFamily="34" charset="0"/>
                <a:cs typeface="Times New Roman" panose="02020603050405020304" charset="0"/>
              </a:rPr>
              <a:t>c</a:t>
            </a:r>
            <a:endParaRPr lang="en-US" sz="4000" b="1" kern="0" dirty="0">
              <a:solidFill>
                <a:prstClr val="black"/>
              </a:solidFill>
              <a:latin typeface="Tw Cen MT" pitchFamily="34" charset="0"/>
              <a:cs typeface="Times New Roman" panose="0202060305040502030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00471" y="2675921"/>
            <a:ext cx="1018448" cy="7078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kern="0" dirty="0" smtClean="0">
                <a:solidFill>
                  <a:prstClr val="black"/>
                </a:solidFill>
                <a:latin typeface="Tw Cen MT" pitchFamily="34" charset="0"/>
                <a:cs typeface="Times New Roman" panose="02020603050405020304" charset="0"/>
              </a:rPr>
              <a:t>c</a:t>
            </a:r>
            <a:endParaRPr lang="en-US" sz="4000" b="1" kern="0" dirty="0">
              <a:solidFill>
                <a:prstClr val="black"/>
              </a:solidFill>
              <a:latin typeface="Tw Cen MT" pitchFamily="34" charset="0"/>
              <a:cs typeface="Times New Roman" panose="0202060305040502030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28702" y="3446431"/>
            <a:ext cx="1863969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  <a:latin typeface="Tw Cen MT" pitchFamily="34" charset="0"/>
                <a:cs typeface="Times New Roman" panose="02020603050405020304" charset="0"/>
              </a:rPr>
              <a:t>ba</a:t>
            </a:r>
            <a:r>
              <a:rPr lang="en-US" sz="4000" b="1" dirty="0" smtClean="0">
                <a:solidFill>
                  <a:srgbClr val="7030A0"/>
                </a:solidFill>
                <a:latin typeface="Tw Cen MT" pitchFamily="34" charset="0"/>
                <a:cs typeface="Times New Roman" panose="0202060305040502030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w Cen MT" pitchFamily="34" charset="0"/>
                <a:cs typeface="Times New Roman" panose="02020603050405020304" charset="0"/>
              </a:rPr>
              <a:t>bà</a:t>
            </a:r>
            <a:endParaRPr lang="en-US" sz="4000" b="1" dirty="0">
              <a:solidFill>
                <a:srgbClr val="7030A0"/>
              </a:solidFill>
              <a:latin typeface="Tw Cen MT" pitchFamily="34" charset="0"/>
              <a:cs typeface="Times New Roman" panose="0202060305040502030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02579" y="3432194"/>
            <a:ext cx="1749669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w Cen MT" pitchFamily="34" charset="0"/>
                <a:cs typeface="Times New Roman" panose="02020603050405020304" charset="0"/>
              </a:rPr>
              <a:t>b</a:t>
            </a:r>
            <a:r>
              <a:rPr lang="en-US" sz="4000" b="1" dirty="0" smtClean="0">
                <a:solidFill>
                  <a:srgbClr val="7030A0"/>
                </a:solidFill>
                <a:latin typeface="Tw Cen MT" pitchFamily="34" charset="0"/>
                <a:cs typeface="Times New Roman" panose="02020603050405020304" charset="0"/>
              </a:rPr>
              <a:t>e </a:t>
            </a:r>
            <a:r>
              <a:rPr lang="en-US" sz="4000" b="1" dirty="0" err="1" smtClean="0">
                <a:solidFill>
                  <a:srgbClr val="7030A0"/>
                </a:solidFill>
                <a:latin typeface="Tw Cen MT" pitchFamily="34" charset="0"/>
                <a:cs typeface="Times New Roman" panose="02020603050405020304" charset="0"/>
              </a:rPr>
              <a:t>bé</a:t>
            </a:r>
            <a:endParaRPr lang="en-US" sz="4000" b="1" dirty="0">
              <a:solidFill>
                <a:srgbClr val="7030A0"/>
              </a:solidFill>
              <a:latin typeface="Tw Cen MT" pitchFamily="34" charset="0"/>
              <a:cs typeface="Times New Roman" panose="0202060305040502030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07958" y="3446431"/>
            <a:ext cx="1850042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  <a:latin typeface="Tw Cen MT" pitchFamily="34" charset="0"/>
                <a:cs typeface="Times New Roman" panose="02020603050405020304" charset="0"/>
              </a:rPr>
              <a:t>cá</a:t>
            </a:r>
            <a:r>
              <a:rPr lang="en-US" sz="4000" b="1" dirty="0" smtClean="0">
                <a:solidFill>
                  <a:srgbClr val="7030A0"/>
                </a:solidFill>
                <a:latin typeface="Tw Cen MT" pitchFamily="34" charset="0"/>
                <a:cs typeface="Times New Roman" panose="0202060305040502030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w Cen MT" pitchFamily="34" charset="0"/>
                <a:cs typeface="Times New Roman" panose="02020603050405020304" charset="0"/>
              </a:rPr>
              <a:t>bè</a:t>
            </a:r>
            <a:endParaRPr lang="en-US" sz="4000" b="1" dirty="0">
              <a:solidFill>
                <a:srgbClr val="7030A0"/>
              </a:solidFill>
              <a:latin typeface="Tw Cen MT" pitchFamily="34" charset="0"/>
              <a:cs typeface="Times New Roman" panose="0202060305040502030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27981" y="3432194"/>
            <a:ext cx="1802422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  <a:latin typeface="Tw Cen MT" pitchFamily="34" charset="0"/>
                <a:cs typeface="Times New Roman" panose="02020603050405020304" charset="0"/>
              </a:rPr>
              <a:t>bè</a:t>
            </a:r>
            <a:r>
              <a:rPr lang="en-US" sz="4000" b="1" dirty="0" smtClean="0">
                <a:solidFill>
                  <a:srgbClr val="7030A0"/>
                </a:solidFill>
                <a:latin typeface="Tw Cen MT" pitchFamily="34" charset="0"/>
                <a:cs typeface="Times New Roman" panose="0202060305040502030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w Cen MT" pitchFamily="34" charset="0"/>
                <a:cs typeface="Times New Roman" panose="02020603050405020304" charset="0"/>
              </a:rPr>
              <a:t>cá</a:t>
            </a:r>
            <a:endParaRPr lang="en-US" sz="4000" b="1" dirty="0">
              <a:solidFill>
                <a:srgbClr val="7030A0"/>
              </a:solidFill>
              <a:latin typeface="Tw Cen MT" pitchFamily="34" charset="0"/>
              <a:cs typeface="Times New Roman" panose="0202060305040502030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959359" y="3432194"/>
            <a:ext cx="1899138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  <a:latin typeface="Tw Cen MT" pitchFamily="34" charset="0"/>
                <a:cs typeface="Times New Roman" panose="02020603050405020304" charset="0"/>
              </a:rPr>
              <a:t>b</a:t>
            </a:r>
            <a:r>
              <a:rPr lang="en-US" sz="3200" b="1" dirty="0" err="1" smtClean="0">
                <a:solidFill>
                  <a:srgbClr val="7030A0"/>
                </a:solidFill>
                <a:latin typeface="Tw Cen MT" pitchFamily="34" charset="0"/>
                <a:cs typeface="Times New Roman" panose="02020603050405020304" charset="0"/>
              </a:rPr>
              <a:t>ế</a:t>
            </a:r>
            <a:r>
              <a:rPr lang="en-US" sz="4000" b="1" dirty="0" smtClean="0">
                <a:solidFill>
                  <a:srgbClr val="7030A0"/>
                </a:solidFill>
                <a:latin typeface="Tw Cen MT" pitchFamily="34" charset="0"/>
                <a:cs typeface="Times New Roman" panose="0202060305040502030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w Cen MT" pitchFamily="34" charset="0"/>
                <a:cs typeface="Times New Roman" panose="02020603050405020304" charset="0"/>
              </a:rPr>
              <a:t>bé</a:t>
            </a:r>
            <a:endParaRPr lang="en-US" sz="4000" b="1" dirty="0">
              <a:solidFill>
                <a:srgbClr val="7030A0"/>
              </a:solidFill>
              <a:latin typeface="Tw Cen MT" pitchFamily="34" charset="0"/>
              <a:cs typeface="Times New Roman" panose="0202060305040502030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82248" y="4196599"/>
            <a:ext cx="2901462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  <a:latin typeface="Tw Cen MT" pitchFamily="34" charset="0"/>
                <a:cs typeface="Times New Roman" panose="02020603050405020304" charset="0"/>
              </a:rPr>
              <a:t>Bà</a:t>
            </a:r>
            <a:r>
              <a:rPr lang="en-US" sz="4000" b="1" dirty="0" smtClean="0">
                <a:solidFill>
                  <a:srgbClr val="7030A0"/>
                </a:solidFill>
                <a:latin typeface="Tw Cen MT" pitchFamily="34" charset="0"/>
                <a:cs typeface="Times New Roman" panose="0202060305040502030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w Cen MT" pitchFamily="34" charset="0"/>
                <a:cs typeface="Times New Roman" panose="02020603050405020304" charset="0"/>
              </a:rPr>
              <a:t>b</a:t>
            </a:r>
            <a:r>
              <a:rPr lang="en-US" sz="3200" b="1" dirty="0" err="1" smtClean="0">
                <a:solidFill>
                  <a:srgbClr val="7030A0"/>
                </a:solidFill>
                <a:latin typeface="Tw Cen MT" pitchFamily="34" charset="0"/>
                <a:cs typeface="Times New Roman" panose="02020603050405020304" charset="0"/>
              </a:rPr>
              <a:t>ế</a:t>
            </a:r>
            <a:r>
              <a:rPr lang="en-US" sz="4000" b="1" dirty="0" smtClean="0">
                <a:solidFill>
                  <a:srgbClr val="7030A0"/>
                </a:solidFill>
                <a:latin typeface="Tw Cen MT" pitchFamily="34" charset="0"/>
                <a:cs typeface="Times New Roman" panose="0202060305040502030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w Cen MT" pitchFamily="34" charset="0"/>
                <a:cs typeface="Times New Roman" panose="02020603050405020304" charset="0"/>
              </a:rPr>
              <a:t>bé</a:t>
            </a:r>
            <a:r>
              <a:rPr lang="en-US" sz="4000" b="1" dirty="0" smtClean="0">
                <a:solidFill>
                  <a:srgbClr val="7030A0"/>
                </a:solidFill>
                <a:latin typeface="Tw Cen MT" pitchFamily="34" charset="0"/>
                <a:cs typeface="Times New Roman" panose="02020603050405020304" charset="0"/>
              </a:rPr>
              <a:t>.</a:t>
            </a:r>
            <a:endParaRPr lang="en-US" sz="4000" b="1" dirty="0">
              <a:solidFill>
                <a:srgbClr val="7030A0"/>
              </a:solidFill>
              <a:latin typeface="Tw Cen MT" pitchFamily="34" charset="0"/>
              <a:cs typeface="Times New Roman" panose="02020603050405020304" charset="0"/>
            </a:endParaRPr>
          </a:p>
        </p:txBody>
      </p:sp>
      <p:sp>
        <p:nvSpPr>
          <p:cNvPr id="25" name="Rectangle: Rounded Corners 6"/>
          <p:cNvSpPr/>
          <p:nvPr/>
        </p:nvSpPr>
        <p:spPr>
          <a:xfrm>
            <a:off x="313590" y="4996540"/>
            <a:ext cx="1960687" cy="385400"/>
          </a:xfrm>
          <a:prstGeom prst="roundRect">
            <a:avLst/>
          </a:prstGeom>
          <a:solidFill>
            <a:srgbClr val="80C535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r>
              <a:rPr lang="en-US" sz="2000" b="1" kern="0" dirty="0" smtClean="0">
                <a:solidFill>
                  <a:srgbClr val="FFFF00"/>
                </a:solidFill>
              </a:rPr>
              <a:t>2.  </a:t>
            </a:r>
            <a:r>
              <a:rPr lang="en-US" sz="2000" b="1" kern="0" dirty="0" err="1" smtClean="0">
                <a:solidFill>
                  <a:prstClr val="white"/>
                </a:solidFill>
              </a:rPr>
              <a:t>Tô</a:t>
            </a:r>
            <a:r>
              <a:rPr lang="en-US" sz="2000" b="1" kern="0" dirty="0" smtClean="0">
                <a:solidFill>
                  <a:prstClr val="white"/>
                </a:solidFill>
              </a:rPr>
              <a:t> </a:t>
            </a:r>
            <a:r>
              <a:rPr lang="en-US" sz="2000" b="1" kern="0" dirty="0" err="1" smtClean="0">
                <a:solidFill>
                  <a:prstClr val="white"/>
                </a:solidFill>
              </a:rPr>
              <a:t>và</a:t>
            </a:r>
            <a:r>
              <a:rPr lang="en-US" sz="2000" b="1" kern="0" dirty="0" smtClean="0">
                <a:solidFill>
                  <a:prstClr val="white"/>
                </a:solidFill>
              </a:rPr>
              <a:t> </a:t>
            </a:r>
            <a:r>
              <a:rPr lang="en-US" sz="2000" b="1" kern="0" dirty="0" err="1" smtClean="0">
                <a:solidFill>
                  <a:prstClr val="white"/>
                </a:solidFill>
              </a:rPr>
              <a:t>viết</a:t>
            </a:r>
            <a:endParaRPr lang="en-US" sz="2000" b="1" kern="0" dirty="0">
              <a:solidFill>
                <a:prstClr val="white"/>
              </a:solidFill>
            </a:endParaRPr>
          </a:p>
        </p:txBody>
      </p:sp>
      <p:pic>
        <p:nvPicPr>
          <p:cNvPr id="26" name="Picture 2" descr="C:\Users\MTDS\Desktop\TRANH\23A - Copy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277" y="4955354"/>
            <a:ext cx="6128238" cy="495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27" name="Rectangle: Rounded Corners 6"/>
          <p:cNvSpPr/>
          <p:nvPr/>
        </p:nvSpPr>
        <p:spPr>
          <a:xfrm>
            <a:off x="313590" y="6063787"/>
            <a:ext cx="1960687" cy="385400"/>
          </a:xfrm>
          <a:prstGeom prst="roundRect">
            <a:avLst/>
          </a:prstGeom>
          <a:solidFill>
            <a:srgbClr val="80C535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r>
              <a:rPr lang="en-US" sz="2000" b="1" kern="0" dirty="0" smtClean="0">
                <a:solidFill>
                  <a:srgbClr val="FFFF00"/>
                </a:solidFill>
              </a:rPr>
              <a:t>3. </a:t>
            </a:r>
            <a:r>
              <a:rPr lang="en-US" sz="2000" b="1" kern="0" dirty="0" err="1" smtClean="0">
                <a:solidFill>
                  <a:schemeClr val="bg1"/>
                </a:solidFill>
              </a:rPr>
              <a:t>Kể</a:t>
            </a:r>
            <a:r>
              <a:rPr lang="en-US" sz="2000" b="1" kern="0" dirty="0" smtClean="0">
                <a:solidFill>
                  <a:schemeClr val="bg1"/>
                </a:solidFill>
              </a:rPr>
              <a:t> </a:t>
            </a:r>
            <a:r>
              <a:rPr lang="en-US" sz="2000" b="1" kern="0" dirty="0" err="1" smtClean="0">
                <a:solidFill>
                  <a:schemeClr val="bg1"/>
                </a:solidFill>
              </a:rPr>
              <a:t>chuyện</a:t>
            </a:r>
            <a:r>
              <a:rPr lang="en-US" sz="2000" b="1" kern="0" dirty="0" smtClean="0">
                <a:solidFill>
                  <a:schemeClr val="bg1"/>
                </a:solidFill>
              </a:rPr>
              <a:t> *</a:t>
            </a:r>
            <a:endParaRPr lang="en-US" sz="2000" b="1" kern="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82865" y="6211669"/>
            <a:ext cx="427306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333399"/>
                </a:solidFill>
                <a:latin typeface="Tw Cen MT" pitchFamily="34" charset="0"/>
                <a:cs typeface="Times New Roman" panose="02020603050405020304" charset="0"/>
              </a:rPr>
              <a:t>Búp</a:t>
            </a:r>
            <a:r>
              <a:rPr lang="en-US" sz="3600" b="1" dirty="0" smtClean="0">
                <a:solidFill>
                  <a:srgbClr val="333399"/>
                </a:solidFill>
                <a:latin typeface="Tw Cen MT" pitchFamily="34" charset="0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solidFill>
                  <a:srgbClr val="333399"/>
                </a:solidFill>
                <a:latin typeface="Tw Cen MT" pitchFamily="34" charset="0"/>
                <a:cs typeface="Times New Roman" panose="02020603050405020304" charset="0"/>
              </a:rPr>
              <a:t>bê</a:t>
            </a:r>
            <a:r>
              <a:rPr lang="en-US" sz="3600" b="1" dirty="0" smtClean="0">
                <a:solidFill>
                  <a:srgbClr val="333399"/>
                </a:solidFill>
                <a:latin typeface="Tw Cen MT" pitchFamily="34" charset="0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solidFill>
                  <a:srgbClr val="333399"/>
                </a:solidFill>
                <a:latin typeface="Tw Cen MT" pitchFamily="34" charset="0"/>
                <a:cs typeface="Times New Roman" panose="02020603050405020304" charset="0"/>
              </a:rPr>
              <a:t>và</a:t>
            </a:r>
            <a:r>
              <a:rPr lang="en-US" sz="3600" b="1" dirty="0" smtClean="0">
                <a:solidFill>
                  <a:srgbClr val="333399"/>
                </a:solidFill>
                <a:latin typeface="Tw Cen MT" pitchFamily="34" charset="0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solidFill>
                  <a:srgbClr val="333399"/>
                </a:solidFill>
                <a:latin typeface="Tw Cen MT" pitchFamily="34" charset="0"/>
                <a:cs typeface="Times New Roman" panose="02020603050405020304" charset="0"/>
              </a:rPr>
              <a:t>d</a:t>
            </a:r>
            <a:r>
              <a:rPr lang="en-US" sz="3200" b="1" dirty="0" err="1" smtClean="0">
                <a:solidFill>
                  <a:srgbClr val="333399"/>
                </a:solidFill>
                <a:latin typeface="Tw Cen MT" pitchFamily="34" charset="0"/>
                <a:cs typeface="Times New Roman" panose="02020603050405020304" charset="0"/>
              </a:rPr>
              <a:t>ế</a:t>
            </a:r>
            <a:r>
              <a:rPr lang="en-US" sz="3600" b="1" dirty="0" smtClean="0">
                <a:solidFill>
                  <a:srgbClr val="333399"/>
                </a:solidFill>
                <a:latin typeface="Tw Cen MT" pitchFamily="34" charset="0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solidFill>
                  <a:srgbClr val="333399"/>
                </a:solidFill>
                <a:latin typeface="Tw Cen MT" pitchFamily="34" charset="0"/>
                <a:cs typeface="Times New Roman" panose="02020603050405020304" charset="0"/>
              </a:rPr>
              <a:t>mèn</a:t>
            </a:r>
            <a:endParaRPr lang="en-US" sz="3600" b="1" dirty="0">
              <a:solidFill>
                <a:srgbClr val="333399"/>
              </a:solidFill>
              <a:latin typeface="Tw Cen MT" pitchFamily="34" charset="0"/>
              <a:cs typeface="Times New Roman" panose="0202060305040502030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27325" y="5506927"/>
            <a:ext cx="213067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F0"/>
                </a:solidFill>
                <a:latin typeface="Tw Cen MT" pitchFamily="34" charset="0"/>
                <a:cs typeface="Times New Roman" panose="02020603050405020304" charset="0"/>
              </a:rPr>
              <a:t>b</a:t>
            </a:r>
            <a:r>
              <a:rPr lang="en-US" sz="3200" b="1" dirty="0" err="1" smtClean="0">
                <a:solidFill>
                  <a:srgbClr val="00B0F0"/>
                </a:solidFill>
                <a:latin typeface="Tw Cen MT" pitchFamily="34" charset="0"/>
                <a:cs typeface="Times New Roman" panose="02020603050405020304" charset="0"/>
              </a:rPr>
              <a:t>ế</a:t>
            </a:r>
            <a:r>
              <a:rPr lang="en-US" sz="3600" b="1" dirty="0" smtClean="0">
                <a:solidFill>
                  <a:srgbClr val="00B0F0"/>
                </a:solidFill>
                <a:latin typeface="Tw Cen MT" pitchFamily="34" charset="0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Tw Cen MT" pitchFamily="34" charset="0"/>
                <a:cs typeface="Times New Roman" panose="02020603050405020304" charset="0"/>
              </a:rPr>
              <a:t>bé</a:t>
            </a:r>
            <a:endParaRPr lang="en-US" sz="3600" b="1" dirty="0">
              <a:solidFill>
                <a:srgbClr val="00B0F0"/>
              </a:solidFill>
              <a:latin typeface="Tw Cen MT" pitchFamily="3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10179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F3978C81-32EC-4022-A566-3C15834728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983700" y="-139121"/>
            <a:ext cx="1787184" cy="150049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475F598-0355-4241-95C5-A2A9985336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9696" y="-129692"/>
            <a:ext cx="1787184" cy="150049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E0D2A20-4D1A-4C52-9816-F6C170B63D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8" y="4167712"/>
            <a:ext cx="12190992" cy="269028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C848FBF-8B4E-4495-8104-B35C70B540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808" y="889000"/>
            <a:ext cx="10093569" cy="402676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EBB5BB03-286A-4747-B55F-842491BFF2F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0131" y="1184360"/>
            <a:ext cx="3569676" cy="39981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3">
            <a:hlinkClick r:id="rId7"/>
            <a:extLst>
              <a:ext uri="{FF2B5EF4-FFF2-40B4-BE49-F238E27FC236}">
                <a16:creationId xmlns:a16="http://schemas.microsoft.com/office/drawing/2014/main" id="{431C801F-0E93-4415-B73C-1BA1BB488D00}"/>
              </a:ext>
            </a:extLst>
          </p:cNvPr>
          <p:cNvSpPr txBox="1"/>
          <p:nvPr/>
        </p:nvSpPr>
        <p:spPr>
          <a:xfrm>
            <a:off x="1292485" y="576376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259C0B-6EF8-4A33-A727-694B827D4881}"/>
              </a:ext>
            </a:extLst>
          </p:cNvPr>
          <p:cNvSpPr txBox="1"/>
          <p:nvPr/>
        </p:nvSpPr>
        <p:spPr>
          <a:xfrm>
            <a:off x="1160585" y="1895597"/>
            <a:ext cx="72624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Củng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cố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dặn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dò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文本框 4"/>
          <p:cNvSpPr txBox="1">
            <a:spLocks noChangeArrowheads="1"/>
          </p:cNvSpPr>
          <p:nvPr/>
        </p:nvSpPr>
        <p:spPr bwMode="auto">
          <a:xfrm>
            <a:off x="1930968" y="3059939"/>
            <a:ext cx="5679831" cy="1107773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21701" tIns="60850" rIns="121701" bIns="608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6660"/>
            <a:r>
              <a:rPr lang="en-US" altLang="zh-CN" sz="32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- </a:t>
            </a:r>
            <a:r>
              <a:rPr lang="en-US" altLang="zh-CN" sz="3200" b="1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Về</a:t>
            </a:r>
            <a:r>
              <a:rPr lang="en-US" altLang="zh-CN" sz="32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nhà</a:t>
            </a:r>
            <a:r>
              <a:rPr lang="en-US" altLang="zh-CN" sz="32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đọc</a:t>
            </a:r>
            <a:r>
              <a:rPr lang="en-US" altLang="zh-CN" sz="32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lại</a:t>
            </a:r>
            <a:r>
              <a:rPr lang="en-US" altLang="zh-CN" sz="32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endParaRPr lang="en-US" altLang="zh-CN" sz="3200" b="1" dirty="0" smtClean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defTabSz="1216660"/>
            <a:r>
              <a:rPr lang="en-US" altLang="zh-CN" sz="32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- </a:t>
            </a:r>
            <a:r>
              <a:rPr lang="en-US" altLang="zh-CN" sz="3200" b="1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Chuẩn</a:t>
            </a:r>
            <a:r>
              <a:rPr lang="en-US" altLang="zh-CN" sz="32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bị</a:t>
            </a:r>
            <a:r>
              <a:rPr lang="en-US" altLang="zh-CN" sz="32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lang="en-US" altLang="zh-CN" sz="32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6: O </a:t>
            </a:r>
            <a:r>
              <a:rPr lang="en-US" altLang="zh-CN" sz="3200" b="1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o</a:t>
            </a:r>
            <a:r>
              <a:rPr lang="en-US" altLang="zh-CN" sz="32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 ?</a:t>
            </a:r>
          </a:p>
        </p:txBody>
      </p:sp>
    </p:spTree>
    <p:extLst>
      <p:ext uri="{BB962C8B-B14F-4D97-AF65-F5344CB8AC3E}">
        <p14:creationId xmlns:p14="http://schemas.microsoft.com/office/powerpoint/2010/main" val="360939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:a16="http://schemas.microsoft.com/office/drawing/2014/main" xmlns:a14="http://schemas.microsoft.com/office/drawing/2010/main" xmlns="">
      <p:transition spd="slow"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226</Words>
  <Application>Microsoft Office PowerPoint</Application>
  <PresentationFormat>Widescreen</PresentationFormat>
  <Paragraphs>58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宋体</vt:lpstr>
      <vt:lpstr>Arial</vt:lpstr>
      <vt:lpstr>Arial-Rounded</vt:lpstr>
      <vt:lpstr>Calibri</vt:lpstr>
      <vt:lpstr>Chivo Light</vt:lpstr>
      <vt:lpstr>等线</vt:lpstr>
      <vt:lpstr>Tahoma</vt:lpstr>
      <vt:lpstr>Times New Roman</vt:lpstr>
      <vt:lpstr>Tw Cen MT</vt:lpstr>
      <vt:lpstr>VNI-Avo</vt:lpstr>
      <vt:lpstr>1_Office Theme</vt:lpstr>
      <vt:lpstr>第一PPT，www.1ppt.com</vt:lpstr>
      <vt:lpstr>https://www.freeppt7.com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THIEN KIM AN</cp:lastModifiedBy>
  <cp:revision>174</cp:revision>
  <dcterms:created xsi:type="dcterms:W3CDTF">2020-08-13T09:32:00Z</dcterms:created>
  <dcterms:modified xsi:type="dcterms:W3CDTF">2024-05-07T07:40:57Z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