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72" r:id="rId2"/>
    <p:sldId id="258" r:id="rId3"/>
    <p:sldId id="459" r:id="rId4"/>
    <p:sldId id="460" r:id="rId5"/>
    <p:sldId id="461" r:id="rId6"/>
    <p:sldId id="462" r:id="rId7"/>
    <p:sldId id="463" r:id="rId8"/>
    <p:sldId id="464" r:id="rId9"/>
    <p:sldId id="465" r:id="rId10"/>
    <p:sldId id="466" r:id="rId11"/>
    <p:sldId id="467" r:id="rId12"/>
    <p:sldId id="468" r:id="rId13"/>
    <p:sldId id="469" r:id="rId14"/>
    <p:sldId id="470" r:id="rId15"/>
    <p:sldId id="471" r:id="rId16"/>
    <p:sldId id="473" r:id="rId17"/>
    <p:sldId id="395" r:id="rId18"/>
    <p:sldId id="396" r:id="rId19"/>
    <p:sldId id="397" r:id="rId20"/>
    <p:sldId id="302" r:id="rId21"/>
    <p:sldId id="454" r:id="rId22"/>
    <p:sldId id="457" r:id="rId23"/>
    <p:sldId id="455" r:id="rId24"/>
    <p:sldId id="458" r:id="rId25"/>
    <p:sldId id="30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7" autoAdjust="0"/>
    <p:restoredTop sz="94660"/>
  </p:normalViewPr>
  <p:slideViewPr>
    <p:cSldViewPr>
      <p:cViewPr varScale="1">
        <p:scale>
          <a:sx n="69" d="100"/>
          <a:sy n="69" d="100"/>
        </p:scale>
        <p:origin x="792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38DAC-3A3E-4A07-AE99-6EC15EA42DF8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AAA65-A69B-4742-A62E-1B74EC8BE2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2671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F946E-77B2-4000-A682-9B647306AD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67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6130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" y="0"/>
            <a:ext cx="12188477" cy="68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6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12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gif"/><Relationship Id="rId11" Type="http://schemas.openxmlformats.org/officeDocument/2006/relationships/image" Target="../media/image31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gif"/><Relationship Id="rId11" Type="http://schemas.openxmlformats.org/officeDocument/2006/relationships/image" Target="../media/image35.png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7.pn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9.gif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36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9.gif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39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openxmlformats.org/officeDocument/2006/relationships/image" Target="../media/image48.png"/><Relationship Id="rId3" Type="http://schemas.microsoft.com/office/2007/relationships/media" Target="../media/media6.wav"/><Relationship Id="rId7" Type="http://schemas.microsoft.com/office/2007/relationships/media" Target="../media/media7.wav"/><Relationship Id="rId12" Type="http://schemas.openxmlformats.org/officeDocument/2006/relationships/image" Target="../media/image4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46.png"/><Relationship Id="rId5" Type="http://schemas.microsoft.com/office/2007/relationships/media" Target="../media/media4.wav"/><Relationship Id="rId10" Type="http://schemas.openxmlformats.org/officeDocument/2006/relationships/image" Target="../media/image45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52.png"/><Relationship Id="rId3" Type="http://schemas.microsoft.com/office/2007/relationships/media" Target="../media/media8.wav"/><Relationship Id="rId7" Type="http://schemas.microsoft.com/office/2007/relationships/media" Target="../media/media5.wav"/><Relationship Id="rId12" Type="http://schemas.openxmlformats.org/officeDocument/2006/relationships/image" Target="../media/image5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9.wav"/><Relationship Id="rId11" Type="http://schemas.openxmlformats.org/officeDocument/2006/relationships/image" Target="../media/image50.png"/><Relationship Id="rId5" Type="http://schemas.microsoft.com/office/2007/relationships/media" Target="../media/media9.wav"/><Relationship Id="rId10" Type="http://schemas.openxmlformats.org/officeDocument/2006/relationships/image" Target="../media/image49.png"/><Relationship Id="rId4" Type="http://schemas.openxmlformats.org/officeDocument/2006/relationships/audio" Target="../media/media8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gif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8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12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gif"/><Relationship Id="rId12" Type="http://schemas.openxmlformats.org/officeDocument/2006/relationships/image" Target="../media/image16.png"/><Relationship Id="rId17" Type="http://schemas.openxmlformats.org/officeDocument/2006/relationships/image" Target="../media/image18.jpg"/><Relationship Id="rId2" Type="http://schemas.openxmlformats.org/officeDocument/2006/relationships/audio" Target="../media/media3.wav"/><Relationship Id="rId16" Type="http://schemas.openxmlformats.org/officeDocument/2006/relationships/image" Target="../media/image22.png"/><Relationship Id="rId1" Type="http://schemas.microsoft.com/office/2007/relationships/media" Target="../media/media3.wav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12" Type="http://schemas.openxmlformats.org/officeDocument/2006/relationships/image" Target="../media/image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gif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12" Type="http://schemas.openxmlformats.org/officeDocument/2006/relationships/image" Target="../media/image23.png"/><Relationship Id="rId17" Type="http://schemas.openxmlformats.org/officeDocument/2006/relationships/image" Target="../media/image18.jpg"/><Relationship Id="rId2" Type="http://schemas.openxmlformats.org/officeDocument/2006/relationships/audio" Target="../media/media5.wav"/><Relationship Id="rId16" Type="http://schemas.openxmlformats.org/officeDocument/2006/relationships/image" Target="../media/image8.png"/><Relationship Id="rId1" Type="http://schemas.microsoft.com/office/2007/relationships/media" Target="../media/media5.wav"/><Relationship Id="rId6" Type="http://schemas.openxmlformats.org/officeDocument/2006/relationships/image" Target="../media/image9.gif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9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gif"/><Relationship Id="rId11" Type="http://schemas.openxmlformats.org/officeDocument/2006/relationships/image" Target="../media/image27.png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7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0" y="3962400"/>
            <a:ext cx="3352800" cy="3352800"/>
          </a:xfrm>
          <a:noFill/>
        </p:spPr>
      </p:pic>
      <p:pic>
        <p:nvPicPr>
          <p:cNvPr id="205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9851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255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84137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1581150" y="812801"/>
            <a:ext cx="9067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solidFill>
                  <a:srgbClr val="0000FF"/>
                </a:solidFill>
              </a:rPr>
              <a:t>DAI LOC DEPARTMENT OF EDUCATION AND TRAINING</a:t>
            </a:r>
            <a:r>
              <a:rPr lang="en-US" altLang="en-US" sz="2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3886200" y="4648200"/>
            <a:ext cx="678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Subject: English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 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3200400" y="5896383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660033"/>
                </a:solidFill>
              </a:rPr>
              <a:t> Teacher: Pham </a:t>
            </a:r>
            <a:r>
              <a:rPr lang="en-US" altLang="en-US" sz="3200" b="1" i="1" dirty="0" err="1">
                <a:solidFill>
                  <a:srgbClr val="660033"/>
                </a:solidFill>
              </a:rPr>
              <a:t>Thi</a:t>
            </a:r>
            <a:r>
              <a:rPr lang="en-US" altLang="en-US" sz="3200" b="1" i="1" dirty="0">
                <a:solidFill>
                  <a:srgbClr val="660033"/>
                </a:solidFill>
              </a:rPr>
              <a:t> My Chau</a:t>
            </a:r>
          </a:p>
        </p:txBody>
      </p:sp>
      <p:sp>
        <p:nvSpPr>
          <p:cNvPr id="76817" name="WordArt 17"/>
          <p:cNvSpPr>
            <a:spLocks noChangeArrowheads="1" noChangeShapeType="1" noTextEdit="1"/>
          </p:cNvSpPr>
          <p:nvPr/>
        </p:nvSpPr>
        <p:spPr bwMode="auto">
          <a:xfrm>
            <a:off x="3429000" y="2235200"/>
            <a:ext cx="52578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3886200" y="5184775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Class:   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3E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1524000" y="1304926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</a:rPr>
              <a:t>DAI QUANG PRIMARY </a:t>
            </a:r>
            <a:r>
              <a:rPr lang="en-US" altLang="en-US" sz="2800" b="1" dirty="0">
                <a:solidFill>
                  <a:srgbClr val="FF0000"/>
                </a:solidFill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601760939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76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4" grpId="0"/>
      <p:bldP spid="76815" grpId="0"/>
      <p:bldP spid="76818" grpId="0"/>
      <p:bldP spid="768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8318" y="342850"/>
            <a:ext cx="9159295" cy="3097438"/>
            <a:chOff x="11640823" y="238545"/>
            <a:chExt cx="9159295" cy="3097438"/>
          </a:xfrm>
        </p:grpSpPr>
        <p:sp>
          <p:nvSpPr>
            <p:cNvPr id="4" name="Curved Up Ribbon 3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3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can you see?</a:t>
              </a:r>
            </a:p>
            <a:p>
              <a:pPr algn="ctr">
                <a:lnSpc>
                  <a:spcPct val="150000"/>
                </a:lnSpc>
              </a:pPr>
              <a:r>
                <a:rPr lang="vi-VN" sz="3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can see </a:t>
              </a:r>
              <a:r>
                <a:rPr lang="vi-VN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peacock</a:t>
              </a:r>
              <a:r>
                <a:rPr lang="vi-VN" sz="36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endPara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023" y="2525000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9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591025" y="4339374"/>
            <a:ext cx="634817" cy="626785"/>
          </a:xfrm>
          <a:prstGeom prst="rect">
            <a:avLst/>
          </a:prstGeom>
        </p:spPr>
      </p:pic>
      <p:pic>
        <p:nvPicPr>
          <p:cNvPr id="22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27" name="Flowchart: Card 26"/>
          <p:cNvSpPr/>
          <p:nvPr/>
        </p:nvSpPr>
        <p:spPr>
          <a:xfrm>
            <a:off x="436485" y="5338542"/>
            <a:ext cx="2501658" cy="1563456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8" name="Flowchart: Card 27"/>
          <p:cNvSpPr/>
          <p:nvPr/>
        </p:nvSpPr>
        <p:spPr>
          <a:xfrm>
            <a:off x="3373238" y="5338541"/>
            <a:ext cx="2501658" cy="1574443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9" name="Flowchart: Card 28"/>
          <p:cNvSpPr/>
          <p:nvPr/>
        </p:nvSpPr>
        <p:spPr>
          <a:xfrm>
            <a:off x="6309991" y="5338542"/>
            <a:ext cx="2501658" cy="1563456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0" name="Flowchart: Card 29"/>
          <p:cNvSpPr/>
          <p:nvPr/>
        </p:nvSpPr>
        <p:spPr>
          <a:xfrm>
            <a:off x="9246743" y="5338542"/>
            <a:ext cx="2501658" cy="1563456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57" y="5552150"/>
            <a:ext cx="1747941" cy="1164965"/>
          </a:xfrm>
          <a:prstGeom prst="cloud">
            <a:avLst/>
          </a:prstGeom>
          <a:ln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13" y="5599173"/>
            <a:ext cx="1662919" cy="1108299"/>
          </a:xfrm>
          <a:prstGeom prst="cloud">
            <a:avLst/>
          </a:prstGeom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062" y="5591130"/>
            <a:ext cx="1749371" cy="1161983"/>
          </a:xfrm>
          <a:prstGeom prst="cloud">
            <a:avLst/>
          </a:prstGeom>
          <a:ln>
            <a:noFill/>
          </a:ln>
        </p:spPr>
      </p:pic>
      <p:sp>
        <p:nvSpPr>
          <p:cNvPr id="39" name="Bùi liễu 0968142780"/>
          <p:cNvSpPr/>
          <p:nvPr/>
        </p:nvSpPr>
        <p:spPr>
          <a:xfrm>
            <a:off x="6624555" y="3462866"/>
            <a:ext cx="5183086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Click on the flower to show the right answer.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32" y="5578684"/>
            <a:ext cx="1747941" cy="1164965"/>
          </a:xfrm>
          <a:prstGeom prst="cloud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89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" name="Picture 4" descr="F:\未标题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524764" y="1126996"/>
            <a:ext cx="1635753" cy="174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5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6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8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7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7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19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25" name="Flowchart: Card 24"/>
          <p:cNvSpPr/>
          <p:nvPr/>
        </p:nvSpPr>
        <p:spPr>
          <a:xfrm>
            <a:off x="436485" y="5317748"/>
            <a:ext cx="2501658" cy="154025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26" name="Flowchart: Card 25"/>
          <p:cNvSpPr/>
          <p:nvPr/>
        </p:nvSpPr>
        <p:spPr>
          <a:xfrm>
            <a:off x="3373238" y="5345012"/>
            <a:ext cx="2501658" cy="1512987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 </a:t>
            </a:r>
          </a:p>
        </p:txBody>
      </p:sp>
      <p:sp>
        <p:nvSpPr>
          <p:cNvPr id="27" name="Flowchart: Card 26"/>
          <p:cNvSpPr/>
          <p:nvPr/>
        </p:nvSpPr>
        <p:spPr>
          <a:xfrm>
            <a:off x="6339416" y="5335067"/>
            <a:ext cx="2501658" cy="1545034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8" name="Flowchart: Card 27"/>
          <p:cNvSpPr/>
          <p:nvPr/>
        </p:nvSpPr>
        <p:spPr>
          <a:xfrm>
            <a:off x="9246743" y="5335067"/>
            <a:ext cx="2501658" cy="1517216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161" y="5456590"/>
            <a:ext cx="1271273" cy="1216614"/>
          </a:xfrm>
          <a:prstGeom prst="cloud">
            <a:avLst/>
          </a:prstGeom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9" y="5445909"/>
            <a:ext cx="1325503" cy="1268512"/>
          </a:xfrm>
          <a:prstGeom prst="cloud">
            <a:avLst/>
          </a:prstGeom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773" y="5519018"/>
            <a:ext cx="1287430" cy="1232076"/>
          </a:xfrm>
          <a:prstGeom prst="cloud">
            <a:avLst/>
          </a:prstGeom>
          <a:ln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100" y="5501887"/>
            <a:ext cx="1784034" cy="1191037"/>
          </a:xfrm>
          <a:prstGeom prst="cloud">
            <a:avLst/>
          </a:prstGeom>
          <a:ln>
            <a:noFill/>
          </a:ln>
        </p:spPr>
      </p:pic>
      <p:sp>
        <p:nvSpPr>
          <p:cNvPr id="37" name="Curved Up Ribbon 36"/>
          <p:cNvSpPr/>
          <p:nvPr/>
        </p:nvSpPr>
        <p:spPr>
          <a:xfrm>
            <a:off x="2125125" y="36583"/>
            <a:ext cx="8182580" cy="3097438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What’s the parrot doing?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It’s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counting</a:t>
            </a: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46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3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4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6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7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5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5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23" name="Flowchart: Card 22"/>
          <p:cNvSpPr/>
          <p:nvPr/>
        </p:nvSpPr>
        <p:spPr>
          <a:xfrm>
            <a:off x="433228" y="536673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monkey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Flowchart: Card 23"/>
          <p:cNvSpPr/>
          <p:nvPr/>
        </p:nvSpPr>
        <p:spPr>
          <a:xfrm>
            <a:off x="3332704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elephant</a:t>
            </a:r>
            <a:r>
              <a:rPr lang="vi-VN" sz="3600" b="1" dirty="0" smtClean="0">
                <a:solidFill>
                  <a:srgbClr val="FF0000"/>
                </a:solidFill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Flowchart: Card 24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p</a:t>
            </a:r>
            <a:r>
              <a:rPr lang="en-US" sz="3600" b="1" dirty="0" smtClean="0">
                <a:solidFill>
                  <a:srgbClr val="FF0000"/>
                </a:solidFill>
              </a:rPr>
              <a:t>arrot</a:t>
            </a:r>
            <a:r>
              <a:rPr lang="vi-VN" sz="3600" b="1" dirty="0" smtClean="0">
                <a:solidFill>
                  <a:srgbClr val="FF0000"/>
                </a:solidFill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6" name="Flowchart: Card 25"/>
          <p:cNvSpPr/>
          <p:nvPr/>
        </p:nvSpPr>
        <p:spPr>
          <a:xfrm>
            <a:off x="9006298" y="5271615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tiger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1" name="Picture 3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309" y="2364382"/>
            <a:ext cx="2554445" cy="1390008"/>
          </a:xfrm>
          <a:prstGeom prst="rect">
            <a:avLst/>
          </a:prstGeom>
        </p:spPr>
      </p:pic>
      <p:sp>
        <p:nvSpPr>
          <p:cNvPr id="32" name="Curved Up Ribbon 31"/>
          <p:cNvSpPr/>
          <p:nvPr/>
        </p:nvSpPr>
        <p:spPr>
          <a:xfrm>
            <a:off x="2296287" y="-172779"/>
            <a:ext cx="8027408" cy="3576510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vi-VN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c</a:t>
            </a:r>
            <a:r>
              <a:rPr lang="en-US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limbing</a:t>
            </a:r>
            <a:r>
              <a:rPr lang="vi-VN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524764" y="1126996"/>
            <a:ext cx="1635753" cy="174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09" y="896545"/>
            <a:ext cx="2119820" cy="1415210"/>
          </a:xfrm>
          <a:prstGeom prst="cloud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798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3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4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6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7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5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5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23" name="Flowchart: Card 22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climbing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Flowchart: Card 23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dancing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Flowchart: Card 24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counting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6" name="Flowchart: Card 25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swinging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1" name="Picture 3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sp>
        <p:nvSpPr>
          <p:cNvPr id="32" name="Curved Up Ribbon 31"/>
          <p:cNvSpPr/>
          <p:nvPr/>
        </p:nvSpPr>
        <p:spPr>
          <a:xfrm>
            <a:off x="2308307" y="6681"/>
            <a:ext cx="7996687" cy="3097438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monkey doing?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It’s __________.</a:t>
            </a: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524764" y="1126996"/>
            <a:ext cx="1635753" cy="174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754" y="914400"/>
            <a:ext cx="1482506" cy="1418765"/>
          </a:xfrm>
          <a:prstGeom prst="cloud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857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18" name="Picture 9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24" name="Flowchart: Card 23"/>
          <p:cNvSpPr/>
          <p:nvPr/>
        </p:nvSpPr>
        <p:spPr>
          <a:xfrm>
            <a:off x="436485" y="5317748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Where’re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Flowchart: Card 24"/>
          <p:cNvSpPr/>
          <p:nvPr/>
        </p:nvSpPr>
        <p:spPr>
          <a:xfrm>
            <a:off x="3373238" y="534501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What’re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6" name="Flowchart: Card 25"/>
          <p:cNvSpPr/>
          <p:nvPr/>
        </p:nvSpPr>
        <p:spPr>
          <a:xfrm>
            <a:off x="6326925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What’s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Flowchart: Card 26"/>
          <p:cNvSpPr/>
          <p:nvPr/>
        </p:nvSpPr>
        <p:spPr>
          <a:xfrm>
            <a:off x="9246743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When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2" name="Curved Up Ribbon 31"/>
          <p:cNvSpPr/>
          <p:nvPr/>
        </p:nvSpPr>
        <p:spPr>
          <a:xfrm>
            <a:off x="1730696" y="35298"/>
            <a:ext cx="8769756" cy="3097438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 the elephant doing?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dancing.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524764" y="1126996"/>
            <a:ext cx="1635753" cy="174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97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066" y="1757439"/>
            <a:ext cx="2554445" cy="1383912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57671" y="303291"/>
            <a:ext cx="2312749" cy="22834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7" y="3727875"/>
            <a:ext cx="1786754" cy="19486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50" y="3414612"/>
            <a:ext cx="1786754" cy="19486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295072" y="4221059"/>
            <a:ext cx="568132" cy="5609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70" y="3295963"/>
            <a:ext cx="1786754" cy="19486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119292" y="4102410"/>
            <a:ext cx="568132" cy="5609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56" y="3414612"/>
            <a:ext cx="1786754" cy="19486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738678" y="4221059"/>
            <a:ext cx="568132" cy="5609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756129" y="4534322"/>
            <a:ext cx="568132" cy="560944"/>
          </a:xfrm>
          <a:prstGeom prst="rect">
            <a:avLst/>
          </a:prstGeom>
        </p:spPr>
      </p:pic>
      <p:pic>
        <p:nvPicPr>
          <p:cNvPr id="26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2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8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6" descr="C:\Users\DIEM PHUC\Downloads\Compressed\HinhNenPowerpoint_DienDanBacLieu.Net\HinhNenPowerpoint_DienDanBacLieu.Net\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679269" y="207964"/>
            <a:ext cx="11220994" cy="687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1315781" y="962157"/>
            <a:ext cx="987552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 b="1" baseline="30000" dirty="0" smtClean="0">
                <a:latin typeface="Century Schoolbook" panose="020406040505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400" b="1" u="sng" dirty="0">
                <a:cs typeface="Times New Roman" panose="02020603050405020304" pitchFamily="18" charset="0"/>
              </a:rPr>
              <a:t>UNIT </a:t>
            </a:r>
            <a:r>
              <a:rPr lang="en-US" altLang="en-US" sz="4400" b="1" u="sng" dirty="0" smtClean="0">
                <a:cs typeface="Times New Roman" panose="02020603050405020304" pitchFamily="18" charset="0"/>
              </a:rPr>
              <a:t>20 </a:t>
            </a:r>
            <a:r>
              <a:rPr lang="en-US" altLang="en-US" sz="4400" b="1" dirty="0">
                <a:cs typeface="Times New Roman" panose="02020603050405020304" pitchFamily="18" charset="0"/>
              </a:rPr>
              <a:t>: </a:t>
            </a:r>
            <a:r>
              <a:rPr lang="en-US" altLang="en-US" sz="4400" b="1" dirty="0" smtClean="0">
                <a:cs typeface="Times New Roman" panose="02020603050405020304" pitchFamily="18" charset="0"/>
              </a:rPr>
              <a:t>AT THE ZOO</a:t>
            </a:r>
            <a:endParaRPr lang="en-US" altLang="en-US" sz="4400" b="1" dirty="0">
              <a:cs typeface="Times New Roman" panose="02020603050405020304" pitchFamily="18" charset="0"/>
            </a:endParaRPr>
          </a:p>
        </p:txBody>
      </p:sp>
      <p:pic>
        <p:nvPicPr>
          <p:cNvPr id="4100" name="Picture 19" descr="http://t0.gstatic.com/images?q=tbn:ANd9GcQqHehYLojutSUXNIK13SpqD5H56qkLpP75IHcEDGTc3h1gLE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63" y="1943100"/>
            <a:ext cx="10097589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038601" y="2514600"/>
            <a:ext cx="5446713" cy="312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dirty="0">
                <a:solidFill>
                  <a:srgbClr val="1A10E0"/>
                </a:solidFill>
                <a:cs typeface="Times New Roman" panose="02020603050405020304" pitchFamily="18" charset="0"/>
              </a:rPr>
              <a:t>*</a:t>
            </a:r>
            <a:r>
              <a:rPr lang="en-US" altLang="en-US" sz="4400" b="1" u="sng" dirty="0">
                <a:solidFill>
                  <a:srgbClr val="1A10E0"/>
                </a:solidFill>
                <a:cs typeface="Times New Roman" panose="02020603050405020304" pitchFamily="18" charset="0"/>
              </a:rPr>
              <a:t>Lesson </a:t>
            </a:r>
            <a:r>
              <a:rPr lang="en-US" altLang="en-US" sz="4400" b="1" u="sng" dirty="0" smtClean="0">
                <a:solidFill>
                  <a:srgbClr val="1A10E0"/>
                </a:solidFill>
                <a:cs typeface="Times New Roman" panose="02020603050405020304" pitchFamily="18" charset="0"/>
              </a:rPr>
              <a:t>3:</a:t>
            </a:r>
            <a:r>
              <a:rPr lang="en-US" altLang="en-US" sz="4400" b="1" dirty="0" smtClean="0">
                <a:solidFill>
                  <a:srgbClr val="1A10E0"/>
                </a:solidFill>
                <a:cs typeface="Times New Roman" panose="02020603050405020304" pitchFamily="18" charset="0"/>
              </a:rPr>
              <a:t>  </a:t>
            </a:r>
            <a:endParaRPr lang="en-US" altLang="en-US" sz="4400" b="1" dirty="0">
              <a:solidFill>
                <a:srgbClr val="1A10E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altLang="en-US" sz="4400" b="1" i="1" u="sng" dirty="0">
                <a:solidFill>
                  <a:srgbClr val="FF0066"/>
                </a:solidFill>
                <a:cs typeface="Times New Roman" panose="02020603050405020304" pitchFamily="18" charset="0"/>
              </a:rPr>
              <a:t>Part</a:t>
            </a:r>
            <a:r>
              <a:rPr lang="en-US" altLang="en-US" sz="4400" b="1" dirty="0">
                <a:solidFill>
                  <a:srgbClr val="FF0066"/>
                </a:solidFill>
                <a:cs typeface="Times New Roman" panose="02020603050405020304" pitchFamily="18" charset="0"/>
              </a:rPr>
              <a:t>:   </a:t>
            </a:r>
            <a:r>
              <a:rPr lang="en-US" altLang="en-US" sz="4400" b="1" dirty="0" smtClean="0">
                <a:solidFill>
                  <a:srgbClr val="FF0066"/>
                </a:solidFill>
                <a:cs typeface="Times New Roman" panose="02020603050405020304" pitchFamily="18" charset="0"/>
              </a:rPr>
              <a:t>4, 5 </a:t>
            </a:r>
            <a:r>
              <a:rPr lang="en-US" altLang="en-US" sz="4400" b="1">
                <a:solidFill>
                  <a:srgbClr val="FF0066"/>
                </a:solidFill>
                <a:cs typeface="Times New Roman" panose="02020603050405020304" pitchFamily="18" charset="0"/>
              </a:rPr>
              <a:t>&amp; </a:t>
            </a:r>
            <a:r>
              <a:rPr lang="en-US" altLang="en-US" sz="4400" b="1" smtClean="0">
                <a:solidFill>
                  <a:srgbClr val="FF0066"/>
                </a:solidFill>
                <a:cs typeface="Times New Roman" panose="02020603050405020304" pitchFamily="18" charset="0"/>
              </a:rPr>
              <a:t>6</a:t>
            </a: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altLang="en-US" sz="44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6264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" grpId="0" build="p" autoUpdateAnimBg="0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762000" y="337648"/>
            <a:ext cx="852639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Read and tick True or False.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4578905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 have two rabbits. How many rabbits do you have?</a:t>
            </a: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9B4352-FC7E-4AAE-847E-DF932529DD3C}"/>
              </a:ext>
            </a:extLst>
          </p:cNvPr>
          <p:cNvSpPr/>
          <p:nvPr/>
        </p:nvSpPr>
        <p:spPr>
          <a:xfrm>
            <a:off x="467308" y="1192574"/>
            <a:ext cx="11257384" cy="19514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Linh and her mother are at the zoo. They can see many animals. A monkey is swinging. A tiger is climbing a tree. An elephant is drawing. A peacock is dancing. Linh and her mother like the animals at the zoo.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Bùi Liễu 0968142780">
            <a:extLst>
              <a:ext uri="{FF2B5EF4-FFF2-40B4-BE49-F238E27FC236}">
                <a16:creationId xmlns:a16="http://schemas.microsoft.com/office/drawing/2014/main" id="{5746C1CF-BDEF-4D75-B443-FE252FE301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797865"/>
              </p:ext>
            </p:extLst>
          </p:nvPr>
        </p:nvGraphicFramePr>
        <p:xfrm>
          <a:off x="865155" y="3156770"/>
          <a:ext cx="10859537" cy="3237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0645">
                  <a:extLst>
                    <a:ext uri="{9D8B030D-6E8A-4147-A177-3AD203B41FA5}">
                      <a16:colId xmlns:a16="http://schemas.microsoft.com/office/drawing/2014/main" val="252517102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30730615"/>
                    </a:ext>
                  </a:extLst>
                </a:gridCol>
                <a:gridCol w="2047292">
                  <a:extLst>
                    <a:ext uri="{9D8B030D-6E8A-4147-A177-3AD203B41FA5}">
                      <a16:colId xmlns:a16="http://schemas.microsoft.com/office/drawing/2014/main" val="3762748666"/>
                    </a:ext>
                  </a:extLst>
                </a:gridCol>
              </a:tblGrid>
              <a:tr h="573179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800114"/>
                  </a:ext>
                </a:extLst>
              </a:tr>
              <a:tr h="573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 Linh and her mother are at the zoo.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999401"/>
                  </a:ext>
                </a:extLst>
              </a:tr>
              <a:tr h="573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They can see a monkey, a tiger and many peacocks.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8306890"/>
                  </a:ext>
                </a:extLst>
              </a:tr>
              <a:tr h="5731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 tiger is climbing a tree.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643415"/>
                  </a:ext>
                </a:extLst>
              </a:tr>
              <a:tr h="573179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peacock is dancing.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8312891"/>
                  </a:ext>
                </a:extLst>
              </a:tr>
            </a:tbl>
          </a:graphicData>
        </a:graphic>
      </p:graphicFrame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EED8207B-3155-4F2F-AA4B-B5B4597FE3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04" y="3788393"/>
            <a:ext cx="369886" cy="427424"/>
          </a:xfrm>
          <a:prstGeom prst="rect">
            <a:avLst/>
          </a:prstGeom>
        </p:spPr>
      </p:pic>
      <p:pic>
        <p:nvPicPr>
          <p:cNvPr id="13" name="Bùi Liễu 0968142780">
            <a:extLst>
              <a:ext uri="{FF2B5EF4-FFF2-40B4-BE49-F238E27FC236}">
                <a16:creationId xmlns:a16="http://schemas.microsoft.com/office/drawing/2014/main" id="{0CB0947A-9326-4133-B582-0B5D350F54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4419600"/>
            <a:ext cx="369886" cy="462906"/>
          </a:xfrm>
          <a:prstGeom prst="rect">
            <a:avLst/>
          </a:prstGeom>
        </p:spPr>
      </p:pic>
      <p:pic>
        <p:nvPicPr>
          <p:cNvPr id="14" name="Bùi Liễu 0968142780">
            <a:extLst>
              <a:ext uri="{FF2B5EF4-FFF2-40B4-BE49-F238E27FC236}">
                <a16:creationId xmlns:a16="http://schemas.microsoft.com/office/drawing/2014/main" id="{3525F017-D322-44E2-834A-D08B4F3C4A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04" y="5274864"/>
            <a:ext cx="369886" cy="427424"/>
          </a:xfrm>
          <a:prstGeom prst="rect">
            <a:avLst/>
          </a:prstGeom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30F9EB3F-31C3-4A98-AA39-760AB57DC3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04" y="5867400"/>
            <a:ext cx="369886" cy="42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3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914401" y="228600"/>
            <a:ext cx="3429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Let’s write.</a:t>
            </a:r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8FC40B39-3799-4F29-B51F-9FF806BB58DB}"/>
              </a:ext>
            </a:extLst>
          </p:cNvPr>
          <p:cNvSpPr/>
          <p:nvPr/>
        </p:nvSpPr>
        <p:spPr>
          <a:xfrm>
            <a:off x="1066800" y="1981076"/>
            <a:ext cx="10058400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 friends and I are at the zoo. We can see many __________. A monkey is ________. A  ________ is dancing. We ________ the animals at the zoo.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>
            <a:extLst>
              <a:ext uri="{FF2B5EF4-FFF2-40B4-BE49-F238E27FC236}">
                <a16:creationId xmlns:a16="http://schemas.microsoft.com/office/drawing/2014/main" id="{55B6FE2D-3278-44EA-B332-81B08E14DF3A}"/>
              </a:ext>
            </a:extLst>
          </p:cNvPr>
          <p:cNvSpPr/>
          <p:nvPr/>
        </p:nvSpPr>
        <p:spPr>
          <a:xfrm>
            <a:off x="1066800" y="1962026"/>
            <a:ext cx="10058400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 friends and I are at the zoo. We can see many 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animals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A monkey is </a:t>
            </a:r>
            <a:r>
              <a:rPr lang="en-US" sz="320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swinging.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 </a:t>
            </a:r>
            <a:r>
              <a:rPr lang="en-US" sz="32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peacock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dancing. We </a:t>
            </a:r>
            <a:r>
              <a:rPr lang="en-US" sz="320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like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animals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zoo.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4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1070613" y="304800"/>
            <a:ext cx="289178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Project.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28800"/>
            <a:ext cx="7425722" cy="4420072"/>
          </a:xfrm>
          <a:prstGeom prst="rect">
            <a:avLst/>
          </a:prstGeom>
        </p:spPr>
      </p:pic>
      <p:sp>
        <p:nvSpPr>
          <p:cNvPr id="6" name="Bùi Liễu"/>
          <p:cNvSpPr txBox="1">
            <a:spLocks/>
          </p:cNvSpPr>
          <p:nvPr/>
        </p:nvSpPr>
        <p:spPr>
          <a:xfrm>
            <a:off x="3962401" y="1168350"/>
            <a:ext cx="4817727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favourite animals</a:t>
            </a:r>
            <a:endParaRPr lang="en-US"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15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dirty="0">
                <a:solidFill>
                  <a:schemeClr val="accent6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956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581400" y="1524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dirty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905000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1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4648200" y="401767"/>
            <a:ext cx="2659516" cy="6463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cs typeface="Arial" panose="020B0604020202020204" pitchFamily="34" charset="0"/>
              </a:rPr>
              <a:t>Vocabulary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2825630" y="3154197"/>
            <a:ext cx="107273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 err="1">
                <a:solidFill>
                  <a:srgbClr val="FF0000"/>
                </a:solidFill>
              </a:rPr>
              <a:t>tiger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Bùi Liễu"/>
          <p:cNvSpPr txBox="1"/>
          <p:nvPr/>
        </p:nvSpPr>
        <p:spPr>
          <a:xfrm>
            <a:off x="7748545" y="3185657"/>
            <a:ext cx="130035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 err="1">
                <a:solidFill>
                  <a:srgbClr val="FF0000"/>
                </a:solidFill>
              </a:rPr>
              <a:t>horse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3" name="Bùi Liễu"/>
          <p:cNvSpPr txBox="1"/>
          <p:nvPr/>
        </p:nvSpPr>
        <p:spPr>
          <a:xfrm>
            <a:off x="2495411" y="5837856"/>
            <a:ext cx="173316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mtClean="0">
                <a:solidFill>
                  <a:srgbClr val="FF0000"/>
                </a:solidFill>
              </a:rPr>
              <a:t>monkey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7512131" y="5859452"/>
            <a:ext cx="182293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 err="1">
                <a:solidFill>
                  <a:srgbClr val="FF0000"/>
                </a:solidFill>
              </a:rPr>
              <a:t>peacock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6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2595"/>
          <a:stretch/>
        </p:blipFill>
        <p:spPr>
          <a:xfrm>
            <a:off x="2031596" y="1400010"/>
            <a:ext cx="2776098" cy="1754187"/>
          </a:xfrm>
          <a:prstGeom prst="roundRect">
            <a:avLst/>
          </a:prstGeom>
          <a:ln w="28575">
            <a:solidFill>
              <a:schemeClr val="accent6"/>
            </a:solidFill>
            <a:prstDash val="dash"/>
          </a:ln>
        </p:spPr>
      </p:pic>
      <p:pic>
        <p:nvPicPr>
          <p:cNvPr id="27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" b="2595"/>
          <a:stretch/>
        </p:blipFill>
        <p:spPr>
          <a:xfrm>
            <a:off x="2031596" y="4031290"/>
            <a:ext cx="2776098" cy="1754187"/>
          </a:xfrm>
          <a:prstGeom prst="roundRect">
            <a:avLst/>
          </a:prstGeom>
          <a:ln w="28575">
            <a:solidFill>
              <a:schemeClr val="accent6"/>
            </a:solidFill>
            <a:prstDash val="dash"/>
          </a:ln>
        </p:spPr>
      </p:pic>
      <p:pic>
        <p:nvPicPr>
          <p:cNvPr id="28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" b="2559"/>
          <a:stretch/>
        </p:blipFill>
        <p:spPr>
          <a:xfrm>
            <a:off x="7110642" y="1400010"/>
            <a:ext cx="2783376" cy="1754187"/>
          </a:xfrm>
          <a:prstGeom prst="roundRect">
            <a:avLst/>
          </a:prstGeom>
          <a:ln w="28575">
            <a:solidFill>
              <a:schemeClr val="accent6"/>
            </a:solidFill>
            <a:prstDash val="dash"/>
          </a:ln>
        </p:spPr>
      </p:pic>
      <p:pic>
        <p:nvPicPr>
          <p:cNvPr id="29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" b="2719"/>
          <a:stretch/>
        </p:blipFill>
        <p:spPr>
          <a:xfrm>
            <a:off x="7086599" y="4031290"/>
            <a:ext cx="2783377" cy="1754187"/>
          </a:xfrm>
          <a:prstGeom prst="roundRect">
            <a:avLst/>
          </a:prstGeom>
          <a:ln w="28575">
            <a:solidFill>
              <a:schemeClr val="accent6"/>
            </a:solidFill>
            <a:prstDash val="dash"/>
          </a:ln>
        </p:spPr>
      </p:pic>
      <p:pic>
        <p:nvPicPr>
          <p:cNvPr id="3" name="horse">
            <a:hlinkClick r:id="" action="ppaction://media"/>
            <a:extLst>
              <a:ext uri="{FF2B5EF4-FFF2-40B4-BE49-F238E27FC236}">
                <a16:creationId xmlns:a16="http://schemas.microsoft.com/office/drawing/2014/main" id="{82558AF3-BF6E-4AC0-ABFF-C94FE2EEF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3041" y="2875044"/>
            <a:ext cx="437983" cy="351109"/>
          </a:xfrm>
          <a:prstGeom prst="rect">
            <a:avLst/>
          </a:prstGeom>
        </p:spPr>
      </p:pic>
      <p:pic>
        <p:nvPicPr>
          <p:cNvPr id="5" name="peacock">
            <a:hlinkClick r:id="" action="ppaction://media"/>
            <a:extLst>
              <a:ext uri="{FF2B5EF4-FFF2-40B4-BE49-F238E27FC236}">
                <a16:creationId xmlns:a16="http://schemas.microsoft.com/office/drawing/2014/main" id="{D393E8A5-0838-4706-BA2B-DAF24DC188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0336" y="5627117"/>
            <a:ext cx="437983" cy="351109"/>
          </a:xfrm>
          <a:prstGeom prst="rect">
            <a:avLst/>
          </a:prstGeom>
        </p:spPr>
      </p:pic>
      <p:pic>
        <p:nvPicPr>
          <p:cNvPr id="6" name="mokey">
            <a:hlinkClick r:id="" action="ppaction://media"/>
            <a:extLst>
              <a:ext uri="{FF2B5EF4-FFF2-40B4-BE49-F238E27FC236}">
                <a16:creationId xmlns:a16="http://schemas.microsoft.com/office/drawing/2014/main" id="{48B6C8EF-2685-4CC0-9E85-3FA1E1608B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4012" y="5506324"/>
            <a:ext cx="437983" cy="351109"/>
          </a:xfrm>
          <a:prstGeom prst="rect">
            <a:avLst/>
          </a:prstGeom>
        </p:spPr>
      </p:pic>
      <p:pic>
        <p:nvPicPr>
          <p:cNvPr id="13" name="tiger">
            <a:hlinkClick r:id="" action="ppaction://media"/>
            <a:extLst>
              <a:ext uri="{FF2B5EF4-FFF2-40B4-BE49-F238E27FC236}">
                <a16:creationId xmlns:a16="http://schemas.microsoft.com/office/drawing/2014/main" id="{8ECAD28F-02C2-4E01-A552-3E8FF1051B4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2501" y="2920281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  <p:bldP spid="48" grpId="0"/>
      <p:bldP spid="63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4957171" y="522918"/>
            <a:ext cx="2434230" cy="6463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cs typeface="Arial" panose="020B0604020202020204" pitchFamily="34" charset="0"/>
              </a:rPr>
              <a:t>Vocabulary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2264245" y="3258977"/>
            <a:ext cx="248579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 err="1">
                <a:solidFill>
                  <a:srgbClr val="FF0000"/>
                </a:solidFill>
              </a:rPr>
              <a:t>elephant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Bùi Liễu"/>
          <p:cNvSpPr txBox="1"/>
          <p:nvPr/>
        </p:nvSpPr>
        <p:spPr>
          <a:xfrm>
            <a:off x="7538501" y="3212069"/>
            <a:ext cx="191270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 err="1">
                <a:solidFill>
                  <a:srgbClr val="FF0000"/>
                </a:solidFill>
              </a:rPr>
              <a:t>counting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3" name="Bùi Liễu"/>
          <p:cNvSpPr txBox="1"/>
          <p:nvPr/>
        </p:nvSpPr>
        <p:spPr>
          <a:xfrm>
            <a:off x="2444257" y="5832948"/>
            <a:ext cx="195919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>
                <a:solidFill>
                  <a:srgbClr val="FF0000"/>
                </a:solidFill>
              </a:rPr>
              <a:t>swinging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7538501" y="5836261"/>
            <a:ext cx="186942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>
                <a:solidFill>
                  <a:srgbClr val="FF0000"/>
                </a:solidFill>
              </a:rPr>
              <a:t>climbing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7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" b="2675"/>
          <a:stretch/>
        </p:blipFill>
        <p:spPr>
          <a:xfrm>
            <a:off x="2119095" y="4041228"/>
            <a:ext cx="2776098" cy="1754187"/>
          </a:xfrm>
          <a:prstGeom prst="roundRect">
            <a:avLst/>
          </a:prstGeom>
          <a:ln w="28575">
            <a:solidFill>
              <a:schemeClr val="accent6"/>
            </a:solidFill>
            <a:prstDash val="dash"/>
          </a:ln>
        </p:spPr>
      </p:pic>
      <p:pic>
        <p:nvPicPr>
          <p:cNvPr id="28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" b="2799"/>
          <a:stretch/>
        </p:blipFill>
        <p:spPr>
          <a:xfrm>
            <a:off x="7086600" y="1400010"/>
            <a:ext cx="2783376" cy="1754187"/>
          </a:xfrm>
          <a:prstGeom prst="roundRect">
            <a:avLst/>
          </a:prstGeom>
          <a:ln w="28575">
            <a:solidFill>
              <a:schemeClr val="accent6"/>
            </a:solidFill>
            <a:prstDash val="dash"/>
          </a:ln>
        </p:spPr>
      </p:pic>
      <p:pic>
        <p:nvPicPr>
          <p:cNvPr id="29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" b="2799"/>
          <a:stretch/>
        </p:blipFill>
        <p:spPr>
          <a:xfrm>
            <a:off x="7103165" y="4031289"/>
            <a:ext cx="2783377" cy="1754187"/>
          </a:xfrm>
          <a:prstGeom prst="roundRect">
            <a:avLst/>
          </a:prstGeom>
          <a:ln w="28575">
            <a:solidFill>
              <a:schemeClr val="accent6"/>
            </a:solidFill>
            <a:prstDash val="dash"/>
          </a:ln>
        </p:spPr>
      </p:pic>
      <p:pic>
        <p:nvPicPr>
          <p:cNvPr id="15" name="Bùi Liễu">
            <a:extLst>
              <a:ext uri="{FF2B5EF4-FFF2-40B4-BE49-F238E27FC236}">
                <a16:creationId xmlns:a16="http://schemas.microsoft.com/office/drawing/2014/main" id="{8E472C46-DA5F-496D-83B3-0DC22DBC0F3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9" b="15179"/>
          <a:stretch/>
        </p:blipFill>
        <p:spPr>
          <a:xfrm>
            <a:off x="2157882" y="1371235"/>
            <a:ext cx="2776098" cy="1850209"/>
          </a:xfrm>
          <a:prstGeom prst="roundRect">
            <a:avLst/>
          </a:prstGeom>
          <a:ln w="28575">
            <a:solidFill>
              <a:schemeClr val="accent6"/>
            </a:solidFill>
            <a:prstDash val="dash"/>
          </a:ln>
        </p:spPr>
      </p:pic>
      <p:pic>
        <p:nvPicPr>
          <p:cNvPr id="3" name="climbing">
            <a:hlinkClick r:id="" action="ppaction://media"/>
            <a:extLst>
              <a:ext uri="{FF2B5EF4-FFF2-40B4-BE49-F238E27FC236}">
                <a16:creationId xmlns:a16="http://schemas.microsoft.com/office/drawing/2014/main" id="{7C8E0433-4F19-488A-AE75-0E93F592A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8608" y="5647027"/>
            <a:ext cx="391912" cy="314177"/>
          </a:xfrm>
          <a:prstGeom prst="rect">
            <a:avLst/>
          </a:prstGeom>
        </p:spPr>
      </p:pic>
      <p:pic>
        <p:nvPicPr>
          <p:cNvPr id="4" name="counting">
            <a:hlinkClick r:id="" action="ppaction://media"/>
            <a:extLst>
              <a:ext uri="{FF2B5EF4-FFF2-40B4-BE49-F238E27FC236}">
                <a16:creationId xmlns:a16="http://schemas.microsoft.com/office/drawing/2014/main" id="{ADE96E36-ADDB-4561-BEEF-F039A31755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8608" y="2829375"/>
            <a:ext cx="391912" cy="314177"/>
          </a:xfrm>
          <a:prstGeom prst="rect">
            <a:avLst/>
          </a:prstGeom>
        </p:spPr>
      </p:pic>
      <p:pic>
        <p:nvPicPr>
          <p:cNvPr id="5" name="elephant">
            <a:hlinkClick r:id="" action="ppaction://media"/>
            <a:extLst>
              <a:ext uri="{FF2B5EF4-FFF2-40B4-BE49-F238E27FC236}">
                <a16:creationId xmlns:a16="http://schemas.microsoft.com/office/drawing/2014/main" id="{B3B387A5-D1DD-4458-BA54-D72CD3F5820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237" y="2958052"/>
            <a:ext cx="391912" cy="314177"/>
          </a:xfrm>
          <a:prstGeom prst="rect">
            <a:avLst/>
          </a:prstGeom>
        </p:spPr>
      </p:pic>
      <p:pic>
        <p:nvPicPr>
          <p:cNvPr id="6" name="swinging">
            <a:hlinkClick r:id="" action="ppaction://media"/>
            <a:extLst>
              <a:ext uri="{FF2B5EF4-FFF2-40B4-BE49-F238E27FC236}">
                <a16:creationId xmlns:a16="http://schemas.microsoft.com/office/drawing/2014/main" id="{0D812EBE-5560-421C-8C09-9556157AE32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3052" y="5544526"/>
            <a:ext cx="391912" cy="3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2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48" grpId="0"/>
      <p:bldP spid="63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276599" y="2053915"/>
            <a:ext cx="5638800" cy="119876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can you see?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can see_________.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1524000" y="1469002"/>
            <a:ext cx="7543800" cy="45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vi-V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vi-V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vi-V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xem </a:t>
            </a:r>
            <a:r>
              <a:rPr lang="vi-VN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6577" y="3350090"/>
            <a:ext cx="4898843" cy="3200400"/>
          </a:xfrm>
          <a:prstGeom prst="rect">
            <a:avLst/>
          </a:prstGeom>
        </p:spPr>
      </p:pic>
      <p:sp>
        <p:nvSpPr>
          <p:cNvPr id="8" name="Bùi Liễu  0968142780">
            <a:extLst>
              <a:ext uri="{FF2B5EF4-FFF2-40B4-BE49-F238E27FC236}">
                <a16:creationId xmlns:a16="http://schemas.microsoft.com/office/drawing/2014/main" id="{E69E6440-9507-4FA6-9D92-25366EEFE8EA}"/>
              </a:ext>
            </a:extLst>
          </p:cNvPr>
          <p:cNvSpPr txBox="1"/>
          <p:nvPr/>
        </p:nvSpPr>
        <p:spPr>
          <a:xfrm>
            <a:off x="4495800" y="533400"/>
            <a:ext cx="2895600" cy="7078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8725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276599" y="2053915"/>
            <a:ext cx="5638800" cy="119876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What’s</a:t>
            </a:r>
            <a:r>
              <a:rPr lang="vi-VN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_______</a:t>
            </a:r>
            <a:r>
              <a:rPr lang="vi-VN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doing</a:t>
            </a:r>
            <a:r>
              <a:rPr lang="vi-VN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</a:t>
            </a:r>
            <a:r>
              <a:rPr lang="vi-VN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1524000" y="1469002"/>
            <a:ext cx="7543800" cy="45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vi-V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vi-V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 đang </a:t>
            </a:r>
            <a:r>
              <a:rPr lang="vi-VN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vi-VN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7706" y="3378816"/>
            <a:ext cx="4180243" cy="3200400"/>
          </a:xfrm>
          <a:prstGeom prst="rect">
            <a:avLst/>
          </a:prstGeom>
        </p:spPr>
      </p:pic>
      <p:sp>
        <p:nvSpPr>
          <p:cNvPr id="8" name="Bùi Liễu  0968142780">
            <a:extLst>
              <a:ext uri="{FF2B5EF4-FFF2-40B4-BE49-F238E27FC236}">
                <a16:creationId xmlns:a16="http://schemas.microsoft.com/office/drawing/2014/main" id="{E69E6440-9507-4FA6-9D92-25366EEFE8EA}"/>
              </a:ext>
            </a:extLst>
          </p:cNvPr>
          <p:cNvSpPr txBox="1"/>
          <p:nvPr/>
        </p:nvSpPr>
        <p:spPr>
          <a:xfrm>
            <a:off x="4648200" y="533400"/>
            <a:ext cx="3048000" cy="7078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218566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8459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applause.wav"/>
          </p:stSnd>
        </p:sndAc>
      </p:transition>
    </mc:Choice>
    <mc:Fallback xmlns="">
      <p:transition spd="slow">
        <p:blinds dir="vert"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193" y="393993"/>
            <a:ext cx="112776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76203"/>
            <a:ext cx="8350498" cy="5705111"/>
          </a:xfrm>
          <a:prstGeom prst="rect">
            <a:avLst/>
          </a:prstGeom>
        </p:spPr>
      </p:pic>
      <p:sp>
        <p:nvSpPr>
          <p:cNvPr id="4" name="Bùi Liễu 0968142780"/>
          <p:cNvSpPr txBox="1"/>
          <p:nvPr/>
        </p:nvSpPr>
        <p:spPr>
          <a:xfrm>
            <a:off x="3124200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accent6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  <a:endParaRPr lang="en-US" sz="8800" b="1" dirty="0">
              <a:solidFill>
                <a:schemeClr val="accent6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35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" name="Picture 4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10138572" y="1787427"/>
            <a:ext cx="1635753" cy="17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9" y="3848107"/>
            <a:ext cx="1786754" cy="1948692"/>
          </a:xfrm>
          <a:prstGeom prst="rect">
            <a:avLst/>
          </a:prstGeom>
        </p:spPr>
      </p:pic>
      <p:pic>
        <p:nvPicPr>
          <p:cNvPr id="18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97" y="3534844"/>
            <a:ext cx="1786754" cy="19486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716119" y="4341291"/>
            <a:ext cx="568132" cy="5609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12" y="3416195"/>
            <a:ext cx="1786754" cy="19486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818634" y="4222642"/>
            <a:ext cx="568132" cy="5609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98" y="3534844"/>
            <a:ext cx="1786754" cy="19486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438020" y="4341291"/>
            <a:ext cx="568132" cy="5609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12693" y="219224"/>
            <a:ext cx="2312749" cy="228348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366334" y="717264"/>
            <a:ext cx="7891535" cy="185841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Sun flower</a:t>
            </a:r>
          </a:p>
        </p:txBody>
      </p:sp>
      <p:pic>
        <p:nvPicPr>
          <p:cNvPr id="28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2693" y="-1219200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455471" y="4654554"/>
            <a:ext cx="568132" cy="560944"/>
          </a:xfrm>
          <a:prstGeom prst="rect">
            <a:avLst/>
          </a:prstGeom>
        </p:spPr>
      </p:pic>
      <p:pic>
        <p:nvPicPr>
          <p:cNvPr id="30" name="Picture 2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04" y="2251305"/>
            <a:ext cx="25544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3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8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6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44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92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1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" name="Curved Up Ribbon 3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9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591025" y="4339374"/>
            <a:ext cx="634817" cy="626785"/>
          </a:xfrm>
          <a:prstGeom prst="rect">
            <a:avLst/>
          </a:prstGeom>
        </p:spPr>
      </p:pic>
      <p:pic>
        <p:nvPicPr>
          <p:cNvPr id="22" name="Picture 9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27" name="Flowchart: Card 26"/>
          <p:cNvSpPr/>
          <p:nvPr/>
        </p:nvSpPr>
        <p:spPr>
          <a:xfrm>
            <a:off x="0" y="5338542"/>
            <a:ext cx="2938143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</a:rPr>
              <a:t>or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8" name="Flowchart: Card 27"/>
          <p:cNvSpPr/>
          <p:nvPr/>
        </p:nvSpPr>
        <p:spPr>
          <a:xfrm>
            <a:off x="3054348" y="5338542"/>
            <a:ext cx="296143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</a:rPr>
              <a:t>ow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9" name="Flowchart: Card 28"/>
          <p:cNvSpPr/>
          <p:nvPr/>
        </p:nvSpPr>
        <p:spPr>
          <a:xfrm>
            <a:off x="6309991" y="5338542"/>
            <a:ext cx="2850732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</a:rPr>
              <a:t>er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0" name="Flowchart: Card 29"/>
          <p:cNvSpPr/>
          <p:nvPr/>
        </p:nvSpPr>
        <p:spPr>
          <a:xfrm>
            <a:off x="9246743" y="5338542"/>
            <a:ext cx="2854472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</a:rPr>
              <a:t>on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291103" y="551123"/>
            <a:ext cx="19335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cs typeface="Arial" panose="020B0604020202020204" pitchFamily="34" charset="0"/>
              </a:rPr>
              <a:t>h__se</a:t>
            </a:r>
          </a:p>
        </p:txBody>
      </p:sp>
      <p:pic>
        <p:nvPicPr>
          <p:cNvPr id="36" name="horse">
            <a:hlinkClick r:id="" action="ppaction://media"/>
            <a:extLst>
              <a:ext uri="{FF2B5EF4-FFF2-40B4-BE49-F238E27FC236}">
                <a16:creationId xmlns:a16="http://schemas.microsoft.com/office/drawing/2014/main" id="{6F423943-398F-4112-9684-3E380C819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3317" y="1813033"/>
            <a:ext cx="685237" cy="54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80"/>
                            </p:stCondLst>
                            <p:childTnLst>
                              <p:par>
                                <p:cTn id="1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8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" name="Picture 4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524764" y="1126996"/>
            <a:ext cx="1635753" cy="174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18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534823" y="4317506"/>
            <a:ext cx="634817" cy="6267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24" name="Flowchart: Card 23"/>
          <p:cNvSpPr/>
          <p:nvPr/>
        </p:nvSpPr>
        <p:spPr>
          <a:xfrm>
            <a:off x="436485" y="5338541"/>
            <a:ext cx="2501658" cy="1537993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25" name="Flowchart: Card 24"/>
          <p:cNvSpPr/>
          <p:nvPr/>
        </p:nvSpPr>
        <p:spPr>
          <a:xfrm>
            <a:off x="3373238" y="5338541"/>
            <a:ext cx="2501658" cy="1530805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6" name="Flowchart: Card 25"/>
          <p:cNvSpPr/>
          <p:nvPr/>
        </p:nvSpPr>
        <p:spPr>
          <a:xfrm>
            <a:off x="6309991" y="5338542"/>
            <a:ext cx="2501658" cy="1530804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 </a:t>
            </a:r>
          </a:p>
        </p:txBody>
      </p:sp>
      <p:sp>
        <p:nvSpPr>
          <p:cNvPr id="27" name="Flowchart: Card 26"/>
          <p:cNvSpPr/>
          <p:nvPr/>
        </p:nvSpPr>
        <p:spPr>
          <a:xfrm>
            <a:off x="9246743" y="5338542"/>
            <a:ext cx="2501658" cy="151643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472" y="5491902"/>
            <a:ext cx="1990951" cy="1329176"/>
          </a:xfrm>
          <a:prstGeom prst="cloud">
            <a:avLst/>
          </a:prstGeom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221" y="5499447"/>
            <a:ext cx="1894040" cy="1264478"/>
          </a:xfrm>
          <a:prstGeom prst="cloud">
            <a:avLst/>
          </a:prstGeom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256" y="5549535"/>
            <a:ext cx="1773489" cy="1183997"/>
          </a:xfrm>
          <a:prstGeom prst="cloud">
            <a:avLst/>
          </a:prstGeom>
          <a:ln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22" y="5540007"/>
            <a:ext cx="1836264" cy="1225906"/>
          </a:xfrm>
          <a:prstGeom prst="cloud">
            <a:avLst/>
          </a:prstGeom>
          <a:ln>
            <a:noFill/>
          </a:ln>
        </p:spPr>
      </p:pic>
      <p:sp>
        <p:nvSpPr>
          <p:cNvPr id="37" name="Curved Up Ribbon 36"/>
          <p:cNvSpPr/>
          <p:nvPr/>
        </p:nvSpPr>
        <p:spPr>
          <a:xfrm>
            <a:off x="2479961" y="-60752"/>
            <a:ext cx="6910405" cy="3097438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climbing">
            <a:hlinkClick r:id="" action="ppaction://media"/>
            <a:extLst>
              <a:ext uri="{FF2B5EF4-FFF2-40B4-BE49-F238E27FC236}">
                <a16:creationId xmlns:a16="http://schemas.microsoft.com/office/drawing/2014/main" id="{4214B5B3-2972-4B64-BE09-86DBBA8A7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7947" y="796257"/>
            <a:ext cx="771838" cy="61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5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80"/>
                            </p:stCondLst>
                            <p:childTnLst>
                              <p:par>
                                <p:cTn id="1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8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3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4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6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7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5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5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534823" y="4317506"/>
            <a:ext cx="634817" cy="6267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23" name="Flowchart: Card 22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</a:rPr>
              <a:t>kay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Flowchart: Card 23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</a:rPr>
              <a:t>key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Flowchart: Card 24"/>
          <p:cNvSpPr/>
          <p:nvPr/>
        </p:nvSpPr>
        <p:spPr>
          <a:xfrm>
            <a:off x="6422192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</a:rPr>
              <a:t>kit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6" name="Flowchart: Card 25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</a:rPr>
              <a:t>ney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1" name="Picture 3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pic>
        <p:nvPicPr>
          <p:cNvPr id="32" name="Picture 4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524764" y="1126996"/>
            <a:ext cx="1635753" cy="174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urved Up Ribbon 32"/>
          <p:cNvSpPr/>
          <p:nvPr/>
        </p:nvSpPr>
        <p:spPr>
          <a:xfrm>
            <a:off x="2838882" y="-23351"/>
            <a:ext cx="6910405" cy="3097438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on____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mokey">
            <a:hlinkClick r:id="" action="ppaction://media"/>
            <a:extLst>
              <a:ext uri="{FF2B5EF4-FFF2-40B4-BE49-F238E27FC236}">
                <a16:creationId xmlns:a16="http://schemas.microsoft.com/office/drawing/2014/main" id="{D6BD8D7C-E72A-4564-9AE7-D6ECCA2B9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9340" y="1472285"/>
            <a:ext cx="599132" cy="48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2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80"/>
                            </p:stCondLst>
                            <p:childTnLst>
                              <p:par>
                                <p:cTn id="1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8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3" name="组合 14"/>
          <p:cNvGrpSpPr/>
          <p:nvPr/>
        </p:nvGrpSpPr>
        <p:grpSpPr>
          <a:xfrm>
            <a:off x="-35755" y="3318541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4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6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7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5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5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23" name="Flowchart: Card 22"/>
          <p:cNvSpPr/>
          <p:nvPr/>
        </p:nvSpPr>
        <p:spPr>
          <a:xfrm>
            <a:off x="436485" y="5338542"/>
            <a:ext cx="2501658" cy="151917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24" name="Flowchart: Card 23"/>
          <p:cNvSpPr/>
          <p:nvPr/>
        </p:nvSpPr>
        <p:spPr>
          <a:xfrm>
            <a:off x="3373238" y="5338541"/>
            <a:ext cx="2501658" cy="1481155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 </a:t>
            </a:r>
          </a:p>
        </p:txBody>
      </p:sp>
      <p:sp>
        <p:nvSpPr>
          <p:cNvPr id="25" name="Flowchart: Card 24"/>
          <p:cNvSpPr/>
          <p:nvPr/>
        </p:nvSpPr>
        <p:spPr>
          <a:xfrm>
            <a:off x="6309991" y="5338541"/>
            <a:ext cx="2501658" cy="1488497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 </a:t>
            </a:r>
          </a:p>
        </p:txBody>
      </p:sp>
      <p:sp>
        <p:nvSpPr>
          <p:cNvPr id="26" name="Flowchart: Card 25"/>
          <p:cNvSpPr/>
          <p:nvPr/>
        </p:nvSpPr>
        <p:spPr>
          <a:xfrm>
            <a:off x="9246743" y="5338542"/>
            <a:ext cx="2501658" cy="151945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1" name="Picture 3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381" y="5465878"/>
            <a:ext cx="1775528" cy="1185358"/>
          </a:xfrm>
          <a:prstGeom prst="cloud">
            <a:avLst/>
          </a:prstGeom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64" y="5486597"/>
            <a:ext cx="1778052" cy="1187043"/>
          </a:xfrm>
          <a:prstGeom prst="cloud">
            <a:avLst/>
          </a:prstGeom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140" y="5517833"/>
            <a:ext cx="1718328" cy="1147170"/>
          </a:xfrm>
          <a:prstGeom prst="cloud">
            <a:avLst/>
          </a:prstGeom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226" y="5515283"/>
            <a:ext cx="1744428" cy="1164595"/>
          </a:xfrm>
          <a:prstGeom prst="cloud">
            <a:avLst/>
          </a:prstGeom>
          <a:ln>
            <a:noFill/>
          </a:ln>
        </p:spPr>
      </p:pic>
      <p:sp>
        <p:nvSpPr>
          <p:cNvPr id="36" name="Curved Up Ribbon 35"/>
          <p:cNvSpPr/>
          <p:nvPr/>
        </p:nvSpPr>
        <p:spPr>
          <a:xfrm>
            <a:off x="2838882" y="-23351"/>
            <a:ext cx="6910405" cy="3097438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4" descr="F:\未标题-1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524764" y="1126996"/>
            <a:ext cx="1635753" cy="174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swinging">
            <a:hlinkClick r:id="" action="ppaction://media"/>
            <a:extLst>
              <a:ext uri="{FF2B5EF4-FFF2-40B4-BE49-F238E27FC236}">
                <a16:creationId xmlns:a16="http://schemas.microsoft.com/office/drawing/2014/main" id="{37CA49FB-9631-4256-A9B1-289597916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3994" y="800785"/>
            <a:ext cx="952826" cy="76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1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80"/>
                            </p:stCondLst>
                            <p:childTnLst>
                              <p:par>
                                <p:cTn id="1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8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" name="Picture 4" descr="F:\未标题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524764" y="1126996"/>
            <a:ext cx="1635753" cy="174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  <p:grpSp>
        <p:nvGrpSpPr>
          <p:cNvPr id="5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6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8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7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17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19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25" name="Flowchart: Card 24"/>
          <p:cNvSpPr/>
          <p:nvPr/>
        </p:nvSpPr>
        <p:spPr>
          <a:xfrm>
            <a:off x="436485" y="5317748"/>
            <a:ext cx="2501658" cy="154025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26" name="Flowchart: Card 25"/>
          <p:cNvSpPr/>
          <p:nvPr/>
        </p:nvSpPr>
        <p:spPr>
          <a:xfrm>
            <a:off x="3373238" y="5345012"/>
            <a:ext cx="2501658" cy="1512987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 </a:t>
            </a:r>
          </a:p>
        </p:txBody>
      </p:sp>
      <p:sp>
        <p:nvSpPr>
          <p:cNvPr id="27" name="Flowchart: Card 26"/>
          <p:cNvSpPr/>
          <p:nvPr/>
        </p:nvSpPr>
        <p:spPr>
          <a:xfrm>
            <a:off x="6339416" y="5335067"/>
            <a:ext cx="2501658" cy="1545034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8" name="Flowchart: Card 27"/>
          <p:cNvSpPr/>
          <p:nvPr/>
        </p:nvSpPr>
        <p:spPr>
          <a:xfrm>
            <a:off x="9246743" y="5335067"/>
            <a:ext cx="2501658" cy="1517216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80" y="5456590"/>
            <a:ext cx="1825436" cy="1216614"/>
          </a:xfrm>
          <a:prstGeom prst="cloud">
            <a:avLst/>
          </a:prstGeom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58" y="5445909"/>
            <a:ext cx="1903305" cy="1268512"/>
          </a:xfrm>
          <a:prstGeom prst="cloud">
            <a:avLst/>
          </a:prstGeom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040" y="5519018"/>
            <a:ext cx="1854897" cy="1232076"/>
          </a:xfrm>
          <a:prstGeom prst="cloud">
            <a:avLst/>
          </a:prstGeom>
          <a:ln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100" y="5501887"/>
            <a:ext cx="1784035" cy="1191037"/>
          </a:xfrm>
          <a:prstGeom prst="cloud">
            <a:avLst/>
          </a:prstGeom>
          <a:ln>
            <a:noFill/>
          </a:ln>
        </p:spPr>
      </p:pic>
      <p:sp>
        <p:nvSpPr>
          <p:cNvPr id="37" name="Curved Up Ribbon 36"/>
          <p:cNvSpPr/>
          <p:nvPr/>
        </p:nvSpPr>
        <p:spPr>
          <a:xfrm>
            <a:off x="2796175" y="46743"/>
            <a:ext cx="6910405" cy="3097438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What can you see?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I can see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a </a:t>
            </a:r>
            <a:r>
              <a:rPr lang="vi-VN" sz="3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elephant</a:t>
            </a:r>
            <a:r>
              <a:rPr lang="vi-VN" sz="36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47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418</Words>
  <Application>Microsoft Office PowerPoint</Application>
  <PresentationFormat>Widescreen</PresentationFormat>
  <Paragraphs>140</Paragraphs>
  <Slides>25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Arial Black</vt:lpstr>
      <vt:lpstr>Berlin Sans FB Demi</vt:lpstr>
      <vt:lpstr>Calibri</vt:lpstr>
      <vt:lpstr>Century Schoolbook</vt:lpstr>
      <vt:lpstr>Helvetica Neue</vt:lpstr>
      <vt:lpstr>Impact</vt:lpstr>
      <vt:lpstr>Times New Roman</vt:lpstr>
      <vt:lpstr>Wingdings</vt:lpstr>
      <vt:lpstr>幼圆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109</cp:revision>
  <dcterms:created xsi:type="dcterms:W3CDTF">2006-08-16T00:00:00Z</dcterms:created>
  <dcterms:modified xsi:type="dcterms:W3CDTF">2024-05-08T22:29:13Z</dcterms:modified>
</cp:coreProperties>
</file>