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95" r:id="rId5"/>
    <p:sldId id="259" r:id="rId6"/>
    <p:sldId id="261" r:id="rId7"/>
    <p:sldId id="262" r:id="rId8"/>
    <p:sldId id="263" r:id="rId9"/>
    <p:sldId id="279" r:id="rId10"/>
    <p:sldId id="280" r:id="rId11"/>
    <p:sldId id="296" r:id="rId12"/>
    <p:sldId id="297" r:id="rId13"/>
    <p:sldId id="266" r:id="rId14"/>
    <p:sldId id="267" r:id="rId15"/>
    <p:sldId id="268" r:id="rId16"/>
    <p:sldId id="269" r:id="rId17"/>
    <p:sldId id="270" r:id="rId18"/>
    <p:sldId id="271" r:id="rId19"/>
    <p:sldId id="272" r:id="rId20"/>
    <p:sldId id="298" r:id="rId21"/>
    <p:sldId id="277" r:id="rId22"/>
    <p:sldId id="299" r:id="rId23"/>
  </p:sldIdLst>
  <p:sldSz cx="12192000" cy="6858000"/>
  <p:notesSz cx="6858000" cy="9144000"/>
  <p:embeddedFontLst>
    <p:embeddedFont>
      <p:font typeface="Calibri" panose="020F0502020204030204"/>
      <p:regular r:id="rId27"/>
      <p:bold r:id="rId28"/>
      <p:italic r:id="rId29"/>
      <p:boldItalic r:id="rId30"/>
    </p:embeddedFont>
    <p:embeddedFont>
      <p:font typeface="Questrial"/>
      <p:regular r:id="rId31"/>
    </p:embeddedFont>
    <p:embeddedFont>
      <p:font typeface="Pattaya" panose="00000500000000000000" pitchFamily="2" charset="-34"/>
      <p:regular r:id="rId32"/>
    </p:embeddedFont>
    <p:embeddedFont>
      <p:font typeface="Pattaya" panose="00000500000000000000"/>
      <p:regular r:id="rId33"/>
    </p:embeddedFont>
    <p:embeddedFont>
      <p:font typeface="Agency FB" panose="020B0503020202020204" pitchFamily="34" charset="0"/>
      <p:regular r:id="rId34"/>
      <p:bold r:id="rId35"/>
    </p:embeddedFont>
    <p:embeddedFont>
      <p:font typeface="Nirmala UI" panose="020B0502040204020203" pitchFamily="34" charset="0"/>
      <p:regular r:id="rId36"/>
      <p:bold r:id="rId37"/>
    </p:embeddedFont>
    <p:embeddedFont>
      <p:font typeface="NSimSun" panose="02010609030101010101" pitchFamily="49" charset="-122"/>
      <p:regular r:id="rId38"/>
    </p:embeddedFont>
    <p:embeddedFont>
      <p:font typeface="MS UI Gothic" panose="020B0600070205080204" pitchFamily="34" charset="-128"/>
      <p:regular r:id="rId39"/>
    </p:embeddedFont>
    <p:embeddedFont>
      <p:font typeface="Nirmala UI Semilight" panose="020B0402040204020203" pitchFamily="3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14.fntdata"/><Relationship Id="rId4" Type="http://schemas.openxmlformats.org/officeDocument/2006/relationships/notesMaster" Target="notesMasters/notesMaster1.xml"/><Relationship Id="rId39" Type="http://schemas.openxmlformats.org/officeDocument/2006/relationships/font" Target="fonts/font13.fntdata"/><Relationship Id="rId38" Type="http://schemas.openxmlformats.org/officeDocument/2006/relationships/font" Target="fonts/font12.fntdata"/><Relationship Id="rId37" Type="http://schemas.openxmlformats.org/officeDocument/2006/relationships/font" Target="fonts/font11.fntdata"/><Relationship Id="rId36" Type="http://schemas.openxmlformats.org/officeDocument/2006/relationships/font" Target="fonts/font10.fntdata"/><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4" name="Google Shape;2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93" name="Google Shape;3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
        <p:cNvGrpSpPr/>
        <p:nvPr/>
      </p:nvGrpSpPr>
      <p:grpSpPr>
        <a:xfrm>
          <a:off x="0" y="0"/>
          <a:ext cx="0" cy="0"/>
          <a:chOff x="0" y="0"/>
          <a:chExt cx="0" cy="0"/>
        </a:xfrm>
      </p:grpSpPr>
      <p:sp>
        <p:nvSpPr>
          <p:cNvPr id="399" name="Google Shape;3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00" name="Google Shape;40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1"/>
        <p:cNvGrpSpPr/>
        <p:nvPr/>
      </p:nvGrpSpPr>
      <p:grpSpPr>
        <a:xfrm>
          <a:off x="0" y="0"/>
          <a:ext cx="0" cy="0"/>
          <a:chOff x="0" y="0"/>
          <a:chExt cx="0" cy="0"/>
        </a:xfrm>
      </p:grpSpPr>
      <p:sp>
        <p:nvSpPr>
          <p:cNvPr id="442" name="Google Shape;44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43" name="Google Shape;4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52" name="Google Shape;45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9"/>
        <p:cNvGrpSpPr/>
        <p:nvPr/>
      </p:nvGrpSpPr>
      <p:grpSpPr>
        <a:xfrm>
          <a:off x="0" y="0"/>
          <a:ext cx="0" cy="0"/>
          <a:chOff x="0" y="0"/>
          <a:chExt cx="0" cy="0"/>
        </a:xfrm>
      </p:grpSpPr>
      <p:sp>
        <p:nvSpPr>
          <p:cNvPr id="460" name="Google Shape;4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61" name="Google Shape;4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70" name="Google Shape;4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54" name="Google Shape;3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68" name="Google Shape;5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470" name="Google Shape;4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7"/>
        <p:cNvGrpSpPr/>
        <p:nvPr/>
      </p:nvGrpSpPr>
      <p:grpSpPr>
        <a:xfrm>
          <a:off x="0" y="0"/>
          <a:ext cx="0" cy="0"/>
          <a:chOff x="0" y="0"/>
          <a:chExt cx="0" cy="0"/>
        </a:xfrm>
      </p:grpSpPr>
      <p:sp>
        <p:nvSpPr>
          <p:cNvPr id="278" name="Google Shape;2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9" name="Google Shape;2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30" name="Google Shape;3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41" name="Google Shape;3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54" name="Google Shape;3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7"/>
        <p:cNvGrpSpPr/>
        <p:nvPr/>
      </p:nvGrpSpPr>
      <p:grpSpPr>
        <a:xfrm>
          <a:off x="0" y="0"/>
          <a:ext cx="0" cy="0"/>
          <a:chOff x="0" y="0"/>
          <a:chExt cx="0" cy="0"/>
        </a:xfrm>
      </p:grpSpPr>
      <p:sp>
        <p:nvSpPr>
          <p:cNvPr id="368" name="Google Shape;3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9" name="Google Shape;3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79" name="Google Shape;3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41" name="Google Shape;3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54" name="Google Shape;3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62"/>
        <p:cNvGrpSpPr/>
        <p:nvPr/>
      </p:nvGrpSpPr>
      <p:grpSpPr>
        <a:xfrm>
          <a:off x="0" y="0"/>
          <a:ext cx="0" cy="0"/>
          <a:chOff x="0" y="0"/>
          <a:chExt cx="0" cy="0"/>
        </a:xfrm>
      </p:grpSpPr>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70"/>
        <p:cNvGrpSpPr/>
        <p:nvPr/>
      </p:nvGrpSpPr>
      <p:grpSpPr>
        <a:xfrm>
          <a:off x="0" y="0"/>
          <a:ext cx="0" cy="0"/>
          <a:chOff x="0" y="0"/>
          <a:chExt cx="0" cy="0"/>
        </a:xfrm>
      </p:grpSpPr>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78"/>
        <p:cNvGrpSpPr/>
        <p:nvPr/>
      </p:nvGrpSpPr>
      <p:grpSpPr>
        <a:xfrm>
          <a:off x="0" y="0"/>
          <a:ext cx="0" cy="0"/>
          <a:chOff x="0" y="0"/>
          <a:chExt cx="0" cy="0"/>
        </a:xfrm>
      </p:grpSpPr>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82"/>
        <p:cNvGrpSpPr/>
        <p:nvPr/>
      </p:nvGrpSpPr>
      <p:grpSpPr>
        <a:xfrm>
          <a:off x="0" y="0"/>
          <a:ext cx="0" cy="0"/>
          <a:chOff x="0" y="0"/>
          <a:chExt cx="0" cy="0"/>
        </a:xfrm>
      </p:grpSpPr>
      <p:sp>
        <p:nvSpPr>
          <p:cNvPr id="83" name="Google Shape;8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86"/>
        <p:cNvGrpSpPr/>
        <p:nvPr/>
      </p:nvGrpSpPr>
      <p:grpSpPr>
        <a:xfrm>
          <a:off x="0" y="0"/>
          <a:ext cx="0" cy="0"/>
          <a:chOff x="0" y="0"/>
          <a:chExt cx="0" cy="0"/>
        </a:xfrm>
      </p:grpSpPr>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90"/>
        <p:cNvGrpSpPr/>
        <p:nvPr/>
      </p:nvGrpSpPr>
      <p:grpSpPr>
        <a:xfrm>
          <a:off x="0" y="0"/>
          <a:ext cx="0" cy="0"/>
          <a:chOff x="0" y="0"/>
          <a:chExt cx="0" cy="0"/>
        </a:xfrm>
      </p:grpSpPr>
      <p:sp>
        <p:nvSpPr>
          <p:cNvPr id="91" name="Google Shape;9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94"/>
        <p:cNvGrpSpPr/>
        <p:nvPr/>
      </p:nvGrpSpPr>
      <p:grpSpPr>
        <a:xfrm>
          <a:off x="0" y="0"/>
          <a:ext cx="0" cy="0"/>
          <a:chOff x="0" y="0"/>
          <a:chExt cx="0" cy="0"/>
        </a:xfrm>
      </p:grpSpPr>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98"/>
        <p:cNvGrpSpPr/>
        <p:nvPr/>
      </p:nvGrpSpPr>
      <p:grpSpPr>
        <a:xfrm>
          <a:off x="0" y="0"/>
          <a:ext cx="0" cy="0"/>
          <a:chOff x="0" y="0"/>
          <a:chExt cx="0" cy="0"/>
        </a:xfrm>
      </p:grpSpPr>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02"/>
        <p:cNvGrpSpPr/>
        <p:nvPr/>
      </p:nvGrpSpPr>
      <p:grpSpPr>
        <a:xfrm>
          <a:off x="0" y="0"/>
          <a:ext cx="0" cy="0"/>
          <a:chOff x="0" y="0"/>
          <a:chExt cx="0" cy="0"/>
        </a:xfrm>
      </p:grpSpPr>
      <p:sp>
        <p:nvSpPr>
          <p:cNvPr id="103" name="Google Shape;10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06"/>
        <p:cNvGrpSpPr/>
        <p:nvPr/>
      </p:nvGrpSpPr>
      <p:grpSpPr>
        <a:xfrm>
          <a:off x="0" y="0"/>
          <a:ext cx="0" cy="0"/>
          <a:chOff x="0" y="0"/>
          <a:chExt cx="0" cy="0"/>
        </a:xfrm>
      </p:grpSpPr>
      <p:sp>
        <p:nvSpPr>
          <p:cNvPr id="107" name="Google Shape;10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10"/>
        <p:cNvGrpSpPr/>
        <p:nvPr/>
      </p:nvGrpSpPr>
      <p:grpSpPr>
        <a:xfrm>
          <a:off x="0" y="0"/>
          <a:ext cx="0" cy="0"/>
          <a:chOff x="0" y="0"/>
          <a:chExt cx="0" cy="0"/>
        </a:xfrm>
      </p:grpSpPr>
      <p:sp>
        <p:nvSpPr>
          <p:cNvPr id="111" name="Google Shape;1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14"/>
        <p:cNvGrpSpPr/>
        <p:nvPr/>
      </p:nvGrpSpPr>
      <p:grpSpPr>
        <a:xfrm>
          <a:off x="0" y="0"/>
          <a:ext cx="0" cy="0"/>
          <a:chOff x="0" y="0"/>
          <a:chExt cx="0" cy="0"/>
        </a:xfrm>
      </p:grpSpPr>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18"/>
        <p:cNvGrpSpPr/>
        <p:nvPr/>
      </p:nvGrpSpPr>
      <p:grpSpPr>
        <a:xfrm>
          <a:off x="0" y="0"/>
          <a:ext cx="0" cy="0"/>
          <a:chOff x="0" y="0"/>
          <a:chExt cx="0" cy="0"/>
        </a:xfrm>
      </p:grpSpPr>
      <p:sp>
        <p:nvSpPr>
          <p:cNvPr id="119" name="Google Shape;11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126"/>
        <p:cNvGrpSpPr/>
        <p:nvPr/>
      </p:nvGrpSpPr>
      <p:grpSpPr>
        <a:xfrm>
          <a:off x="0" y="0"/>
          <a:ext cx="0" cy="0"/>
          <a:chOff x="0" y="0"/>
          <a:chExt cx="0" cy="0"/>
        </a:xfrm>
      </p:grpSpPr>
      <p:sp>
        <p:nvSpPr>
          <p:cNvPr id="127" name="Google Shape;12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130"/>
        <p:cNvGrpSpPr/>
        <p:nvPr/>
      </p:nvGrpSpPr>
      <p:grpSpPr>
        <a:xfrm>
          <a:off x="0" y="0"/>
          <a:ext cx="0" cy="0"/>
          <a:chOff x="0" y="0"/>
          <a:chExt cx="0" cy="0"/>
        </a:xfrm>
      </p:grpSpPr>
      <p:sp>
        <p:nvSpPr>
          <p:cNvPr id="131" name="Google Shape;13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134"/>
        <p:cNvGrpSpPr/>
        <p:nvPr/>
      </p:nvGrpSpPr>
      <p:grpSpPr>
        <a:xfrm>
          <a:off x="0" y="0"/>
          <a:ext cx="0" cy="0"/>
          <a:chOff x="0" y="0"/>
          <a:chExt cx="0" cy="0"/>
        </a:xfrm>
      </p:grpSpPr>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138"/>
        <p:cNvGrpSpPr/>
        <p:nvPr/>
      </p:nvGrpSpPr>
      <p:grpSpPr>
        <a:xfrm>
          <a:off x="0" y="0"/>
          <a:ext cx="0" cy="0"/>
          <a:chOff x="0" y="0"/>
          <a:chExt cx="0" cy="0"/>
        </a:xfrm>
      </p:grpSpPr>
      <p:sp>
        <p:nvSpPr>
          <p:cNvPr id="139" name="Google Shape;13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42"/>
        <p:cNvGrpSpPr/>
        <p:nvPr/>
      </p:nvGrpSpPr>
      <p:grpSpPr>
        <a:xfrm>
          <a:off x="0" y="0"/>
          <a:ext cx="0" cy="0"/>
          <a:chOff x="0" y="0"/>
          <a:chExt cx="0" cy="0"/>
        </a:xfrm>
      </p:grpSpPr>
      <p:sp>
        <p:nvSpPr>
          <p:cNvPr id="143" name="Google Shape;1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46"/>
        <p:cNvGrpSpPr/>
        <p:nvPr/>
      </p:nvGrpSpPr>
      <p:grpSpPr>
        <a:xfrm>
          <a:off x="0" y="0"/>
          <a:ext cx="0" cy="0"/>
          <a:chOff x="0" y="0"/>
          <a:chExt cx="0" cy="0"/>
        </a:xfrm>
      </p:grpSpPr>
      <p:sp>
        <p:nvSpPr>
          <p:cNvPr id="147" name="Google Shape;14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0"/>
        <p:cNvGrpSpPr/>
        <p:nvPr/>
      </p:nvGrpSpPr>
      <p:grpSpPr>
        <a:xfrm>
          <a:off x="0" y="0"/>
          <a:ext cx="0" cy="0"/>
          <a:chOff x="0" y="0"/>
          <a:chExt cx="0" cy="0"/>
        </a:xfrm>
      </p:grpSpPr>
      <p:sp>
        <p:nvSpPr>
          <p:cNvPr id="151" name="Google Shape;1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154"/>
        <p:cNvGrpSpPr/>
        <p:nvPr/>
      </p:nvGrpSpPr>
      <p:grpSpPr>
        <a:xfrm>
          <a:off x="0" y="0"/>
          <a:ext cx="0" cy="0"/>
          <a:chOff x="0" y="0"/>
          <a:chExt cx="0" cy="0"/>
        </a:xfrm>
      </p:grpSpPr>
      <p:sp>
        <p:nvSpPr>
          <p:cNvPr id="155" name="Google Shape;1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58"/>
        <p:cNvGrpSpPr/>
        <p:nvPr/>
      </p:nvGrpSpPr>
      <p:grpSpPr>
        <a:xfrm>
          <a:off x="0" y="0"/>
          <a:ext cx="0" cy="0"/>
          <a:chOff x="0" y="0"/>
          <a:chExt cx="0" cy="0"/>
        </a:xfrm>
      </p:grpSpPr>
      <p:sp>
        <p:nvSpPr>
          <p:cNvPr id="159" name="Google Shape;15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66"/>
        <p:cNvGrpSpPr/>
        <p:nvPr/>
      </p:nvGrpSpPr>
      <p:grpSpPr>
        <a:xfrm>
          <a:off x="0" y="0"/>
          <a:ext cx="0" cy="0"/>
          <a:chOff x="0" y="0"/>
          <a:chExt cx="0" cy="0"/>
        </a:xfrm>
      </p:grpSpPr>
      <p:sp>
        <p:nvSpPr>
          <p:cNvPr id="167" name="Google Shape;16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70"/>
        <p:cNvGrpSpPr/>
        <p:nvPr/>
      </p:nvGrpSpPr>
      <p:grpSpPr>
        <a:xfrm>
          <a:off x="0" y="0"/>
          <a:ext cx="0" cy="0"/>
          <a:chOff x="0" y="0"/>
          <a:chExt cx="0" cy="0"/>
        </a:xfrm>
      </p:grpSpPr>
      <p:sp>
        <p:nvSpPr>
          <p:cNvPr id="171" name="Google Shape;1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174"/>
        <p:cNvGrpSpPr/>
        <p:nvPr/>
      </p:nvGrpSpPr>
      <p:grpSpPr>
        <a:xfrm>
          <a:off x="0" y="0"/>
          <a:ext cx="0" cy="0"/>
          <a:chOff x="0" y="0"/>
          <a:chExt cx="0" cy="0"/>
        </a:xfrm>
      </p:grpSpPr>
      <p:sp>
        <p:nvSpPr>
          <p:cNvPr id="175" name="Google Shape;17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78"/>
        <p:cNvGrpSpPr/>
        <p:nvPr/>
      </p:nvGrpSpPr>
      <p:grpSpPr>
        <a:xfrm>
          <a:off x="0" y="0"/>
          <a:ext cx="0" cy="0"/>
          <a:chOff x="0" y="0"/>
          <a:chExt cx="0" cy="0"/>
        </a:xfrm>
      </p:grpSpPr>
      <p:sp>
        <p:nvSpPr>
          <p:cNvPr id="179" name="Google Shape;1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82"/>
        <p:cNvGrpSpPr/>
        <p:nvPr/>
      </p:nvGrpSpPr>
      <p:grpSpPr>
        <a:xfrm>
          <a:off x="0" y="0"/>
          <a:ext cx="0" cy="0"/>
          <a:chOff x="0" y="0"/>
          <a:chExt cx="0" cy="0"/>
        </a:xfrm>
      </p:grpSpPr>
      <p:sp>
        <p:nvSpPr>
          <p:cNvPr id="183" name="Google Shape;1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86"/>
        <p:cNvGrpSpPr/>
        <p:nvPr/>
      </p:nvGrpSpPr>
      <p:grpSpPr>
        <a:xfrm>
          <a:off x="0" y="0"/>
          <a:ext cx="0" cy="0"/>
          <a:chOff x="0" y="0"/>
          <a:chExt cx="0" cy="0"/>
        </a:xfrm>
      </p:grpSpPr>
      <p:sp>
        <p:nvSpPr>
          <p:cNvPr id="187" name="Google Shape;18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190"/>
        <p:cNvGrpSpPr/>
        <p:nvPr/>
      </p:nvGrpSpPr>
      <p:grpSpPr>
        <a:xfrm>
          <a:off x="0" y="0"/>
          <a:ext cx="0" cy="0"/>
          <a:chOff x="0" y="0"/>
          <a:chExt cx="0" cy="0"/>
        </a:xfrm>
      </p:grpSpPr>
      <p:sp>
        <p:nvSpPr>
          <p:cNvPr id="191" name="Google Shape;1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94"/>
        <p:cNvGrpSpPr/>
        <p:nvPr/>
      </p:nvGrpSpPr>
      <p:grpSpPr>
        <a:xfrm>
          <a:off x="0" y="0"/>
          <a:ext cx="0" cy="0"/>
          <a:chOff x="0" y="0"/>
          <a:chExt cx="0" cy="0"/>
        </a:xfrm>
      </p:grpSpPr>
      <p:sp>
        <p:nvSpPr>
          <p:cNvPr id="195" name="Google Shape;19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98"/>
        <p:cNvGrpSpPr/>
        <p:nvPr/>
      </p:nvGrpSpPr>
      <p:grpSpPr>
        <a:xfrm>
          <a:off x="0" y="0"/>
          <a:ext cx="0" cy="0"/>
          <a:chOff x="0" y="0"/>
          <a:chExt cx="0" cy="0"/>
        </a:xfrm>
      </p:grpSpPr>
      <p:sp>
        <p:nvSpPr>
          <p:cNvPr id="199" name="Google Shape;19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02"/>
        <p:cNvGrpSpPr/>
        <p:nvPr/>
      </p:nvGrpSpPr>
      <p:grpSpPr>
        <a:xfrm>
          <a:off x="0" y="0"/>
          <a:ext cx="0" cy="0"/>
          <a:chOff x="0" y="0"/>
          <a:chExt cx="0" cy="0"/>
        </a:xfrm>
      </p:grpSpPr>
      <p:sp>
        <p:nvSpPr>
          <p:cNvPr id="203" name="Google Shape;2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06"/>
        <p:cNvGrpSpPr/>
        <p:nvPr/>
      </p:nvGrpSpPr>
      <p:grpSpPr>
        <a:xfrm>
          <a:off x="0" y="0"/>
          <a:ext cx="0" cy="0"/>
          <a:chOff x="0" y="0"/>
          <a:chExt cx="0" cy="0"/>
        </a:xfrm>
      </p:grpSpPr>
      <p:sp>
        <p:nvSpPr>
          <p:cNvPr id="207" name="Google Shape;2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10"/>
        <p:cNvGrpSpPr/>
        <p:nvPr/>
      </p:nvGrpSpPr>
      <p:grpSpPr>
        <a:xfrm>
          <a:off x="0" y="0"/>
          <a:ext cx="0" cy="0"/>
          <a:chOff x="0" y="0"/>
          <a:chExt cx="0" cy="0"/>
        </a:xfrm>
      </p:grpSpPr>
      <p:sp>
        <p:nvSpPr>
          <p:cNvPr id="211" name="Google Shape;21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14"/>
        <p:cNvGrpSpPr/>
        <p:nvPr/>
      </p:nvGrpSpPr>
      <p:grpSpPr>
        <a:xfrm>
          <a:off x="0" y="0"/>
          <a:ext cx="0" cy="0"/>
          <a:chOff x="0" y="0"/>
          <a:chExt cx="0" cy="0"/>
        </a:xfrm>
      </p:grpSpPr>
      <p:sp>
        <p:nvSpPr>
          <p:cNvPr id="215" name="Google Shape;21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8"/>
        <p:cNvGrpSpPr/>
        <p:nvPr/>
      </p:nvGrpSpPr>
      <p:grpSpPr>
        <a:xfrm>
          <a:off x="0" y="0"/>
          <a:ext cx="0" cy="0"/>
          <a:chOff x="0" y="0"/>
          <a:chExt cx="0" cy="0"/>
        </a:xfrm>
      </p:grpSpPr>
      <p:sp>
        <p:nvSpPr>
          <p:cNvPr id="219" name="Google Shape;21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2"/>
        <p:cNvGrpSpPr/>
        <p:nvPr/>
      </p:nvGrpSpPr>
      <p:grpSpPr>
        <a:xfrm>
          <a:off x="0" y="0"/>
          <a:ext cx="0" cy="0"/>
          <a:chOff x="0" y="0"/>
          <a:chExt cx="0" cy="0"/>
        </a:xfrm>
      </p:grpSpPr>
      <p:sp>
        <p:nvSpPr>
          <p:cNvPr id="223" name="Google Shape;22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226"/>
        <p:cNvGrpSpPr/>
        <p:nvPr/>
      </p:nvGrpSpPr>
      <p:grpSpPr>
        <a:xfrm>
          <a:off x="0" y="0"/>
          <a:ext cx="0" cy="0"/>
          <a:chOff x="0" y="0"/>
          <a:chExt cx="0" cy="0"/>
        </a:xfrm>
      </p:grpSpPr>
      <p:sp>
        <p:nvSpPr>
          <p:cNvPr id="227" name="Google Shape;227;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229" name="Google Shape;229;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230" name="Google Shape;2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233"/>
        <p:cNvGrpSpPr/>
        <p:nvPr/>
      </p:nvGrpSpPr>
      <p:grpSpPr>
        <a:xfrm>
          <a:off x="0" y="0"/>
          <a:ext cx="0" cy="0"/>
          <a:chOff x="0" y="0"/>
          <a:chExt cx="0" cy="0"/>
        </a:xfrm>
      </p:grpSpPr>
      <p:sp>
        <p:nvSpPr>
          <p:cNvPr id="234" name="Google Shape;234;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76"/>
          <p:cNvSpPr>
            <a:spLocks noGrp="1"/>
          </p:cNvSpPr>
          <p:nvPr>
            <p:ph type="pic" idx="2"/>
          </p:nvPr>
        </p:nvSpPr>
        <p:spPr>
          <a:xfrm>
            <a:off x="5183188" y="987425"/>
            <a:ext cx="6172200" cy="4873625"/>
          </a:xfrm>
          <a:prstGeom prst="rect">
            <a:avLst/>
          </a:prstGeom>
          <a:noFill/>
          <a:ln>
            <a:noFill/>
          </a:ln>
        </p:spPr>
      </p:sp>
      <p:sp>
        <p:nvSpPr>
          <p:cNvPr id="236" name="Google Shape;236;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237" name="Google Shape;2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240"/>
        <p:cNvGrpSpPr/>
        <p:nvPr/>
      </p:nvGrpSpPr>
      <p:grpSpPr>
        <a:xfrm>
          <a:off x="0" y="0"/>
          <a:ext cx="0" cy="0"/>
          <a:chOff x="0" y="0"/>
          <a:chExt cx="0" cy="0"/>
        </a:xfrm>
      </p:grpSpPr>
      <p:sp>
        <p:nvSpPr>
          <p:cNvPr id="241" name="Google Shape;24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3" name="Google Shape;2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246"/>
        <p:cNvGrpSpPr/>
        <p:nvPr/>
      </p:nvGrpSpPr>
      <p:grpSpPr>
        <a:xfrm>
          <a:off x="0" y="0"/>
          <a:ext cx="0" cy="0"/>
          <a:chOff x="0" y="0"/>
          <a:chExt cx="0" cy="0"/>
        </a:xfrm>
      </p:grpSpPr>
      <p:sp>
        <p:nvSpPr>
          <p:cNvPr id="247" name="Google Shape;247;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9" name="Google Shape;24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58"/>
        <p:cNvGrpSpPr/>
        <p:nvPr/>
      </p:nvGrpSpPr>
      <p:grpSpPr>
        <a:xfrm>
          <a:off x="0" y="0"/>
          <a:ext cx="0" cy="0"/>
          <a:chOff x="0" y="0"/>
          <a:chExt cx="0" cy="0"/>
        </a:xfrm>
      </p:grpSpPr>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5" Type="http://schemas.openxmlformats.org/officeDocument/2006/relationships/theme" Target="../theme/theme1.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SG"/>
            </a:fld>
            <a:endParaRPr lang="en-SG"/>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
          <p:cNvPicPr preferRelativeResize="0"/>
          <p:nvPr/>
        </p:nvPicPr>
        <p:blipFill rotWithShape="1">
          <a:blip r:embed="rId1"/>
          <a:srcRect l="14016" t="24906" r="15287" b="12549"/>
          <a:stretch>
            <a:fillRect/>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59" name="Google Shape;259;p1"/>
          <p:cNvPicPr preferRelativeResize="0"/>
          <p:nvPr/>
        </p:nvPicPr>
        <p:blipFill rotWithShape="1">
          <a:blip r:embed="rId2"/>
          <a:srcRect/>
          <a:stretch>
            <a:fillRect/>
          </a:stretch>
        </p:blipFill>
        <p:spPr>
          <a:xfrm>
            <a:off x="2658745" y="795655"/>
            <a:ext cx="6920230" cy="45694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1"/>
          <a:srcRect t="10035" b="10145"/>
          <a:stretch>
            <a:fillRect/>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58" name="Google Shape;358;p8"/>
          <p:cNvSpPr/>
          <p:nvPr/>
        </p:nvSpPr>
        <p:spPr>
          <a:xfrm>
            <a:off x="265043" y="225573"/>
            <a:ext cx="11617161" cy="64270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a:t>
            </a:r>
            <a:r>
              <a:rPr lang="en-SG" sz="4000">
                <a:solidFill>
                  <a:srgbClr val="00B050"/>
                </a:solidFill>
                <a:latin typeface="Arial" panose="020B0604020202020204"/>
                <a:ea typeface="Arial" panose="020B0604020202020204"/>
                <a:cs typeface="Arial" panose="020B0604020202020204"/>
                <a:sym typeface="Arial" panose="020B0604020202020204"/>
              </a:rPr>
              <a:t>Út Vịnh</a:t>
            </a:r>
            <a:endParaRPr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Một buổi chiều đẹp trời, gió từ sông Cái thổi vào </a:t>
            </a:r>
            <a:r>
              <a:rPr lang="en-SG" sz="2800">
                <a:solidFill>
                  <a:srgbClr val="FF0000"/>
                </a:solidFill>
                <a:latin typeface="Calibri" panose="020F0502020204030204"/>
                <a:ea typeface="Calibri" panose="020F0502020204030204"/>
                <a:cs typeface="Calibri" panose="020F0502020204030204"/>
                <a:sym typeface="Calibri" panose="020F0502020204030204"/>
              </a:rPr>
              <a:t>mát rượi</a:t>
            </a:r>
            <a:r>
              <a:rPr lang="en-SG" sz="2800">
                <a:solidFill>
                  <a:srgbClr val="000000"/>
                </a:solidFill>
                <a:latin typeface="Calibri" panose="020F0502020204030204"/>
                <a:ea typeface="Calibri" panose="020F0502020204030204"/>
                <a:cs typeface="Calibri" panose="020F0502020204030204"/>
                <a:sym typeface="Calibri" panose="020F0502020204030204"/>
              </a:rPr>
              <a:t>. Vịnh đang ngồi học bài, bỗng nghe thấy tiếng còi tàu vang lên từng hồi dài như </a:t>
            </a:r>
            <a:r>
              <a:rPr lang="en-SG" sz="2800">
                <a:solidFill>
                  <a:srgbClr val="FF0000"/>
                </a:solidFill>
                <a:latin typeface="Calibri" panose="020F0502020204030204"/>
                <a:ea typeface="Calibri" panose="020F0502020204030204"/>
                <a:cs typeface="Calibri" panose="020F0502020204030204"/>
                <a:sym typeface="Calibri" panose="020F0502020204030204"/>
              </a:rPr>
              <a:t>giục giã</a:t>
            </a:r>
            <a:r>
              <a:rPr lang="en-SG" sz="2800">
                <a:solidFill>
                  <a:srgbClr val="000000"/>
                </a:solidFill>
                <a:latin typeface="Calibri" panose="020F0502020204030204"/>
                <a:ea typeface="Calibri" panose="020F0502020204030204"/>
                <a:cs typeface="Calibri" panose="020F0502020204030204"/>
                <a:sym typeface="Calibri" panose="020F0502020204030204"/>
              </a:rPr>
              <a:t>. Chưa bao giờ tiếng còi lại kéo dài như vậy. Thấy lạ, Vịnh nhìn ra đường tàu. Thì ra hai cô bé Hoa và Lan đang ngồi chơi chuyền thẻ trên đó. Vịnh lao ra như tên bắn, la lớn:</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-Hoa, Lan, tàu hỏa đến!</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Nghe tiếng la, bé Hoa giật mình, ngã lăn khỏi đường tàu, còn bé Lan đứng ngây người, khóc thét.</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Đoàn tàu vừa réo còi vừa ầm ầm lao tới. Không chút do dự, Vịnh nhào tới ôm Lan lăn xuống </a:t>
            </a:r>
            <a:r>
              <a:rPr lang="en-SG" sz="2800">
                <a:solidFill>
                  <a:srgbClr val="FF0000"/>
                </a:solidFill>
                <a:latin typeface="Calibri" panose="020F0502020204030204"/>
                <a:ea typeface="Calibri" panose="020F0502020204030204"/>
                <a:cs typeface="Calibri" panose="020F0502020204030204"/>
                <a:sym typeface="Calibri" panose="020F0502020204030204"/>
              </a:rPr>
              <a:t>mép ruộng</a:t>
            </a:r>
            <a:r>
              <a:rPr lang="en-SG" sz="2800">
                <a:solidFill>
                  <a:srgbClr val="000000"/>
                </a:solidFill>
                <a:latin typeface="Calibri" panose="020F0502020204030204"/>
                <a:ea typeface="Calibri" panose="020F0502020204030204"/>
                <a:cs typeface="Calibri" panose="020F0502020204030204"/>
                <a:sym typeface="Calibri" panose="020F0502020204030204"/>
              </a:rPr>
              <a:t>, cứu sống cô bé trước cái chết trong </a:t>
            </a:r>
            <a:r>
              <a:rPr lang="en-SG" sz="2800">
                <a:solidFill>
                  <a:srgbClr val="FF0000"/>
                </a:solidFill>
                <a:latin typeface="Calibri" panose="020F0502020204030204"/>
                <a:ea typeface="Calibri" panose="020F0502020204030204"/>
                <a:cs typeface="Calibri" panose="020F0502020204030204"/>
                <a:sym typeface="Calibri" panose="020F0502020204030204"/>
              </a:rPr>
              <a:t>gang tấc.</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Biết tin, ba mẹ Lan chạy đến. Cả hai cô chú ôm chầm lấy Vịnh, xúc động không nói nên lời.</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r" rtl="0">
              <a:spcBef>
                <a:spcPts val="0"/>
              </a:spcBef>
              <a:spcAft>
                <a:spcPts val="0"/>
              </a:spcAft>
              <a:buNone/>
            </a:pPr>
            <a:r>
              <a:rPr lang="en-SG" sz="2800" b="1">
                <a:solidFill>
                  <a:srgbClr val="000000"/>
                </a:solidFill>
                <a:latin typeface="Calibri" panose="020F0502020204030204"/>
                <a:ea typeface="Calibri" panose="020F0502020204030204"/>
                <a:cs typeface="Calibri" panose="020F0502020204030204"/>
                <a:sym typeface="Calibri" panose="020F0502020204030204"/>
              </a:rPr>
              <a:t>Theo TÔ PHƯƠNG</a:t>
            </a:r>
            <a:endParaRPr sz="2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60" name="Google Shape;360;p8"/>
          <p:cNvPicPr preferRelativeResize="0"/>
          <p:nvPr/>
        </p:nvPicPr>
        <p:blipFill rotWithShape="1">
          <a:blip r:embed="rId2"/>
          <a:srcRect/>
          <a:stretch>
            <a:fillRect/>
          </a:stretch>
        </p:blipFill>
        <p:spPr>
          <a:xfrm>
            <a:off x="5743283" y="6061081"/>
            <a:ext cx="1938696" cy="749873"/>
          </a:xfrm>
          <a:prstGeom prst="rect">
            <a:avLst/>
          </a:prstGeom>
          <a:noFill/>
          <a:ln>
            <a:noFill/>
          </a:ln>
        </p:spPr>
      </p:pic>
      <p:pic>
        <p:nvPicPr>
          <p:cNvPr id="365" name="Google Shape;365;p8" descr="Colorful numbers with clouds Container sticker - TenStickers"/>
          <p:cNvPicPr preferRelativeResize="0"/>
          <p:nvPr/>
        </p:nvPicPr>
        <p:blipFill rotWithShape="1">
          <a:blip r:embed="rId3"/>
          <a:srcRect l="39" t="33251" r="74862" b="29835"/>
          <a:stretch>
            <a:fillRect/>
          </a:stretch>
        </p:blipFill>
        <p:spPr>
          <a:xfrm>
            <a:off x="452209" y="3264858"/>
            <a:ext cx="535076" cy="704336"/>
          </a:xfrm>
          <a:prstGeom prst="rect">
            <a:avLst/>
          </a:prstGeom>
          <a:noFill/>
          <a:ln>
            <a:noFill/>
          </a:ln>
        </p:spPr>
      </p:pic>
      <p:pic>
        <p:nvPicPr>
          <p:cNvPr id="366" name="Google Shape;366;p8" descr="Colorful numbers with clouds Container sticker - TenStickers"/>
          <p:cNvPicPr preferRelativeResize="0"/>
          <p:nvPr/>
        </p:nvPicPr>
        <p:blipFill rotWithShape="1">
          <a:blip r:embed="rId4"/>
          <a:srcRect l="64778" b="67154"/>
          <a:stretch>
            <a:fillRect/>
          </a:stretch>
        </p:blipFill>
        <p:spPr>
          <a:xfrm>
            <a:off x="309796" y="812986"/>
            <a:ext cx="602366" cy="502751"/>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1"/>
          <p:cNvPicPr preferRelativeResize="0"/>
          <p:nvPr/>
        </p:nvPicPr>
        <p:blipFill rotWithShape="1">
          <a:blip r:embed="rId1"/>
          <a:srcRect t="10992" b="10054"/>
          <a:stretch>
            <a:fillRect/>
          </a:stretch>
        </p:blipFill>
        <p:spPr>
          <a:xfrm>
            <a:off x="0" y="0"/>
            <a:ext cx="12192000" cy="6857999"/>
          </a:xfrm>
          <a:prstGeom prst="rect">
            <a:avLst/>
          </a:prstGeom>
          <a:noFill/>
          <a:ln>
            <a:noFill/>
          </a:ln>
        </p:spPr>
      </p:pic>
      <p:sp>
        <p:nvSpPr>
          <p:cNvPr id="396" name="Google Shape;396;p11"/>
          <p:cNvSpPr txBox="1"/>
          <p:nvPr/>
        </p:nvSpPr>
        <p:spPr>
          <a:xfrm>
            <a:off x="5424840" y="511165"/>
            <a:ext cx="4776949" cy="1015365"/>
          </a:xfrm>
          <a:prstGeom prst="rect">
            <a:avLst/>
          </a:prstGeom>
          <a:noFill/>
          <a:ln>
            <a:noFill/>
          </a:ln>
        </p:spPr>
        <p:txBody>
          <a:bodyPr spcFirstLastPara="1" wrap="square" lIns="0" tIns="0" rIns="0" bIns="0" anchor="t" anchorCtr="0">
            <a:spAutoFit/>
            <a:scene3d>
              <a:camera prst="orthographicFront"/>
              <a:lightRig rig="threePt" dir="t"/>
            </a:scene3d>
          </a:bodyPr>
          <a:lstStyle/>
          <a:p>
            <a:pPr marL="0" marR="0" lvl="0" indent="0" algn="l" rtl="0">
              <a:spcBef>
                <a:spcPts val="0"/>
              </a:spcBef>
              <a:spcAft>
                <a:spcPts val="0"/>
              </a:spcAft>
              <a:buNone/>
            </a:pPr>
            <a:r>
              <a:rPr lang="en-SG" sz="66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sym typeface="Arial" panose="020B0604020202020204"/>
              </a:rPr>
              <a:t>Tìm hiểu bài</a:t>
            </a:r>
            <a:endParaRPr lang="en-SG" sz="66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1300"/>
                                        <p:tgtEl>
                                          <p:spTgt spid="39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95"/>
                                        </p:tgtEl>
                                        <p:attrNameLst>
                                          <p:attrName>style.visibility</p:attrName>
                                        </p:attrNameLst>
                                      </p:cBhvr>
                                      <p:to>
                                        <p:strVal val="visible"/>
                                      </p:to>
                                    </p:set>
                                    <p:animEffect transition="in" filter="fade">
                                      <p:cBhvr>
                                        <p:cTn id="10" dur="442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2"/>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03" name="Google Shape;403;p12"/>
          <p:cNvSpPr/>
          <p:nvPr/>
        </p:nvSpPr>
        <p:spPr>
          <a:xfrm>
            <a:off x="269875" y="1446530"/>
            <a:ext cx="11632565" cy="510413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04" name="Google Shape;404;p12"/>
          <p:cNvSpPr txBox="1"/>
          <p:nvPr/>
        </p:nvSpPr>
        <p:spPr>
          <a:xfrm>
            <a:off x="449580" y="132715"/>
            <a:ext cx="11296650" cy="1107440"/>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0" tIns="0" rIns="0" bIns="0" anchor="t" anchorCtr="0">
            <a:spAutoFit/>
          </a:bodyPr>
          <a:lstStyle/>
          <a:p>
            <a:pPr marL="0" marR="0" lvl="0" indent="0" algn="ctr" rtl="0">
              <a:spcBef>
                <a:spcPts val="0"/>
              </a:spcBef>
              <a:spcAft>
                <a:spcPts val="0"/>
              </a:spcAft>
              <a:buNone/>
            </a:pP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Câu</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1.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Đoạn</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đường</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sắt</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gần</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nhà</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Út</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Vịnh</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mấy</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năm</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nay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thường</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có</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những</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sự</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cố</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 </a:t>
            </a:r>
            <a:r>
              <a:rPr lang="en-SG" sz="3600" b="1" dirty="0" err="1">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gì</a:t>
            </a:r>
            <a:r>
              <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rPr>
              <a:t>?</a:t>
            </a:r>
            <a:endParaRPr lang="en-SG" sz="3600" b="1" dirty="0">
              <a:solidFill>
                <a:srgbClr val="00B0F0"/>
              </a:solidFill>
              <a:latin typeface="Arial" panose="020B0604020202020204" pitchFamily="34" charset="0"/>
              <a:ea typeface="Pattaya" panose="00000500000000000000"/>
              <a:cs typeface="Arial" panose="020B0604020202020204" pitchFamily="34" charset="0"/>
              <a:sym typeface="Pattaya" panose="00000500000000000000"/>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name="adj" fmla="val 1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12"/>
            <p:cNvSpPr/>
            <p:nvPr/>
          </p:nvSpPr>
          <p:spPr>
            <a:xfrm>
              <a:off x="318840" y="578121"/>
              <a:ext cx="3121982" cy="1996819"/>
            </a:xfrm>
            <a:prstGeom prst="roundRect">
              <a:avLst>
                <a:gd name="adj" fmla="val 10000"/>
              </a:avLst>
            </a:prstGeom>
            <a:blipFill rotWithShape="1">
              <a:blip r:embed="rId2"/>
              <a:stretch>
                <a:fillRect t="-1998" b="-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12"/>
            <p:cNvSpPr/>
            <p:nvPr/>
          </p:nvSpPr>
          <p:spPr>
            <a:xfrm rot="10800000">
              <a:off x="333826" y="2995012"/>
              <a:ext cx="3121982" cy="1654099"/>
            </a:xfrm>
            <a:prstGeom prst="round2SameRect">
              <a:avLst>
                <a:gd name="adj1" fmla="val 10500"/>
                <a:gd name="adj2" fmla="val 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12"/>
            <p:cNvSpPr txBox="1"/>
            <p:nvPr/>
          </p:nvSpPr>
          <p:spPr>
            <a:xfrm>
              <a:off x="384695" y="2995012"/>
              <a:ext cx="3020244" cy="1603230"/>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panose="020F0502020204030204"/>
                <a:buNone/>
              </a:pPr>
              <a:r>
                <a:rPr lang="en-SG" sz="280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Lúc thì tảng đá nằm chềnh ềnh trên đường tàu chạy.</a:t>
              </a:r>
              <a:endParaRPr sz="280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endParaRPr>
            </a:p>
          </p:txBody>
        </p:sp>
        <p:sp>
          <p:nvSpPr>
            <p:cNvPr id="410" name="Google Shape;410;p12"/>
            <p:cNvSpPr/>
            <p:nvPr/>
          </p:nvSpPr>
          <p:spPr>
            <a:xfrm>
              <a:off x="3753021" y="593104"/>
              <a:ext cx="3121982" cy="1985258"/>
            </a:xfrm>
            <a:prstGeom prst="roundRect">
              <a:avLst>
                <a:gd name="adj" fmla="val 10000"/>
              </a:avLst>
            </a:prstGeom>
            <a:blipFill rotWithShape="1">
              <a:blip r:embed="rId3"/>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12"/>
            <p:cNvSpPr/>
            <p:nvPr/>
          </p:nvSpPr>
          <p:spPr>
            <a:xfrm rot="10800000">
              <a:off x="3834583" y="3050226"/>
              <a:ext cx="2953051" cy="1617286"/>
            </a:xfrm>
            <a:prstGeom prst="round2SameRect">
              <a:avLst>
                <a:gd name="adj1" fmla="val 10500"/>
                <a:gd name="adj2" fmla="val 0"/>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12"/>
            <p:cNvSpPr txBox="1"/>
            <p:nvPr/>
          </p:nvSpPr>
          <p:spPr>
            <a:xfrm>
              <a:off x="3884320" y="3050226"/>
              <a:ext cx="2853577" cy="1567549"/>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panose="020F0502020204030204"/>
                <a:buNone/>
              </a:pPr>
              <a:r>
                <a:rPr lang="en-SG" sz="280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Lúc thì ai đó tháo cả ốc gần các thanh ray.</a:t>
              </a:r>
              <a:endParaRPr sz="280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endParaRPr>
            </a:p>
          </p:txBody>
        </p:sp>
        <p:sp>
          <p:nvSpPr>
            <p:cNvPr id="413" name="Google Shape;413;p12"/>
            <p:cNvSpPr/>
            <p:nvPr/>
          </p:nvSpPr>
          <p:spPr>
            <a:xfrm>
              <a:off x="7187201" y="623091"/>
              <a:ext cx="3121982" cy="1906878"/>
            </a:xfrm>
            <a:prstGeom prst="roundRect">
              <a:avLst>
                <a:gd name="adj" fmla="val 10000"/>
              </a:avLst>
            </a:prstGeom>
            <a:blipFill rotWithShape="1">
              <a:blip r:embed="rId4"/>
              <a:stretch>
                <a:fillRect l="-7998" r="-7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12"/>
            <p:cNvSpPr/>
            <p:nvPr/>
          </p:nvSpPr>
          <p:spPr>
            <a:xfrm rot="10800000">
              <a:off x="7217172" y="2995012"/>
              <a:ext cx="3121982" cy="1654099"/>
            </a:xfrm>
            <a:prstGeom prst="round2SameRect">
              <a:avLst>
                <a:gd name="adj1" fmla="val 10500"/>
                <a:gd name="adj2" fmla="val 0"/>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12"/>
            <p:cNvSpPr txBox="1"/>
            <p:nvPr/>
          </p:nvSpPr>
          <p:spPr>
            <a:xfrm>
              <a:off x="7268041" y="2995012"/>
              <a:ext cx="3020244" cy="1603230"/>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panose="020F0502020204030204"/>
                <a:buNone/>
              </a:pP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Lắm</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khi</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trẻ</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chăn</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trâu</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còn</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ném</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đá</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lên</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tàu</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khi</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tàu</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a:t>
              </a:r>
              <a:r>
                <a:rPr lang="en-SG" sz="2800" dirty="0" err="1">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đi</a:t>
              </a:r>
              <a:r>
                <a:rPr lang="en-SG"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rPr>
                <a:t> qua.</a:t>
              </a:r>
              <a:endParaRPr sz="2800" dirty="0">
                <a:solidFill>
                  <a:schemeClr val="lt1"/>
                </a:solidFill>
                <a:latin typeface="Agency FB" panose="020B0503020202020204" pitchFamily="34" charset="0"/>
                <a:ea typeface="Calibri" panose="020F0502020204030204"/>
                <a:cs typeface="Pattaya" panose="00000500000000000000" pitchFamily="2" charset="-34"/>
                <a:sym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blinds(horizontal)">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blinds(horizontal)">
                                      <p:cBhvr>
                                        <p:cTn id="12"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p:bldP spid="40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3"/>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423" name="Google Shape;423;p13"/>
          <p:cNvGrpSpPr/>
          <p:nvPr/>
        </p:nvGrpSpPr>
        <p:grpSpPr>
          <a:xfrm>
            <a:off x="873404" y="1246493"/>
            <a:ext cx="10835780" cy="5418667"/>
            <a:chOff x="0" y="0"/>
            <a:chExt cx="10835780" cy="5418667"/>
          </a:xfrm>
        </p:grpSpPr>
        <p:sp>
          <p:nvSpPr>
            <p:cNvPr id="424" name="Google Shape;424;p13"/>
            <p:cNvSpPr/>
            <p:nvPr/>
          </p:nvSpPr>
          <p:spPr>
            <a:xfrm>
              <a:off x="0" y="0"/>
              <a:ext cx="8669867" cy="5418667"/>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13"/>
            <p:cNvSpPr/>
            <p:nvPr/>
          </p:nvSpPr>
          <p:spPr>
            <a:xfrm>
              <a:off x="815383" y="3769944"/>
              <a:ext cx="225416" cy="225416"/>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13"/>
            <p:cNvSpPr/>
            <p:nvPr/>
          </p:nvSpPr>
          <p:spPr>
            <a:xfrm>
              <a:off x="152746" y="3844544"/>
              <a:ext cx="5187704" cy="1565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13"/>
            <p:cNvSpPr txBox="1"/>
            <p:nvPr/>
          </p:nvSpPr>
          <p:spPr>
            <a:xfrm>
              <a:off x="2253616" y="3753294"/>
              <a:ext cx="5187950" cy="1259205"/>
            </a:xfrm>
            <a:prstGeom prst="rect">
              <a:avLst/>
            </a:prstGeom>
            <a:noFill/>
            <a:ln>
              <a:noFill/>
            </a:ln>
          </p:spPr>
          <p:txBody>
            <a:bodyPr spcFirstLastPara="1" wrap="square" lIns="119425" tIns="0" rIns="0" bIns="0" anchor="t" anchorCtr="0">
              <a:noAutofit/>
            </a:bodyPr>
            <a:lstStyle/>
            <a:p>
              <a:pPr marL="0" marR="0" lvl="0" indent="0" algn="ctr" rtl="0">
                <a:lnSpc>
                  <a:spcPct val="90000"/>
                </a:lnSpc>
                <a:spcBef>
                  <a:spcPts val="0"/>
                </a:spcBef>
                <a:spcAft>
                  <a:spcPts val="0"/>
                </a:spcAft>
                <a:buClr>
                  <a:srgbClr val="FFC000"/>
                </a:buClr>
                <a:buSzPts val="2800"/>
                <a:buFont typeface="Calibri" panose="020F0502020204030204"/>
                <a:buNone/>
              </a:pPr>
              <a:r>
                <a:rPr lang="en-SG" sz="2800" dirty="0" err="1">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Tham</a:t>
              </a:r>
              <a:r>
                <a:rPr lang="en-SG" sz="2800" dirty="0">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gia</a:t>
              </a:r>
              <a:r>
                <a:rPr lang="en-SG" sz="2800" dirty="0">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phong</a:t>
              </a:r>
              <a:r>
                <a:rPr lang="en-SG" sz="2800" dirty="0">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trào</a:t>
              </a:r>
              <a:r>
                <a:rPr lang="en-SG" sz="2800" dirty="0">
                  <a:solidFill>
                    <a:srgbClr val="FFC00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endParaRPr sz="2800" dirty="0">
                <a:latin typeface="Nirmala UI" panose="020B0502040204020203" pitchFamily="34" charset="0"/>
                <a:ea typeface="Nirmala UI" panose="020B0502040204020203" pitchFamily="34" charset="0"/>
                <a:cs typeface="Nirmala UI" panose="020B0502040204020203" pitchFamily="34" charset="0"/>
              </a:endParaRPr>
            </a:p>
            <a:p>
              <a:pPr marL="0" marR="0" lvl="0" indent="0" algn="ctr" rtl="0">
                <a:lnSpc>
                  <a:spcPct val="90000"/>
                </a:lnSpc>
                <a:spcBef>
                  <a:spcPts val="980"/>
                </a:spcBef>
                <a:spcAft>
                  <a:spcPts val="0"/>
                </a:spcAft>
                <a:buClr>
                  <a:srgbClr val="FFC000"/>
                </a:buClr>
                <a:buSzPts val="2800"/>
                <a:buFont typeface="Calibri" panose="020F0502020204030204"/>
                <a:buNone/>
              </a:pPr>
              <a:r>
                <a:rPr lang="en-SG" sz="2800" b="1" dirty="0" err="1">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Em</a:t>
              </a:r>
              <a:r>
                <a:rPr lang="en-SG" sz="2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b="1" dirty="0" err="1">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yêu</a:t>
              </a:r>
              <a:r>
                <a:rPr lang="en-SG" sz="2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b="1" dirty="0" err="1">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đường</a:t>
              </a:r>
              <a:r>
                <a:rPr lang="en-SG" sz="2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b="1" dirty="0" err="1">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sắt</a:t>
              </a:r>
              <a:r>
                <a:rPr lang="en-SG" sz="2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b="1" dirty="0" err="1">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quê</a:t>
              </a:r>
              <a:r>
                <a:rPr lang="en-SG" sz="2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b="1" dirty="0" err="1">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rPr>
                <a:t>em</a:t>
              </a:r>
              <a:endParaRPr sz="2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sym typeface="Calibri" panose="020F0502020204030204"/>
              </a:endParaRPr>
            </a:p>
          </p:txBody>
        </p:sp>
        <p:sp>
          <p:nvSpPr>
            <p:cNvPr id="428" name="Google Shape;428;p13"/>
            <p:cNvSpPr/>
            <p:nvPr/>
          </p:nvSpPr>
          <p:spPr>
            <a:xfrm>
              <a:off x="3247920" y="2672914"/>
              <a:ext cx="407483" cy="407483"/>
            </a:xfrm>
            <a:prstGeom prst="ellipse">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13"/>
            <p:cNvSpPr/>
            <p:nvPr/>
          </p:nvSpPr>
          <p:spPr>
            <a:xfrm>
              <a:off x="2750800" y="2837524"/>
              <a:ext cx="6495346" cy="12551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13"/>
            <p:cNvSpPr txBox="1"/>
            <p:nvPr/>
          </p:nvSpPr>
          <p:spPr>
            <a:xfrm>
              <a:off x="3890680" y="2363596"/>
              <a:ext cx="6495346" cy="1255154"/>
            </a:xfrm>
            <a:prstGeom prst="rect">
              <a:avLst/>
            </a:prstGeom>
            <a:noFill/>
            <a:ln>
              <a:noFill/>
            </a:ln>
          </p:spPr>
          <p:txBody>
            <a:bodyPr spcFirstLastPara="1" wrap="square" lIns="215900" tIns="0" rIns="0" bIns="0" anchor="t" anchorCtr="0">
              <a:noAutofit/>
            </a:bodyPr>
            <a:lstStyle/>
            <a:p>
              <a:pPr marL="0" marR="0" lvl="0" indent="0" algn="just" rtl="0">
                <a:lnSpc>
                  <a:spcPct val="90000"/>
                </a:lnSpc>
                <a:spcBef>
                  <a:spcPts val="0"/>
                </a:spcBef>
                <a:spcAft>
                  <a:spcPts val="0"/>
                </a:spcAft>
                <a:buClr>
                  <a:srgbClr val="00B050"/>
                </a:buClr>
                <a:buSzPts val="2800"/>
                <a:buFont typeface="Calibri" panose="020F0502020204030204"/>
                <a:buNone/>
              </a:pP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Nhận</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việc</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thuyết</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phục</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Sơn</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một</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bạn</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thường</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chạy</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trên</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đường</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tàu</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thả</a:t>
              </a:r>
              <a:r>
                <a:rPr lang="en-SG"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diều</a:t>
              </a:r>
              <a:endParaRPr sz="2800" dirty="0">
                <a:solidFill>
                  <a:srgbClr val="00B05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endParaRPr>
            </a:p>
          </p:txBody>
        </p:sp>
        <p:sp>
          <p:nvSpPr>
            <p:cNvPr id="431" name="Google Shape;431;p13"/>
            <p:cNvSpPr/>
            <p:nvPr/>
          </p:nvSpPr>
          <p:spPr>
            <a:xfrm>
              <a:off x="5332916" y="1325952"/>
              <a:ext cx="563541" cy="563541"/>
            </a:xfrm>
            <a:prstGeom prst="ellipse">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13"/>
            <p:cNvSpPr/>
            <p:nvPr/>
          </p:nvSpPr>
          <p:spPr>
            <a:xfrm>
              <a:off x="5617880" y="1196125"/>
              <a:ext cx="5170042" cy="1216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13"/>
            <p:cNvSpPr txBox="1"/>
            <p:nvPr/>
          </p:nvSpPr>
          <p:spPr>
            <a:xfrm>
              <a:off x="5665738" y="1093003"/>
              <a:ext cx="5170042" cy="1216371"/>
            </a:xfrm>
            <a:prstGeom prst="rect">
              <a:avLst/>
            </a:prstGeom>
            <a:noFill/>
            <a:ln>
              <a:noFill/>
            </a:ln>
          </p:spPr>
          <p:txBody>
            <a:bodyPr spcFirstLastPara="1" wrap="square" lIns="298600" tIns="0" rIns="0" bIns="0" anchor="t" anchorCtr="0">
              <a:noAutofit/>
            </a:bodyPr>
            <a:lstStyle/>
            <a:p>
              <a:pPr marL="0" marR="0" lvl="0" indent="0" rtl="0">
                <a:lnSpc>
                  <a:spcPct val="90000"/>
                </a:lnSpc>
                <a:spcBef>
                  <a:spcPts val="0"/>
                </a:spcBef>
                <a:spcAft>
                  <a:spcPts val="0"/>
                </a:spcAft>
                <a:buClr>
                  <a:srgbClr val="0070C0"/>
                </a:buClr>
                <a:buSzPts val="2800"/>
                <a:buFont typeface="Calibri" panose="020F0502020204030204"/>
                <a:buNone/>
              </a:pP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Đã</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thuyết</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phục</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được</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Sơn</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không</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thả</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diều</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trên</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đường</a:t>
              </a:r>
              <a:r>
                <a:rPr lang="en-SG"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 </a:t>
              </a:r>
              <a:r>
                <a:rPr lang="en-SG" sz="2800" dirty="0" err="1">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rPr>
                <a:t>tàu</a:t>
              </a:r>
              <a:endParaRPr sz="2800" dirty="0">
                <a:solidFill>
                  <a:srgbClr val="0070C0"/>
                </a:solidFill>
                <a:latin typeface="Nirmala UI" panose="020B0502040204020203" pitchFamily="34" charset="0"/>
                <a:ea typeface="Nirmala UI" panose="020B0502040204020203" pitchFamily="34" charset="0"/>
                <a:cs typeface="Nirmala UI" panose="020B0502040204020203" pitchFamily="34" charset="0"/>
                <a:sym typeface="Calibri" panose="020F0502020204030204"/>
              </a:endParaRPr>
            </a:p>
          </p:txBody>
        </p:sp>
      </p:grpSp>
      <p:pic>
        <p:nvPicPr>
          <p:cNvPr id="434" name="Google Shape;434;p13" descr="Những kỹ năng cần biết khi băng qua đường ray tàu hỏa - Báo Khánh Hòa điện  tử"/>
          <p:cNvPicPr preferRelativeResize="0"/>
          <p:nvPr/>
        </p:nvPicPr>
        <p:blipFill rotWithShape="1">
          <a:blip r:embed="rId2"/>
          <a:srcRect/>
          <a:stretch>
            <a:fillRect/>
          </a:stretch>
        </p:blipFill>
        <p:spPr>
          <a:xfrm>
            <a:off x="269875" y="3947160"/>
            <a:ext cx="1983740" cy="1661160"/>
          </a:xfrm>
          <a:prstGeom prst="rect">
            <a:avLst/>
          </a:prstGeom>
          <a:noFill/>
          <a:ln>
            <a:noFill/>
          </a:ln>
        </p:spPr>
      </p:pic>
      <p:grpSp>
        <p:nvGrpSpPr>
          <p:cNvPr id="438" name="Google Shape;438;p13"/>
          <p:cNvGrpSpPr/>
          <p:nvPr/>
        </p:nvGrpSpPr>
        <p:grpSpPr>
          <a:xfrm>
            <a:off x="1149350" y="1171575"/>
            <a:ext cx="2831465" cy="2465705"/>
            <a:chOff x="1744121" y="1171340"/>
            <a:chExt cx="2236578" cy="2465964"/>
          </a:xfrm>
        </p:grpSpPr>
        <p:pic>
          <p:nvPicPr>
            <p:cNvPr id="439" name="Google Shape;439;p13" descr="Railroad rail track, railway, rail png | PNGEgg"/>
            <p:cNvPicPr preferRelativeResize="0"/>
            <p:nvPr/>
          </p:nvPicPr>
          <p:blipFill rotWithShape="1">
            <a:blip r:embed="rId3"/>
            <a:srcRect/>
            <a:stretch>
              <a:fillRect/>
            </a:stretch>
          </p:blipFill>
          <p:spPr>
            <a:xfrm>
              <a:off x="1744121" y="2269036"/>
              <a:ext cx="1954668" cy="1368268"/>
            </a:xfrm>
            <a:prstGeom prst="rect">
              <a:avLst/>
            </a:prstGeom>
            <a:noFill/>
            <a:ln>
              <a:noFill/>
            </a:ln>
          </p:spPr>
        </p:pic>
        <p:pic>
          <p:nvPicPr>
            <p:cNvPr id="440" name="Google Shape;440;p13" descr="Thả Diều Bé Hình ảnh | Định dạng hình ảnh PNG 400238708| vn.lovepik.com"/>
            <p:cNvPicPr preferRelativeResize="0"/>
            <p:nvPr/>
          </p:nvPicPr>
          <p:blipFill rotWithShape="1">
            <a:blip r:embed="rId4"/>
            <a:srcRect/>
            <a:stretch>
              <a:fillRect/>
            </a:stretch>
          </p:blipFill>
          <p:spPr>
            <a:xfrm>
              <a:off x="2195277" y="1171340"/>
              <a:ext cx="1785422" cy="2420911"/>
            </a:xfrm>
            <a:prstGeom prst="rect">
              <a:avLst/>
            </a:prstGeom>
            <a:noFill/>
            <a:ln>
              <a:noFill/>
            </a:ln>
          </p:spPr>
        </p:pic>
      </p:grpSp>
      <p:grpSp>
        <p:nvGrpSpPr>
          <p:cNvPr id="435" name="Google Shape;435;p13"/>
          <p:cNvGrpSpPr/>
          <p:nvPr/>
        </p:nvGrpSpPr>
        <p:grpSpPr>
          <a:xfrm>
            <a:off x="4434785" y="542677"/>
            <a:ext cx="2667179" cy="2420911"/>
            <a:chOff x="4434785" y="542677"/>
            <a:chExt cx="2667179" cy="2420911"/>
          </a:xfrm>
        </p:grpSpPr>
        <p:pic>
          <p:nvPicPr>
            <p:cNvPr id="436" name="Google Shape;436;p13" descr="Thả Diều Bé Hình ảnh | Định dạng hình ảnh PNG 400238708| vn.lovepik.com"/>
            <p:cNvPicPr preferRelativeResize="0"/>
            <p:nvPr/>
          </p:nvPicPr>
          <p:blipFill rotWithShape="1">
            <a:blip r:embed="rId5"/>
            <a:srcRect/>
            <a:stretch>
              <a:fillRect/>
            </a:stretch>
          </p:blipFill>
          <p:spPr>
            <a:xfrm>
              <a:off x="5316542" y="542677"/>
              <a:ext cx="1785422" cy="2420911"/>
            </a:xfrm>
            <a:prstGeom prst="rect">
              <a:avLst/>
            </a:prstGeom>
            <a:noFill/>
            <a:ln>
              <a:noFill/>
            </a:ln>
          </p:spPr>
        </p:pic>
        <p:pic>
          <p:nvPicPr>
            <p:cNvPr id="437" name="Google Shape;437;p13" descr="Happy kid cartoon Royalty Free Vector Image - VectorStock"/>
            <p:cNvPicPr preferRelativeResize="0"/>
            <p:nvPr/>
          </p:nvPicPr>
          <p:blipFill rotWithShape="1">
            <a:blip r:embed="rId6"/>
            <a:srcRect l="40142" b="7541"/>
            <a:stretch>
              <a:fillRect/>
            </a:stretch>
          </p:blipFill>
          <p:spPr>
            <a:xfrm flipH="1">
              <a:off x="4434785" y="1372224"/>
              <a:ext cx="1041193" cy="1575458"/>
            </a:xfrm>
            <a:prstGeom prst="rect">
              <a:avLst/>
            </a:prstGeom>
            <a:noFill/>
            <a:ln>
              <a:noFill/>
            </a:ln>
          </p:spPr>
        </p:pic>
      </p:grpSp>
      <p:sp>
        <p:nvSpPr>
          <p:cNvPr id="422" name="Google Shape;422;p13"/>
          <p:cNvSpPr txBox="1"/>
          <p:nvPr/>
        </p:nvSpPr>
        <p:spPr>
          <a:xfrm>
            <a:off x="457200" y="336142"/>
            <a:ext cx="10900346"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dirty="0" smtClean="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2</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Út</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Vịnh</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đã</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làm</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gì</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để</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thực</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hiện</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nhiệm</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vụ</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giữ</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gìn</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an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toàn</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đường</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sắt</a:t>
            </a:r>
            <a:r>
              <a:rPr lang="en-SG"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rPr>
              <a:t>?</a:t>
            </a:r>
            <a:endParaRPr sz="3600" b="1" dirty="0">
              <a:solidFill>
                <a:srgbClr val="FF6600"/>
              </a:solidFill>
              <a:latin typeface="NSimSun" panose="02010609030101010101" pitchFamily="49" charset="-122"/>
              <a:ea typeface="NSimSun" panose="02010609030101010101" pitchFamily="49" charset="-122"/>
              <a:cs typeface="Pattaya" panose="00000500000000000000"/>
              <a:sym typeface="Pattaya" panose="0000050000000000000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ox(in)">
                                      <p:cBhvr>
                                        <p:cTn id="7" dur="2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4"/>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47" name="Google Shape;447;p14"/>
          <p:cNvSpPr txBox="1"/>
          <p:nvPr/>
        </p:nvSpPr>
        <p:spPr>
          <a:xfrm>
            <a:off x="269875" y="286385"/>
            <a:ext cx="11013440" cy="166199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dirty="0" smtClean="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3. </a:t>
            </a:r>
            <a:r>
              <a:rPr lang="en-SG" sz="3600" b="1" dirty="0" err="1" smtClean="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Khi</a:t>
            </a:r>
            <a:r>
              <a:rPr lang="en-SG" sz="3600" b="1" dirty="0" smtClean="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nghe</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thấy</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tiếng</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còi</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tàu</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vang</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lên</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từng</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hồi</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giục</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giã</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Út</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Vịnh</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nhìn</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ra</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đường</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sắt</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và</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đã</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thấy</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điều</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gì</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a:t>
            </a:r>
            <a:endParaRPr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endParaRPr>
          </a:p>
        </p:txBody>
      </p:sp>
      <p:pic>
        <p:nvPicPr>
          <p:cNvPr id="448" name="Google Shape;448;p14"/>
          <p:cNvPicPr preferRelativeResize="0"/>
          <p:nvPr/>
        </p:nvPicPr>
        <p:blipFill rotWithShape="1">
          <a:blip r:embed="rId2"/>
          <a:srcRect t="20916" r="2524" b="20492"/>
          <a:stretch>
            <a:fillRect/>
          </a:stretch>
        </p:blipFill>
        <p:spPr>
          <a:xfrm>
            <a:off x="522032" y="2170233"/>
            <a:ext cx="5583555" cy="415861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49" name="Google Shape;449;p14"/>
          <p:cNvSpPr txBox="1"/>
          <p:nvPr/>
        </p:nvSpPr>
        <p:spPr>
          <a:xfrm>
            <a:off x="7014550" y="2621087"/>
            <a:ext cx="4608557" cy="161582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5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Vịnh thấy Hoa và Lan đang ngồi chơi chuyền thẻ trên đường tàu.</a:t>
            </a:r>
            <a:endParaRPr sz="3500" b="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5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box(in)">
                                      <p:cBhvr>
                                        <p:cTn id="12" dur="2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p:bldP spid="44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5"/>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56" name="Google Shape;456;p15"/>
          <p:cNvSpPr txBox="1"/>
          <p:nvPr/>
        </p:nvSpPr>
        <p:spPr>
          <a:xfrm>
            <a:off x="453101" y="394970"/>
            <a:ext cx="10430510" cy="110744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4</a:t>
            </a:r>
            <a:r>
              <a:rPr lang="en-SG" sz="3600" b="1" dirty="0" smtClean="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Út</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Vịnh</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đã</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hành</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động</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như</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thế</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nào</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để</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cứu</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hai</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em</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nhỏ</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đang</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chơi</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trên</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đường</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 </a:t>
            </a:r>
            <a:r>
              <a:rPr lang="en-SG" sz="3600" b="1" dirty="0" err="1">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tàu</a:t>
            </a:r>
            <a:r>
              <a:rPr lang="en-SG"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rPr>
              <a:t>?</a:t>
            </a:r>
            <a:endParaRPr sz="3600" b="1" dirty="0">
              <a:solidFill>
                <a:srgbClr val="00CC00"/>
              </a:solidFill>
              <a:latin typeface="NSimSun" panose="02010609030101010101" pitchFamily="49" charset="-122"/>
              <a:ea typeface="NSimSun" panose="02010609030101010101" pitchFamily="49" charset="-122"/>
              <a:cs typeface="Pattaya" panose="00000500000000000000"/>
              <a:sym typeface="Pattaya" panose="00000500000000000000"/>
            </a:endParaRPr>
          </a:p>
        </p:txBody>
      </p:sp>
      <p:pic>
        <p:nvPicPr>
          <p:cNvPr id="457" name="Google Shape;457;p15"/>
          <p:cNvPicPr preferRelativeResize="0"/>
          <p:nvPr/>
        </p:nvPicPr>
        <p:blipFill rotWithShape="1">
          <a:blip r:embed="rId2"/>
          <a:srcRect t="20916" r="2524" b="20492"/>
          <a:stretch>
            <a:fillRect/>
          </a:stretch>
        </p:blipFill>
        <p:spPr>
          <a:xfrm>
            <a:off x="740758" y="2246102"/>
            <a:ext cx="4280947" cy="3369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Vịnh</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lao</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ra</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khỏi</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nhà</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như</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tên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bắn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la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lớn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báo</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tàu</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hỏa</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đến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Hoa</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giật</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mình</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ngã</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lăn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khỏi</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đường</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tàu</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Còn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Lan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đứng</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ngây</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người</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khóc</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thét</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Đoàn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tàu</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ầm</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ầm</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lao</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tới</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Vịnh</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nhào</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tới</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ôm</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Lan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lăn</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xuống</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mép</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 </a:t>
            </a:r>
            <a:r>
              <a:rPr lang="en-SG" sz="3200" b="1" dirty="0" err="1">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ruộng</a:t>
            </a:r>
            <a:r>
              <a:rPr lang="en-SG"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rPr>
              <a:t>.</a:t>
            </a:r>
            <a:endParaRPr sz="3200" b="1" dirty="0">
              <a:solidFill>
                <a:srgbClr val="0070C0"/>
              </a:solidFill>
              <a:latin typeface="MS UI Gothic" panose="020B0600070205080204" pitchFamily="34" charset="-128"/>
              <a:ea typeface="MS UI Gothic" panose="020B0600070205080204" pitchFamily="34" charset="-128"/>
              <a:cs typeface="Pattaya" panose="00000500000000000000" pitchFamily="2" charset="-3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20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blinds(horizontal)">
                                      <p:cBhvr>
                                        <p:cTn id="7" dur="500"/>
                                        <p:tgtEl>
                                          <p:spTgt spid="4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58"/>
                                        </p:tgtEl>
                                        <p:attrNameLst>
                                          <p:attrName>style.visibility</p:attrName>
                                        </p:attrNameLst>
                                      </p:cBhvr>
                                      <p:to>
                                        <p:strVal val="visible"/>
                                      </p:to>
                                    </p:set>
                                    <p:animEffect transition="in" filter="blinds(horizontal)">
                                      <p:cBhvr>
                                        <p:cTn id="10"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5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16"/>
          <p:cNvPicPr preferRelativeResize="0"/>
          <p:nvPr/>
        </p:nvPicPr>
        <p:blipFill rotWithShape="1">
          <a:blip r:embed="rId1"/>
          <a:srcRect l="2705" t="9160" r="2868" b="15174"/>
          <a:stretch>
            <a:fillRect/>
          </a:stretch>
        </p:blipFill>
        <p:spPr>
          <a:xfrm>
            <a:off x="-1" y="0"/>
            <a:ext cx="12211177" cy="6858000"/>
          </a:xfrm>
          <a:prstGeom prst="rect">
            <a:avLst/>
          </a:prstGeom>
          <a:noFill/>
          <a:ln>
            <a:noFill/>
          </a:ln>
        </p:spPr>
      </p:pic>
      <p:sp>
        <p:nvSpPr>
          <p:cNvPr id="464" name="Google Shape;464;p16"/>
          <p:cNvSpPr/>
          <p:nvPr/>
        </p:nvSpPr>
        <p:spPr>
          <a:xfrm>
            <a:off x="269824" y="203162"/>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5" name="Google Shape;465;p16"/>
          <p:cNvSpPr txBox="1"/>
          <p:nvPr/>
        </p:nvSpPr>
        <p:spPr>
          <a:xfrm>
            <a:off x="694267" y="828218"/>
            <a:ext cx="11207923"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Câu</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a:t>
            </a:r>
            <a:r>
              <a:rPr lang="en-SG" sz="4400" b="1" dirty="0" smtClean="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5.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Em</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học</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tập</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được</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ở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Út</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Vịnh</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điều</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 </a:t>
            </a:r>
            <a:r>
              <a:rPr lang="en-SG" sz="4400" b="1" dirty="0" err="1">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gì</a:t>
            </a:r>
            <a:r>
              <a:rPr lang="en-SG"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rPr>
              <a:t>?</a:t>
            </a:r>
            <a:endParaRPr sz="4400" b="1" dirty="0">
              <a:solidFill>
                <a:srgbClr val="00B0F0"/>
              </a:solidFill>
              <a:latin typeface="Nirmala UI Semilight" panose="020B0402040204020203" pitchFamily="34" charset="0"/>
              <a:ea typeface="Nirmala UI Semilight" panose="020B0402040204020203" pitchFamily="34" charset="0"/>
              <a:cs typeface="Nirmala UI Semilight" panose="020B0402040204020203" pitchFamily="34" charset="0"/>
              <a:sym typeface="Pattaya" panose="00000500000000000000"/>
            </a:endParaRPr>
          </a:p>
        </p:txBody>
      </p:sp>
      <p:sp>
        <p:nvSpPr>
          <p:cNvPr id="466" name="Google Shape;466;p16"/>
          <p:cNvSpPr txBox="1"/>
          <p:nvPr/>
        </p:nvSpPr>
        <p:spPr>
          <a:xfrm>
            <a:off x="3620487" y="2148937"/>
            <a:ext cx="7428882" cy="30777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Vịnh</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còn</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nhỏ</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nhưng</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đã</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có</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ý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thức</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của</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một</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chủ</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nhân</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tương</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lai</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thực</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hiện</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tốt</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nhiệm</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vụ</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giữ</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gìn</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an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toàn</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đường</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sắt</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ở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địa</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phương</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dũng</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cảm</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nhanh</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trí</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cứu</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sống</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em</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 </a:t>
            </a:r>
            <a:r>
              <a:rPr lang="en-SG" sz="4000" b="1" dirty="0" err="1">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nhỏ</a:t>
            </a:r>
            <a:r>
              <a:rPr lang="en-SG"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rPr>
              <a:t>.</a:t>
            </a:r>
            <a:endParaRPr sz="4000" b="1" dirty="0">
              <a:solidFill>
                <a:srgbClr val="002060"/>
              </a:solidFill>
              <a:latin typeface="Pattaya" panose="00000500000000000000" pitchFamily="2" charset="-34"/>
              <a:ea typeface="Calibri" panose="020F0502020204030204"/>
              <a:cs typeface="Pattaya" panose="00000500000000000000" pitchFamily="2" charset="-34"/>
              <a:sym typeface="Calibri" panose="020F0502020204030204"/>
            </a:endParaRPr>
          </a:p>
        </p:txBody>
      </p:sp>
      <p:pic>
        <p:nvPicPr>
          <p:cNvPr id="467" name="Google Shape;467;p16" descr="Happy kid cartoon Royalty Free Vector Image - VectorStock"/>
          <p:cNvPicPr preferRelativeResize="0"/>
          <p:nvPr/>
        </p:nvPicPr>
        <p:blipFill rotWithShape="1">
          <a:blip r:embed="rId2"/>
          <a:srcRect l="40142" b="7541"/>
          <a:stretch>
            <a:fillRect/>
          </a:stretch>
        </p:blipFill>
        <p:spPr>
          <a:xfrm flipH="1">
            <a:off x="289807" y="1505326"/>
            <a:ext cx="2851437" cy="50453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box(in)">
                                      <p:cBhvr>
                                        <p:cTn id="7" dur="2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p:bldP spid="46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7"/>
          <p:cNvPicPr preferRelativeResize="0"/>
          <p:nvPr/>
        </p:nvPicPr>
        <p:blipFill rotWithShape="1">
          <a:blip r:embed="rId1"/>
          <a:srcRect l="4794" t="13753" r="4468" b="6208"/>
          <a:stretch>
            <a:fillRect/>
          </a:stretch>
        </p:blipFill>
        <p:spPr>
          <a:xfrm flipH="1">
            <a:off x="0" y="0"/>
            <a:ext cx="12211331" cy="6858000"/>
          </a:xfrm>
          <a:prstGeom prst="rect">
            <a:avLst/>
          </a:prstGeom>
          <a:noFill/>
          <a:ln>
            <a:noFill/>
          </a:ln>
        </p:spPr>
      </p:pic>
      <p:sp>
        <p:nvSpPr>
          <p:cNvPr id="473" name="Google Shape;473;p17"/>
          <p:cNvSpPr txBox="1"/>
          <p:nvPr/>
        </p:nvSpPr>
        <p:spPr>
          <a:xfrm>
            <a:off x="6879437" y="676058"/>
            <a:ext cx="3359894"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b="1" dirty="0" err="1">
                <a:solidFill>
                  <a:srgbClr val="002060"/>
                </a:solidFill>
                <a:latin typeface="Nirmala UI" panose="020B0502040204020203" pitchFamily="34" charset="0"/>
                <a:ea typeface="Nirmala UI" panose="020B0502040204020203" pitchFamily="34" charset="0"/>
                <a:cs typeface="Nirmala UI" panose="020B0502040204020203" pitchFamily="34" charset="0"/>
                <a:sym typeface="Arial" panose="020B0604020202020204"/>
              </a:rPr>
              <a:t>Nội</a:t>
            </a:r>
            <a:r>
              <a:rPr lang="en-SG" sz="6000" b="1" dirty="0">
                <a:solidFill>
                  <a:srgbClr val="002060"/>
                </a:solidFill>
                <a:latin typeface="Nirmala UI" panose="020B0502040204020203" pitchFamily="34" charset="0"/>
                <a:ea typeface="Nirmala UI" panose="020B0502040204020203" pitchFamily="34" charset="0"/>
                <a:cs typeface="Nirmala UI" panose="020B0502040204020203" pitchFamily="34" charset="0"/>
                <a:sym typeface="Arial" panose="020B0604020202020204"/>
              </a:rPr>
              <a:t> dung</a:t>
            </a:r>
            <a:endParaRPr sz="6000" b="1" dirty="0">
              <a:solidFill>
                <a:srgbClr val="002060"/>
              </a:solidFill>
              <a:latin typeface="Nirmala UI" panose="020B0502040204020203" pitchFamily="34" charset="0"/>
              <a:ea typeface="Nirmala UI" panose="020B0502040204020203" pitchFamily="34" charset="0"/>
              <a:cs typeface="Nirmala UI" panose="020B0502040204020203" pitchFamily="34" charset="0"/>
              <a:sym typeface="Arial" panose="020B0604020202020204"/>
            </a:endParaRPr>
          </a:p>
        </p:txBody>
      </p:sp>
      <p:sp>
        <p:nvSpPr>
          <p:cNvPr id="474" name="Google Shape;474;p17"/>
          <p:cNvSpPr txBox="1"/>
          <p:nvPr/>
        </p:nvSpPr>
        <p:spPr>
          <a:xfrm>
            <a:off x="5216578" y="1910898"/>
            <a:ext cx="6685612" cy="24622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000">
                <a:solidFill>
                  <a:srgbClr val="FF0000"/>
                </a:solidFill>
                <a:latin typeface="Pattaya" panose="00000500000000000000"/>
                <a:ea typeface="Pattaya" panose="00000500000000000000"/>
                <a:cs typeface="Pattaya" panose="00000500000000000000"/>
                <a:sym typeface="Pattaya" panose="00000500000000000000"/>
              </a:rPr>
              <a:t>     Ca ngợi Út Vịnh có ý thức của một chủ nhân tương lai, thực hiện tốt nhiệm vụ giữ gìn an toàn đường sắt, dũng cảm cứu em nhỏ.</a:t>
            </a:r>
            <a:endParaRPr sz="4000">
              <a:solidFill>
                <a:srgbClr val="FF0000"/>
              </a:solidFill>
              <a:latin typeface="Pattaya" panose="00000500000000000000"/>
              <a:ea typeface="Pattaya" panose="00000500000000000000"/>
              <a:cs typeface="Pattaya" panose="00000500000000000000"/>
              <a:sym typeface="Pattaya" panose="00000500000000000000"/>
            </a:endParaRPr>
          </a:p>
        </p:txBody>
      </p:sp>
      <p:sp>
        <p:nvSpPr>
          <p:cNvPr id="2" name="Text Box 1"/>
          <p:cNvSpPr txBox="1"/>
          <p:nvPr/>
        </p:nvSpPr>
        <p:spPr>
          <a:xfrm>
            <a:off x="6447114" y="602072"/>
            <a:ext cx="4667885" cy="706755"/>
          </a:xfrm>
          <a:prstGeom prst="rect">
            <a:avLst/>
          </a:prstGeom>
          <a:noFill/>
        </p:spPr>
        <p:txBody>
          <a:bodyPr wrap="none" rtlCol="0">
            <a:spAutoFit/>
          </a:bodyPr>
          <a:lstStyle/>
          <a:p>
            <a:r>
              <a:rPr lang="en-US" sz="4000" dirty="0" err="1"/>
              <a:t>Bài</a:t>
            </a:r>
            <a:r>
              <a:rPr lang="en-US" sz="4000" dirty="0"/>
              <a:t> </a:t>
            </a:r>
            <a:r>
              <a:rPr lang="en-US" sz="4000" dirty="0" err="1"/>
              <a:t>văn</a:t>
            </a:r>
            <a:r>
              <a:rPr lang="en-US" sz="4000" dirty="0"/>
              <a:t> ca </a:t>
            </a:r>
            <a:r>
              <a:rPr lang="en-US" sz="4000" dirty="0" err="1"/>
              <a:t>ngợi</a:t>
            </a:r>
            <a:r>
              <a:rPr lang="en-US" sz="4000" dirty="0"/>
              <a:t> </a:t>
            </a:r>
            <a:r>
              <a:rPr lang="en-US" sz="4000" dirty="0" err="1"/>
              <a:t>ai</a:t>
            </a:r>
            <a:r>
              <a:rPr lang="en-US" sz="4000" dirty="0"/>
              <a:t>? </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4"/>
                                        </p:tgtEl>
                                        <p:attrNameLst>
                                          <p:attrName>style.visibility</p:attrName>
                                        </p:attrNameLst>
                                      </p:cBhvr>
                                      <p:to>
                                        <p:strVal val="visible"/>
                                      </p:to>
                                    </p:set>
                                    <p:animEffect transition="in" filter="box(in)">
                                      <p:cBhvr>
                                        <p:cTn id="12" dur="20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73"/>
                                        </p:tgtEl>
                                        <p:attrNameLst>
                                          <p:attrName>style.visibility</p:attrName>
                                        </p:attrNameLst>
                                      </p:cBhvr>
                                      <p:to>
                                        <p:strVal val="visible"/>
                                      </p:to>
                                    </p:set>
                                    <p:animEffect transition="in" filter="box(in)">
                                      <p:cBhvr>
                                        <p:cTn id="17" dur="20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p:bldP spid="473" grpId="1"/>
      <p:bldP spid="474" grpId="0"/>
      <p:bldP spid="474"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1"/>
          <a:srcRect t="10035" b="10145"/>
          <a:stretch>
            <a:fillRect/>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panose="020F0502020204030204"/>
                <a:ea typeface="Calibri" panose="020F0502020204030204"/>
                <a:cs typeface="Calibri" panose="020F0502020204030204"/>
                <a:sym typeface="Calibri" panose="020F0502020204030204"/>
              </a:rPr>
              <a:t>ĐĐ</a:t>
            </a:r>
            <a:endParaRPr lang="en-US"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58" name="Google Shape;358;p8"/>
          <p:cNvSpPr/>
          <p:nvPr/>
        </p:nvSpPr>
        <p:spPr>
          <a:xfrm>
            <a:off x="173603" y="1395878"/>
            <a:ext cx="11617161" cy="54451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a:t>
            </a:r>
            <a:r>
              <a:rPr lang="en-SG" sz="4000">
                <a:solidFill>
                  <a:srgbClr val="00B050"/>
                </a:solidFill>
                <a:latin typeface="Arial" panose="020B0604020202020204"/>
                <a:ea typeface="Arial" panose="020B0604020202020204"/>
                <a:cs typeface="Arial" panose="020B0604020202020204"/>
                <a:sym typeface="Arial" panose="020B0604020202020204"/>
              </a:rPr>
              <a:t>Út Vịnh</a:t>
            </a:r>
            <a:endParaRPr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a:t>
            </a:r>
            <a:r>
              <a:rPr lang="en-SG" sz="4000">
                <a:solidFill>
                  <a:srgbClr val="000000"/>
                </a:solidFill>
                <a:latin typeface="Calibri" panose="020F0502020204030204"/>
                <a:ea typeface="Calibri" panose="020F0502020204030204"/>
                <a:cs typeface="Calibri" panose="020F0502020204030204"/>
                <a:sym typeface="Calibri" panose="020F0502020204030204"/>
              </a:rPr>
              <a:t> Một buổi chiều đẹp trời, gió từ sông Cái thổi vào </a:t>
            </a:r>
            <a:r>
              <a:rPr lang="en-SG" sz="4000">
                <a:solidFill>
                  <a:schemeClr val="tx1"/>
                </a:solidFill>
                <a:latin typeface="Calibri" panose="020F0502020204030204"/>
                <a:ea typeface="Calibri" panose="020F0502020204030204"/>
                <a:cs typeface="Calibri" panose="020F0502020204030204"/>
                <a:sym typeface="Calibri" panose="020F0502020204030204"/>
              </a:rPr>
              <a:t>mát rượi.</a:t>
            </a:r>
            <a:r>
              <a:rPr lang="en-SG" sz="4000">
                <a:solidFill>
                  <a:srgbClr val="000000"/>
                </a:solidFill>
                <a:latin typeface="Calibri" panose="020F0502020204030204"/>
                <a:ea typeface="Calibri" panose="020F0502020204030204"/>
                <a:cs typeface="Calibri" panose="020F0502020204030204"/>
                <a:sym typeface="Calibri" panose="020F0502020204030204"/>
              </a:rPr>
              <a:t> Vịnh đang ngồi học bài, bỗng nghe thấy tiếng còi tàu vang lên từng hồi dài như </a:t>
            </a:r>
            <a:r>
              <a:rPr lang="en-SG" sz="4000">
                <a:solidFill>
                  <a:schemeClr val="tx1"/>
                </a:solidFill>
                <a:latin typeface="Calibri" panose="020F0502020204030204"/>
                <a:ea typeface="Calibri" panose="020F0502020204030204"/>
                <a:cs typeface="Calibri" panose="020F0502020204030204"/>
                <a:sym typeface="Calibri" panose="020F0502020204030204"/>
              </a:rPr>
              <a:t>giục giã</a:t>
            </a:r>
            <a:r>
              <a:rPr lang="en-SG" sz="4000">
                <a:solidFill>
                  <a:srgbClr val="000000"/>
                </a:solidFill>
                <a:latin typeface="Calibri" panose="020F0502020204030204"/>
                <a:ea typeface="Calibri" panose="020F0502020204030204"/>
                <a:cs typeface="Calibri" panose="020F0502020204030204"/>
                <a:sym typeface="Calibri" panose="020F0502020204030204"/>
              </a:rPr>
              <a:t>. Chưa bao giờ tiếng còi lại kéo dài như vậy. Thấy lạ, Vịnh nhìn ra đường tàu. Thì ra hai cô bé Hoa và Lan đang ngồi chơi chuyền thẻ trên đó. Vịnh lao ra như tên bắn, la lớn:</a:t>
            </a:r>
            <a:endParaRPr lang="en-SG" sz="40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4000">
                <a:solidFill>
                  <a:srgbClr val="000000"/>
                </a:solidFill>
                <a:latin typeface="Calibri" panose="020F0502020204030204"/>
                <a:ea typeface="Calibri" panose="020F0502020204030204"/>
                <a:cs typeface="Calibri" panose="020F0502020204030204"/>
                <a:sym typeface="Calibri" panose="020F0502020204030204"/>
              </a:rPr>
              <a:t>        -Hoa, Lan, tàu hỏa đến!</a:t>
            </a:r>
            <a:endParaRPr lang="en-SG" sz="40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a:t>
            </a:r>
            <a:endParaRPr sz="28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366" name="Google Shape;366;p8" descr="Colorful numbers with clouds Container sticker - TenStickers"/>
          <p:cNvPicPr preferRelativeResize="0"/>
          <p:nvPr/>
        </p:nvPicPr>
        <p:blipFill rotWithShape="1">
          <a:blip r:embed="rId2"/>
          <a:srcRect l="64778" b="67154"/>
          <a:stretch>
            <a:fillRect/>
          </a:stretch>
        </p:blipFill>
        <p:spPr>
          <a:xfrm>
            <a:off x="676191" y="812986"/>
            <a:ext cx="602366" cy="502751"/>
          </a:xfrm>
          <a:prstGeom prst="rect">
            <a:avLst/>
          </a:prstGeom>
          <a:noFill/>
          <a:ln>
            <a:noFill/>
          </a:ln>
        </p:spPr>
      </p:pic>
      <p:sp>
        <p:nvSpPr>
          <p:cNvPr id="2" name="Cloud 1"/>
          <p:cNvSpPr/>
          <p:nvPr/>
        </p:nvSpPr>
        <p:spPr>
          <a:xfrm>
            <a:off x="911860" y="0"/>
            <a:ext cx="3308985" cy="1818640"/>
          </a:xfrm>
          <a:prstGeom prst="cloud">
            <a:avLst/>
          </a:prstGeom>
        </p:spPr>
        <p:style>
          <a:lnRef idx="2">
            <a:schemeClr val="accent1"/>
          </a:lnRef>
          <a:fillRef idx="0">
            <a:srgbClr val="FFFFFF"/>
          </a:fillRef>
          <a:effectRef idx="0">
            <a:srgbClr val="FFFFFF"/>
          </a:effectRef>
          <a:fontRef idx="minor">
            <a:schemeClr val="tx1"/>
          </a:fontRef>
        </p:style>
        <p:txBody>
          <a:bodyPr rtlCol="0" anchor="ctr"/>
          <a:p>
            <a:pPr algn="ctr"/>
            <a:endParaRPr lang="en-US"/>
          </a:p>
        </p:txBody>
      </p:sp>
      <p:sp>
        <p:nvSpPr>
          <p:cNvPr id="3" name="Text Box 2"/>
          <p:cNvSpPr txBox="1"/>
          <p:nvPr/>
        </p:nvSpPr>
        <p:spPr>
          <a:xfrm>
            <a:off x="1278255" y="725170"/>
            <a:ext cx="2884805" cy="442595"/>
          </a:xfrm>
          <a:prstGeom prst="rect">
            <a:avLst/>
          </a:prstGeom>
          <a:noFill/>
        </p:spPr>
        <p:txBody>
          <a:bodyPr wrap="square" rtlCol="0">
            <a:noAutofit/>
          </a:bodyPr>
          <a:p>
            <a:r>
              <a:rPr lang="en-US" sz="2200" b="1"/>
              <a:t>ĐỌC DIỄN CẢM</a:t>
            </a:r>
            <a:endParaRPr lang="en-US" sz="22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2"/>
          <p:cNvPicPr preferRelativeResize="0"/>
          <p:nvPr/>
        </p:nvPicPr>
        <p:blipFill rotWithShape="1">
          <a:blip r:embed="rId1"/>
          <a:srcRect l="12810"/>
          <a:stretch>
            <a:fillRect/>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2" name="Google Shape;572;p22"/>
          <p:cNvSpPr/>
          <p:nvPr/>
        </p:nvSpPr>
        <p:spPr>
          <a:xfrm>
            <a:off x="5796197" y="901325"/>
            <a:ext cx="527907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b="1" cap="none">
                <a:solidFill>
                  <a:srgbClr val="003300"/>
                </a:solidFill>
                <a:latin typeface="SVN-Lifehack Basic" panose="00000500000000000000" pitchFamily="2" charset="0"/>
                <a:sym typeface="Arial" panose="020B0604020202020204"/>
              </a:rPr>
              <a:t>ĐÁNH GIÁ MỤC TIÊU</a:t>
            </a:r>
            <a:endParaRPr lang="en-SG" sz="4000" b="1" cap="none" dirty="0">
              <a:solidFill>
                <a:srgbClr val="003300"/>
              </a:solidFill>
              <a:latin typeface="SVN-Lifehack Basic" panose="00000500000000000000" pitchFamily="2" charset="0"/>
              <a:sym typeface="Arial" panose="020B0604020202020204"/>
            </a:endParaRPr>
          </a:p>
        </p:txBody>
      </p:sp>
      <p:sp>
        <p:nvSpPr>
          <p:cNvPr id="573" name="Google Shape;573;p22"/>
          <p:cNvSpPr txBox="1"/>
          <p:nvPr/>
        </p:nvSpPr>
        <p:spPr>
          <a:xfrm>
            <a:off x="5521844" y="1962464"/>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a:solidFill>
                  <a:srgbClr val="0C0C0C"/>
                </a:solidFill>
                <a:latin typeface="Questrial"/>
                <a:ea typeface="Questrial"/>
                <a:cs typeface="Questrial"/>
                <a:sym typeface="Questrial"/>
              </a:rPr>
              <a:t>Đọc đúng, trôi chảy; đọc diễn cảm bài đọc.</a:t>
            </a:r>
            <a:endParaRPr sz="3200" b="1">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C0C0C"/>
                </a:solidFill>
                <a:latin typeface="Questrial"/>
                <a:ea typeface="Questrial"/>
                <a:cs typeface="Questrial"/>
                <a:sym typeface="Questrial"/>
              </a:rPr>
              <a:t>2) Trình bày được nội dung, ý nghĩa của câu chuyện.</a:t>
            </a:r>
            <a:endParaRPr sz="3200" b="1">
              <a:solidFill>
                <a:srgbClr val="0C0C0C"/>
              </a:solidFill>
              <a:latin typeface="Questrial"/>
              <a:ea typeface="Questrial"/>
              <a:cs typeface="Questrial"/>
              <a:sym typeface="Questrial"/>
            </a:endParaRPr>
          </a:p>
        </p:txBody>
      </p:sp>
      <p:pic>
        <p:nvPicPr>
          <p:cNvPr id="575" name="Google Shape;575;p22" descr="Kiểm tra dấu Máy tính Biểu tượng Clip nghệ thuật - nút 640*640 minh bạch  Png Tải về miễn phí - Xanh, Lá, Văn Bản."/>
          <p:cNvPicPr preferRelativeResize="0"/>
          <p:nvPr/>
        </p:nvPicPr>
        <p:blipFill rotWithShape="1">
          <a:blip r:embed="rId2"/>
          <a:srcRect/>
          <a:stretch>
            <a:fillRect/>
          </a:stretch>
        </p:blipFill>
        <p:spPr>
          <a:xfrm>
            <a:off x="5030411" y="1785356"/>
            <a:ext cx="1081391" cy="768989"/>
          </a:xfrm>
          <a:prstGeom prst="rect">
            <a:avLst/>
          </a:prstGeom>
          <a:noFill/>
          <a:ln>
            <a:noFill/>
          </a:ln>
        </p:spPr>
      </p:pic>
      <p:pic>
        <p:nvPicPr>
          <p:cNvPr id="576" name="Google Shape;576;p22" descr="Kiểm tra dấu Máy tính Biểu tượng Clip nghệ thuật - nút 640*640 minh bạch  Png Tải về miễn phí - Xanh, Lá, Văn Bản."/>
          <p:cNvPicPr preferRelativeResize="0"/>
          <p:nvPr/>
        </p:nvPicPr>
        <p:blipFill rotWithShape="1">
          <a:blip r:embed="rId2"/>
          <a:srcRect/>
          <a:stretch>
            <a:fillRect/>
          </a:stretch>
        </p:blipFill>
        <p:spPr>
          <a:xfrm>
            <a:off x="5055923" y="2893407"/>
            <a:ext cx="1081391" cy="768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Picture 100"/>
          <p:cNvPicPr/>
          <p:nvPr/>
        </p:nvPicPr>
        <p:blipFill>
          <a:blip r:embed="rId1"/>
          <a:stretch>
            <a:fillRect/>
          </a:stretch>
        </p:blipFill>
        <p:spPr>
          <a:xfrm>
            <a:off x="635" y="635"/>
            <a:ext cx="12190730" cy="6856730"/>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7"/>
          <p:cNvPicPr preferRelativeResize="0"/>
          <p:nvPr/>
        </p:nvPicPr>
        <p:blipFill rotWithShape="1">
          <a:blip r:embed="rId1"/>
          <a:srcRect l="4794" t="13753" r="4468" b="6208"/>
          <a:stretch>
            <a:fillRect/>
          </a:stretch>
        </p:blipFill>
        <p:spPr>
          <a:xfrm flipH="1">
            <a:off x="0" y="0"/>
            <a:ext cx="12211331" cy="6858000"/>
          </a:xfrm>
          <a:prstGeom prst="rect">
            <a:avLst/>
          </a:prstGeom>
          <a:noFill/>
          <a:ln>
            <a:noFill/>
          </a:ln>
        </p:spPr>
      </p:pic>
      <p:sp>
        <p:nvSpPr>
          <p:cNvPr id="473" name="Google Shape;473;p17"/>
          <p:cNvSpPr txBox="1"/>
          <p:nvPr/>
        </p:nvSpPr>
        <p:spPr>
          <a:xfrm>
            <a:off x="4601210" y="1546225"/>
            <a:ext cx="7591425" cy="188341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000" b="1" dirty="0">
                <a:solidFill>
                  <a:srgbClr val="002060"/>
                </a:solidFill>
                <a:latin typeface="Nirmala UI" panose="020B0502040204020203" pitchFamily="34" charset="0"/>
                <a:ea typeface="Nirmala UI" panose="020B0502040204020203" pitchFamily="34" charset="0"/>
                <a:cs typeface="Nirmala UI" panose="020B0502040204020203" pitchFamily="34" charset="0"/>
                <a:sym typeface="Arial" panose="020B0604020202020204"/>
              </a:rPr>
              <a:t>CHÚC CÁC EM HỌC TỐT!</a:t>
            </a:r>
            <a:endParaRPr lang="en-US" sz="5000" b="1" dirty="0">
              <a:solidFill>
                <a:srgbClr val="002060"/>
              </a:solidFill>
              <a:latin typeface="Nirmala UI" panose="020B0502040204020203" pitchFamily="34" charset="0"/>
              <a:ea typeface="Nirmala UI" panose="020B0502040204020203" pitchFamily="34" charset="0"/>
              <a:cs typeface="Nirmala UI" panose="020B0502040204020203"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box(in)">
                                      <p:cBhvr>
                                        <p:cTn id="7" dur="20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p:bldP spid="47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
          <p:cNvPicPr preferRelativeResize="0"/>
          <p:nvPr/>
        </p:nvPicPr>
        <p:blipFill rotWithShape="1">
          <a:blip r:embed="rId1"/>
          <a:srcRect t="10473" b="9749"/>
          <a:stretch>
            <a:fillRect/>
          </a:stretch>
        </p:blipFill>
        <p:spPr>
          <a:xfrm>
            <a:off x="0" y="0"/>
            <a:ext cx="12192000" cy="6857999"/>
          </a:xfrm>
          <a:prstGeom prst="rect">
            <a:avLst/>
          </a:prstGeom>
          <a:noFill/>
          <a:ln>
            <a:noFill/>
          </a:ln>
        </p:spPr>
      </p:pic>
      <p:sp>
        <p:nvSpPr>
          <p:cNvPr id="282" name="Google Shape;282;p4"/>
          <p:cNvSpPr txBox="1"/>
          <p:nvPr/>
        </p:nvSpPr>
        <p:spPr>
          <a:xfrm>
            <a:off x="6803934" y="870930"/>
            <a:ext cx="5015797" cy="12306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8000" b="0" i="0" u="none" strike="noStrike" cap="none">
                <a:solidFill>
                  <a:srgbClr val="002060"/>
                </a:solidFill>
                <a:latin typeface="Arial" panose="020B0604020202020204" pitchFamily="34" charset="0"/>
                <a:cs typeface="Arial" panose="020B0604020202020204" pitchFamily="34" charset="0"/>
                <a:sym typeface="Arial" panose="020B0604020202020204"/>
              </a:rPr>
              <a:t>Luyện đọc</a:t>
            </a:r>
            <a:endParaRPr lang="en-SG" sz="8000" b="0" i="0" u="none" strike="noStrike" cap="none">
              <a:solidFill>
                <a:srgbClr val="002060"/>
              </a:solidFill>
              <a:latin typeface="Arial" panose="020B0604020202020204" pitchFamily="34" charset="0"/>
              <a:cs typeface="Arial" panose="020B060402020202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additive="base">
                                        <p:cTn id="7" dur="1300"/>
                                        <p:tgtEl>
                                          <p:spTgt spid="28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5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
          <p:cNvPicPr preferRelativeResize="0"/>
          <p:nvPr/>
        </p:nvPicPr>
        <p:blipFill rotWithShape="1">
          <a:blip r:embed="rId1"/>
          <a:srcRect l="35287" t="12878" b="13394"/>
          <a:stretch>
            <a:fillRect/>
          </a:stretch>
        </p:blipFill>
        <p:spPr>
          <a:xfrm>
            <a:off x="7307595" y="0"/>
            <a:ext cx="4884403" cy="6858000"/>
          </a:xfrm>
          <a:prstGeom prst="rect">
            <a:avLst/>
          </a:prstGeom>
          <a:noFill/>
          <a:ln>
            <a:noFill/>
          </a:ln>
        </p:spPr>
      </p:pic>
      <p:pic>
        <p:nvPicPr>
          <p:cNvPr id="333" name="Google Shape;333;p6"/>
          <p:cNvPicPr preferRelativeResize="0"/>
          <p:nvPr/>
        </p:nvPicPr>
        <p:blipFill rotWithShape="1">
          <a:blip r:embed="rId2"/>
          <a:srcRect t="13534" r="72459" b="13425"/>
          <a:stretch>
            <a:fillRect/>
          </a:stretch>
        </p:blipFill>
        <p:spPr>
          <a:xfrm>
            <a:off x="0" y="0"/>
            <a:ext cx="3357797" cy="6858000"/>
          </a:xfrm>
          <a:prstGeom prst="rect">
            <a:avLst/>
          </a:prstGeom>
          <a:noFill/>
          <a:ln>
            <a:noFill/>
          </a:ln>
        </p:spPr>
      </p:pic>
      <p:sp>
        <p:nvSpPr>
          <p:cNvPr id="334" name="Google Shape;334;p6"/>
          <p:cNvSpPr txBox="1"/>
          <p:nvPr/>
        </p:nvSpPr>
        <p:spPr>
          <a:xfrm>
            <a:off x="3357797" y="511167"/>
            <a:ext cx="3949799" cy="10153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600">
                <a:solidFill>
                  <a:srgbClr val="C00000"/>
                </a:solidFill>
                <a:latin typeface="Arial" panose="020B0604020202020204" pitchFamily="34" charset="0"/>
                <a:cs typeface="Arial" panose="020B0604020202020204" pitchFamily="34" charset="0"/>
                <a:sym typeface="Arial" panose="020B0604020202020204"/>
              </a:rPr>
              <a:t>Chia đoạn</a:t>
            </a:r>
            <a:endParaRPr lang="en-SG" sz="6600">
              <a:solidFill>
                <a:srgbClr val="C00000"/>
              </a:solidFill>
              <a:latin typeface="Arial" panose="020B0604020202020204" pitchFamily="34" charset="0"/>
              <a:cs typeface="Arial" panose="020B0604020202020204" pitchFamily="34" charset="0"/>
              <a:sym typeface="Arial" panose="020B0604020202020204"/>
            </a:endParaRPr>
          </a:p>
        </p:txBody>
      </p:sp>
      <p:sp>
        <p:nvSpPr>
          <p:cNvPr id="335" name="Google Shape;335;p6"/>
          <p:cNvSpPr/>
          <p:nvPr/>
        </p:nvSpPr>
        <p:spPr>
          <a:xfrm>
            <a:off x="1969502" y="1734349"/>
            <a:ext cx="647416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7030A0"/>
                </a:solidFill>
                <a:latin typeface="Questrial"/>
                <a:ea typeface="Questrial"/>
                <a:cs typeface="Questrial"/>
                <a:sym typeface="Questrial"/>
              </a:rPr>
              <a:t>Đoạn 1: Từ </a:t>
            </a:r>
            <a:r>
              <a:rPr lang="en-SG" sz="3200" b="1" i="1">
                <a:solidFill>
                  <a:srgbClr val="7030A0"/>
                </a:solidFill>
                <a:latin typeface="Questrial"/>
                <a:ea typeface="Questrial"/>
                <a:cs typeface="Questrial"/>
                <a:sym typeface="Questrial"/>
              </a:rPr>
              <a:t>Nhà Út Vịnh </a:t>
            </a:r>
            <a:r>
              <a:rPr lang="en-SG" sz="3200" b="1">
                <a:solidFill>
                  <a:srgbClr val="7030A0"/>
                </a:solidFill>
                <a:latin typeface="Questrial"/>
                <a:ea typeface="Questrial"/>
                <a:cs typeface="Questrial"/>
                <a:sym typeface="Questrial"/>
              </a:rPr>
              <a:t>đến</a:t>
            </a:r>
            <a:r>
              <a:rPr lang="en-SG" sz="3200" b="1" i="1">
                <a:solidFill>
                  <a:srgbClr val="7030A0"/>
                </a:solidFill>
                <a:latin typeface="Questrial"/>
                <a:ea typeface="Questrial"/>
                <a:cs typeface="Questrial"/>
                <a:sym typeface="Questrial"/>
              </a:rPr>
              <a:t> </a:t>
            </a:r>
            <a:r>
              <a:rPr lang="en-SG" sz="3200" b="1">
                <a:solidFill>
                  <a:srgbClr val="7030A0"/>
                </a:solidFill>
                <a:latin typeface="Questrial"/>
                <a:ea typeface="Questrial"/>
                <a:cs typeface="Questrial"/>
                <a:sym typeface="Questrial"/>
              </a:rPr>
              <a:t>...</a:t>
            </a:r>
            <a:r>
              <a:rPr lang="en-SG" sz="3200" b="1" i="1">
                <a:solidFill>
                  <a:srgbClr val="7030A0"/>
                </a:solidFill>
                <a:latin typeface="Questrial"/>
                <a:ea typeface="Questrial"/>
                <a:cs typeface="Questrial"/>
                <a:sym typeface="Questrial"/>
              </a:rPr>
              <a:t>ném đá lên tàu</a:t>
            </a:r>
            <a:r>
              <a:rPr lang="en-SG" sz="3200" b="1">
                <a:solidFill>
                  <a:srgbClr val="7030A0"/>
                </a:solidFill>
                <a:latin typeface="Questrial"/>
                <a:ea typeface="Questrial"/>
                <a:cs typeface="Questrial"/>
                <a:sym typeface="Questrial"/>
              </a:rPr>
              <a:t>. </a:t>
            </a:r>
            <a:endParaRPr sz="3200" b="1">
              <a:solidFill>
                <a:srgbClr val="7030A0"/>
              </a:solidFill>
              <a:latin typeface="Questrial"/>
              <a:ea typeface="Questrial"/>
              <a:cs typeface="Questrial"/>
              <a:sym typeface="Questrial"/>
            </a:endParaRPr>
          </a:p>
        </p:txBody>
      </p:sp>
      <p:sp>
        <p:nvSpPr>
          <p:cNvPr id="336" name="Google Shape;336;p6"/>
          <p:cNvSpPr/>
          <p:nvPr/>
        </p:nvSpPr>
        <p:spPr>
          <a:xfrm>
            <a:off x="1431110" y="4361197"/>
            <a:ext cx="633532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B0F0"/>
                </a:solidFill>
                <a:latin typeface="Questrial"/>
                <a:ea typeface="Questrial"/>
                <a:cs typeface="Questrial"/>
                <a:sym typeface="Questrial"/>
              </a:rPr>
              <a:t>Đoạn 3: Từ </a:t>
            </a:r>
            <a:r>
              <a:rPr lang="en-SG" sz="3200" b="1" i="1">
                <a:solidFill>
                  <a:srgbClr val="00B0F0"/>
                </a:solidFill>
                <a:latin typeface="Questrial"/>
                <a:ea typeface="Questrial"/>
                <a:cs typeface="Questrial"/>
                <a:sym typeface="Questrial"/>
              </a:rPr>
              <a:t>Một buổi chiều </a:t>
            </a:r>
            <a:r>
              <a:rPr lang="en-SG" sz="3200" b="1">
                <a:solidFill>
                  <a:srgbClr val="00B0F0"/>
                </a:solidFill>
                <a:latin typeface="Questrial"/>
                <a:ea typeface="Questrial"/>
                <a:cs typeface="Questrial"/>
                <a:sym typeface="Questrial"/>
              </a:rPr>
              <a:t>đến </a:t>
            </a:r>
            <a:endParaRPr lang="en-SG" sz="3200" b="1">
              <a:solidFill>
                <a:srgbClr val="00B0F0"/>
              </a:solidFill>
              <a:latin typeface="Questrial"/>
              <a:ea typeface="Questrial"/>
              <a:cs typeface="Questrial"/>
              <a:sym typeface="Questrial"/>
            </a:endParaRPr>
          </a:p>
          <a:p>
            <a:pPr marL="0" marR="0" lvl="0" indent="0" algn="ctr" rtl="0">
              <a:spcBef>
                <a:spcPts val="0"/>
              </a:spcBef>
              <a:spcAft>
                <a:spcPts val="0"/>
              </a:spcAft>
              <a:buNone/>
            </a:pPr>
            <a:r>
              <a:rPr lang="en-SG" sz="3200" b="1" i="1">
                <a:solidFill>
                  <a:srgbClr val="00B0F0"/>
                </a:solidFill>
                <a:latin typeface="Questrial"/>
                <a:ea typeface="Questrial"/>
                <a:cs typeface="Questrial"/>
                <a:sym typeface="Questrial"/>
              </a:rPr>
              <a:t>...tàu hỏa đến.</a:t>
            </a:r>
            <a:endParaRPr sz="3200" b="1" i="1">
              <a:solidFill>
                <a:srgbClr val="00B0F0"/>
              </a:solidFill>
              <a:latin typeface="Questrial"/>
              <a:ea typeface="Questrial"/>
              <a:cs typeface="Questrial"/>
              <a:sym typeface="Questrial"/>
            </a:endParaRPr>
          </a:p>
        </p:txBody>
      </p:sp>
      <p:sp>
        <p:nvSpPr>
          <p:cNvPr id="337" name="Google Shape;337;p6"/>
          <p:cNvSpPr/>
          <p:nvPr/>
        </p:nvSpPr>
        <p:spPr>
          <a:xfrm>
            <a:off x="2738569" y="5484363"/>
            <a:ext cx="4569027"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SG" sz="3200" b="1">
                <a:solidFill>
                  <a:srgbClr val="FF6699"/>
                </a:solidFill>
                <a:latin typeface="Questrial"/>
                <a:ea typeface="Questrial"/>
                <a:cs typeface="Questrial"/>
                <a:sym typeface="Questrial"/>
              </a:rPr>
              <a:t>Đoạn 4: Đoạn còn lại.</a:t>
            </a:r>
            <a:endParaRPr sz="3200" b="1">
              <a:solidFill>
                <a:srgbClr val="FF6699"/>
              </a:solidFill>
              <a:latin typeface="Questrial"/>
              <a:ea typeface="Questrial"/>
              <a:cs typeface="Questrial"/>
              <a:sym typeface="Questrial"/>
            </a:endParaRPr>
          </a:p>
        </p:txBody>
      </p:sp>
      <p:sp>
        <p:nvSpPr>
          <p:cNvPr id="338" name="Google Shape;338;p6"/>
          <p:cNvSpPr/>
          <p:nvPr/>
        </p:nvSpPr>
        <p:spPr>
          <a:xfrm>
            <a:off x="1431110" y="3018375"/>
            <a:ext cx="658068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CC00"/>
                </a:solidFill>
                <a:latin typeface="Questrial"/>
                <a:ea typeface="Questrial"/>
                <a:cs typeface="Questrial"/>
                <a:sym typeface="Questrial"/>
              </a:rPr>
              <a:t>Đoạn 2: Từ </a:t>
            </a:r>
            <a:r>
              <a:rPr lang="en-SG" sz="3200" b="1" i="1">
                <a:solidFill>
                  <a:srgbClr val="00CC00"/>
                </a:solidFill>
                <a:latin typeface="Questrial"/>
                <a:ea typeface="Questrial"/>
                <a:cs typeface="Questrial"/>
                <a:sym typeface="Questrial"/>
              </a:rPr>
              <a:t>Tháng trước </a:t>
            </a:r>
            <a:r>
              <a:rPr lang="en-SG" sz="3200" b="1">
                <a:solidFill>
                  <a:srgbClr val="00CC00"/>
                </a:solidFill>
                <a:latin typeface="Questrial"/>
                <a:ea typeface="Questrial"/>
                <a:cs typeface="Questrial"/>
                <a:sym typeface="Questrial"/>
              </a:rPr>
              <a:t>đến </a:t>
            </a:r>
            <a:r>
              <a:rPr lang="en-SG" sz="3200" b="1" i="1">
                <a:solidFill>
                  <a:srgbClr val="00CC00"/>
                </a:solidFill>
                <a:latin typeface="Questrial"/>
                <a:ea typeface="Questrial"/>
                <a:cs typeface="Questrial"/>
                <a:sym typeface="Questrial"/>
              </a:rPr>
              <a:t>...như vậy nữa.</a:t>
            </a:r>
            <a:endParaRPr sz="3200" b="1" i="1">
              <a:solidFill>
                <a:srgbClr val="00CC00"/>
              </a:solidFill>
              <a:latin typeface="Questrial"/>
              <a:ea typeface="Questrial"/>
              <a:cs typeface="Questrial"/>
              <a:sym typeface="Questria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300"/>
                                        <p:tgtEl>
                                          <p:spTgt spid="3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822"/>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822"/>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6"/>
                                        </p:tgtEl>
                                        <p:attrNameLst>
                                          <p:attrName>style.visibility</p:attrName>
                                        </p:attrNameLst>
                                      </p:cBhvr>
                                      <p:to>
                                        <p:strVal val="visible"/>
                                      </p:to>
                                    </p:set>
                                    <p:animEffect transition="in" filter="fade">
                                      <p:cBhvr>
                                        <p:cTn id="22" dur="1822"/>
                                        <p:tgtEl>
                                          <p:spTgt spid="3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1"/>
          <a:srcRect t="10035" b="10145"/>
          <a:stretch>
            <a:fillRect/>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5" name="Google Shape;345;p7"/>
          <p:cNvSpPr/>
          <p:nvPr/>
        </p:nvSpPr>
        <p:spPr>
          <a:xfrm>
            <a:off x="269824" y="307297"/>
            <a:ext cx="11612380" cy="6122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a:solidFill>
                  <a:srgbClr val="00B050"/>
                </a:solidFill>
                <a:latin typeface="Arial" panose="020B0604020202020204"/>
                <a:ea typeface="Arial" panose="020B0604020202020204"/>
                <a:cs typeface="Arial" panose="020B0604020202020204"/>
                <a:sym typeface="Arial" panose="020B0604020202020204"/>
              </a:rPr>
              <a:t>Út Vịnh</a:t>
            </a:r>
            <a:endParaRPr lang="en-SG" sz="4000">
              <a:solidFill>
                <a:srgbClr val="00B050"/>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Nhà Út Vịnh ở ngay bên đường sắt. Mấy năm nay, đoạn đường này thường có sự cố. Lúc thì đá tảng nằm </a:t>
            </a:r>
            <a:r>
              <a:rPr lang="en-SG" sz="3200">
                <a:solidFill>
                  <a:schemeClr val="tx1"/>
                </a:solidFill>
                <a:latin typeface="Calibri" panose="020F0502020204030204"/>
                <a:ea typeface="Calibri" panose="020F0502020204030204"/>
                <a:cs typeface="Calibri" panose="020F0502020204030204"/>
                <a:sym typeface="Calibri" panose="020F0502020204030204"/>
              </a:rPr>
              <a:t>chềnh ềnh</a:t>
            </a:r>
            <a:r>
              <a:rPr lang="en-SG" sz="3200">
                <a:solidFill>
                  <a:srgbClr val="000000"/>
                </a:solidFill>
                <a:latin typeface="Calibri" panose="020F0502020204030204"/>
                <a:ea typeface="Calibri" panose="020F0502020204030204"/>
                <a:cs typeface="Calibri" panose="020F0502020204030204"/>
                <a:sym typeface="Calibri" panose="020F0502020204030204"/>
              </a:rPr>
              <a:t> trên đường tàu chạy, lúc thì ai đó tháo cả ốc gắn các thanh ray. Lắm khi, trẻ chăn trâu còn ném đá lên tàu.</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a:t>
            </a:r>
            <a:r>
              <a:rPr lang="en-SG" sz="3200">
                <a:solidFill>
                  <a:schemeClr val="tx1"/>
                </a:solidFill>
                <a:latin typeface="Calibri" panose="020F0502020204030204"/>
                <a:ea typeface="Calibri" panose="020F0502020204030204"/>
                <a:cs typeface="Calibri" panose="020F0502020204030204"/>
                <a:sym typeface="Calibri" panose="020F0502020204030204"/>
              </a:rPr>
              <a:t>thuyết phục</a:t>
            </a:r>
            <a:r>
              <a:rPr lang="en-SG" sz="3200">
                <a:solidFill>
                  <a:srgbClr val="000000"/>
                </a:solidFill>
                <a:latin typeface="Calibri" panose="020F0502020204030204"/>
                <a:ea typeface="Calibri" panose="020F0502020204030204"/>
                <a:cs typeface="Calibri" panose="020F0502020204030204"/>
                <a:sym typeface="Calibri" panose="020F0502020204030204"/>
              </a:rPr>
              <a:t> Sơn – một bạn rất nghịch, thường chạy trên đường tàu thả diều. Thuyết phục mãi, Sơn mới hiểu ra và không chơi dại như vậy nữa.</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346" name="Google Shape;346;p7" descr="Colorful numbers with clouds Container sticker - TenStickers"/>
          <p:cNvPicPr preferRelativeResize="0"/>
          <p:nvPr/>
        </p:nvPicPr>
        <p:blipFill rotWithShape="1">
          <a:blip r:embed="rId2"/>
          <a:srcRect r="67113" b="66150"/>
          <a:stretch>
            <a:fillRect/>
          </a:stretch>
        </p:blipFill>
        <p:spPr>
          <a:xfrm>
            <a:off x="555602" y="970948"/>
            <a:ext cx="578433" cy="532858"/>
          </a:xfrm>
          <a:prstGeom prst="rect">
            <a:avLst/>
          </a:prstGeom>
          <a:noFill/>
          <a:ln>
            <a:noFill/>
          </a:ln>
        </p:spPr>
      </p:pic>
      <p:pic>
        <p:nvPicPr>
          <p:cNvPr id="347" name="Google Shape;347;p7" descr="Colorful numbers with clouds Container sticker - TenStickers"/>
          <p:cNvPicPr preferRelativeResize="0"/>
          <p:nvPr/>
        </p:nvPicPr>
        <p:blipFill rotWithShape="1">
          <a:blip r:embed="rId3"/>
          <a:srcRect l="33981" r="31167" b="66115"/>
          <a:stretch>
            <a:fillRect/>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fade">
                                      <p:cBhvr>
                                        <p:cTn id="16" dur="500"/>
                                        <p:tgtEl>
                                          <p:spTgt spid="347"/>
                                        </p:tgtEl>
                                      </p:cBhvr>
                                    </p:animEffect>
                                  </p:childTnLst>
                                </p:cTn>
                              </p:par>
                              <p:par>
                                <p:cTn id="17" presetID="10"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1"/>
          <a:srcRect t="10035" b="10145"/>
          <a:stretch>
            <a:fillRect/>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58" name="Google Shape;358;p8"/>
          <p:cNvSpPr/>
          <p:nvPr/>
        </p:nvSpPr>
        <p:spPr>
          <a:xfrm>
            <a:off x="265043" y="225573"/>
            <a:ext cx="11617161" cy="64270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a:t>
            </a:r>
            <a:r>
              <a:rPr lang="en-SG" sz="4000">
                <a:solidFill>
                  <a:srgbClr val="00B050"/>
                </a:solidFill>
                <a:latin typeface="Arial" panose="020B0604020202020204"/>
                <a:ea typeface="Arial" panose="020B0604020202020204"/>
                <a:cs typeface="Arial" panose="020B0604020202020204"/>
                <a:sym typeface="Arial" panose="020B0604020202020204"/>
              </a:rPr>
              <a:t>Út Vịnh</a:t>
            </a:r>
            <a:endParaRPr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Một buổi chiều đẹp trời, gió từ sông Cái thổi vào </a:t>
            </a:r>
            <a:r>
              <a:rPr lang="en-SG" sz="2800">
                <a:solidFill>
                  <a:schemeClr val="tx1"/>
                </a:solidFill>
                <a:latin typeface="Calibri" panose="020F0502020204030204"/>
                <a:ea typeface="Calibri" panose="020F0502020204030204"/>
                <a:cs typeface="Calibri" panose="020F0502020204030204"/>
                <a:sym typeface="Calibri" panose="020F0502020204030204"/>
              </a:rPr>
              <a:t>mát rượi</a:t>
            </a:r>
            <a:r>
              <a:rPr lang="en-SG" sz="2800">
                <a:solidFill>
                  <a:srgbClr val="000000"/>
                </a:solidFill>
                <a:latin typeface="Calibri" panose="020F0502020204030204"/>
                <a:ea typeface="Calibri" panose="020F0502020204030204"/>
                <a:cs typeface="Calibri" panose="020F0502020204030204"/>
                <a:sym typeface="Calibri" panose="020F0502020204030204"/>
              </a:rPr>
              <a:t>. Vịnh đang ngồi học bài, bỗng nghe thấy tiếng còi tàu vang lên từng hồi dài như </a:t>
            </a:r>
            <a:r>
              <a:rPr lang="en-SG" sz="2800">
                <a:solidFill>
                  <a:schemeClr val="tx1"/>
                </a:solidFill>
                <a:latin typeface="Calibri" panose="020F0502020204030204"/>
                <a:ea typeface="Calibri" panose="020F0502020204030204"/>
                <a:cs typeface="Calibri" panose="020F0502020204030204"/>
                <a:sym typeface="Calibri" panose="020F0502020204030204"/>
              </a:rPr>
              <a:t>giục giã</a:t>
            </a:r>
            <a:r>
              <a:rPr lang="en-SG" sz="2800">
                <a:solidFill>
                  <a:srgbClr val="000000"/>
                </a:solidFill>
                <a:latin typeface="Calibri" panose="020F0502020204030204"/>
                <a:ea typeface="Calibri" panose="020F0502020204030204"/>
                <a:cs typeface="Calibri" panose="020F0502020204030204"/>
                <a:sym typeface="Calibri" panose="020F0502020204030204"/>
              </a:rPr>
              <a:t>. Chưa bao giờ tiếng còi lại kéo dài như vậy. Thấy lạ, Vịnh nhìn ra đường tàu. Thì ra hai cô bé Hoa và Lan đang ngồi chơi chuyền thẻ trên đó. Vịnh lao ra như tên bắn, la lớn:</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-Hoa, Lan, tàu hỏa đến!</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Nghe tiếng la, bé Hoa giật mình, ngã lăn khỏi đường tàu, còn bé Lan đứng ngây người, khóc thét.</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Đoàn tàu vừa réo còi vừa ầm ầm lao tới. Không chút do dự, Vịnh nhào tới ôm Lan lăn xuống </a:t>
            </a:r>
            <a:r>
              <a:rPr lang="en-SG" sz="2800">
                <a:solidFill>
                  <a:schemeClr val="tx1"/>
                </a:solidFill>
                <a:latin typeface="Calibri" panose="020F0502020204030204"/>
                <a:ea typeface="Calibri" panose="020F0502020204030204"/>
                <a:cs typeface="Calibri" panose="020F0502020204030204"/>
                <a:sym typeface="Calibri" panose="020F0502020204030204"/>
              </a:rPr>
              <a:t>mép ruộng</a:t>
            </a:r>
            <a:r>
              <a:rPr lang="en-SG" sz="2800">
                <a:solidFill>
                  <a:srgbClr val="000000"/>
                </a:solidFill>
                <a:latin typeface="Calibri" panose="020F0502020204030204"/>
                <a:ea typeface="Calibri" panose="020F0502020204030204"/>
                <a:cs typeface="Calibri" panose="020F0502020204030204"/>
                <a:sym typeface="Calibri" panose="020F0502020204030204"/>
              </a:rPr>
              <a:t>, cứu sống cô bé trước cái chết trong </a:t>
            </a:r>
            <a:r>
              <a:rPr lang="en-SG" sz="2800">
                <a:solidFill>
                  <a:schemeClr val="tx1"/>
                </a:solidFill>
                <a:latin typeface="Calibri" panose="020F0502020204030204"/>
                <a:ea typeface="Calibri" panose="020F0502020204030204"/>
                <a:cs typeface="Calibri" panose="020F0502020204030204"/>
                <a:sym typeface="Calibri" panose="020F0502020204030204"/>
              </a:rPr>
              <a:t>gang tấc.</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2800">
                <a:solidFill>
                  <a:srgbClr val="000000"/>
                </a:solidFill>
                <a:latin typeface="Calibri" panose="020F0502020204030204"/>
                <a:ea typeface="Calibri" panose="020F0502020204030204"/>
                <a:cs typeface="Calibri" panose="020F0502020204030204"/>
                <a:sym typeface="Calibri" panose="020F0502020204030204"/>
              </a:rPr>
              <a:t>     Biết tin, ba mẹ Lan chạy đến. Cả hai cô chú ôm chầm lấy Vịnh, xúc động không nói nên lời.</a:t>
            </a:r>
            <a:endParaRPr lang="en-SG" sz="28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r" rtl="0">
              <a:spcBef>
                <a:spcPts val="0"/>
              </a:spcBef>
              <a:spcAft>
                <a:spcPts val="0"/>
              </a:spcAft>
              <a:buNone/>
            </a:pPr>
            <a:r>
              <a:rPr lang="en-SG" sz="2800" b="1">
                <a:solidFill>
                  <a:srgbClr val="000000"/>
                </a:solidFill>
                <a:latin typeface="Calibri" panose="020F0502020204030204"/>
                <a:ea typeface="Calibri" panose="020F0502020204030204"/>
                <a:cs typeface="Calibri" panose="020F0502020204030204"/>
                <a:sym typeface="Calibri" panose="020F0502020204030204"/>
              </a:rPr>
              <a:t>Theo TÔ PHƯƠNG</a:t>
            </a:r>
            <a:endParaRPr sz="2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65" name="Google Shape;365;p8" descr="Colorful numbers with clouds Container sticker - TenStickers"/>
          <p:cNvPicPr preferRelativeResize="0"/>
          <p:nvPr/>
        </p:nvPicPr>
        <p:blipFill rotWithShape="1">
          <a:blip r:embed="rId2"/>
          <a:srcRect l="39" t="33251" r="74862" b="29835"/>
          <a:stretch>
            <a:fillRect/>
          </a:stretch>
        </p:blipFill>
        <p:spPr>
          <a:xfrm>
            <a:off x="452209" y="3264858"/>
            <a:ext cx="535076" cy="704336"/>
          </a:xfrm>
          <a:prstGeom prst="rect">
            <a:avLst/>
          </a:prstGeom>
          <a:noFill/>
          <a:ln>
            <a:noFill/>
          </a:ln>
        </p:spPr>
      </p:pic>
      <p:pic>
        <p:nvPicPr>
          <p:cNvPr id="366" name="Google Shape;366;p8" descr="Colorful numbers with clouds Container sticker - TenStickers"/>
          <p:cNvPicPr preferRelativeResize="0"/>
          <p:nvPr/>
        </p:nvPicPr>
        <p:blipFill rotWithShape="1">
          <a:blip r:embed="rId3"/>
          <a:srcRect l="64778" b="67154"/>
          <a:stretch>
            <a:fillRect/>
          </a:stretch>
        </p:blipFill>
        <p:spPr>
          <a:xfrm>
            <a:off x="309796" y="812986"/>
            <a:ext cx="602366" cy="50275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9"/>
          <p:cNvPicPr preferRelativeResize="0"/>
          <p:nvPr/>
        </p:nvPicPr>
        <p:blipFill rotWithShape="1">
          <a:blip r:embed="rId1"/>
          <a:srcRect l="10250" t="9160" r="2747" b="14517"/>
          <a:stretch>
            <a:fillRect/>
          </a:stretch>
        </p:blipFill>
        <p:spPr>
          <a:xfrm>
            <a:off x="4" y="0"/>
            <a:ext cx="12191995" cy="6858000"/>
          </a:xfrm>
          <a:prstGeom prst="rect">
            <a:avLst/>
          </a:prstGeom>
          <a:noFill/>
          <a:ln>
            <a:noFill/>
          </a:ln>
        </p:spPr>
      </p:pic>
      <p:sp>
        <p:nvSpPr>
          <p:cNvPr id="372" name="Google Shape;372;p9"/>
          <p:cNvSpPr/>
          <p:nvPr/>
        </p:nvSpPr>
        <p:spPr>
          <a:xfrm>
            <a:off x="635" y="0"/>
            <a:ext cx="11975465" cy="6858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3" name="Google Shape;373;p9"/>
          <p:cNvSpPr txBox="1"/>
          <p:nvPr/>
        </p:nvSpPr>
        <p:spPr>
          <a:xfrm>
            <a:off x="7538453" y="205716"/>
            <a:ext cx="2667718" cy="73850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800">
                <a:solidFill>
                  <a:srgbClr val="FF0000"/>
                </a:solidFill>
                <a:latin typeface="Arial" panose="020B0604020202020204" pitchFamily="34" charset="0"/>
                <a:cs typeface="Arial" panose="020B0604020202020204" pitchFamily="34" charset="0"/>
                <a:sym typeface="Arial" panose="020B0604020202020204"/>
              </a:rPr>
              <a:t>Chú thích</a:t>
            </a:r>
            <a:endParaRPr lang="en-SG" sz="4800">
              <a:solidFill>
                <a:srgbClr val="FF0000"/>
              </a:solidFill>
              <a:latin typeface="Arial" panose="020B0604020202020204" pitchFamily="34" charset="0"/>
              <a:cs typeface="Arial" panose="020B0604020202020204" pitchFamily="34" charset="0"/>
              <a:sym typeface="Arial" panose="020B0604020202020204"/>
            </a:endParaRPr>
          </a:p>
        </p:txBody>
      </p:sp>
      <p:sp>
        <p:nvSpPr>
          <p:cNvPr id="374" name="Google Shape;374;p9"/>
          <p:cNvSpPr txBox="1"/>
          <p:nvPr/>
        </p:nvSpPr>
        <p:spPr>
          <a:xfrm>
            <a:off x="757813" y="696428"/>
            <a:ext cx="2667718"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000" b="1" dirty="0" err="1" smtClean="0">
                <a:solidFill>
                  <a:srgbClr val="FFC000"/>
                </a:solidFill>
                <a:latin typeface="Arial" panose="020B0604020202020204" pitchFamily="34" charset="0"/>
                <a:cs typeface="Arial" panose="020B0604020202020204" pitchFamily="34" charset="0"/>
                <a:sym typeface="Arial" panose="020B0604020202020204"/>
              </a:rPr>
              <a:t>Thanh</a:t>
            </a:r>
            <a:r>
              <a:rPr lang="en-SG" sz="4000" b="1" dirty="0" smtClean="0">
                <a:solidFill>
                  <a:srgbClr val="FFC000"/>
                </a:solidFill>
                <a:latin typeface="Arial" panose="020B0604020202020204" pitchFamily="34" charset="0"/>
                <a:cs typeface="Arial" panose="020B0604020202020204" pitchFamily="34" charset="0"/>
                <a:sym typeface="Arial" panose="020B0604020202020204"/>
              </a:rPr>
              <a:t> ray </a:t>
            </a:r>
            <a:endParaRPr sz="4000" b="1" dirty="0">
              <a:solidFill>
                <a:srgbClr val="FFC000"/>
              </a:solidFill>
              <a:latin typeface="Arial" panose="020B0604020202020204" pitchFamily="34" charset="0"/>
              <a:cs typeface="Arial" panose="020B0604020202020204" pitchFamily="34" charset="0"/>
              <a:sym typeface="Arial" panose="020B0604020202020204"/>
            </a:endParaRPr>
          </a:p>
        </p:txBody>
      </p:sp>
      <p:sp>
        <p:nvSpPr>
          <p:cNvPr id="375" name="Google Shape;375;p9"/>
          <p:cNvSpPr txBox="1"/>
          <p:nvPr/>
        </p:nvSpPr>
        <p:spPr>
          <a:xfrm>
            <a:off x="386080" y="1891665"/>
            <a:ext cx="3409950" cy="369331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Thanh</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thép</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hoặc</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sắt</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ghép</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nối</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với</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nhau</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thành</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hai</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đường</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song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song</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để</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tạo</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thành</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đường</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cho</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tàu</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hỏa</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tàu</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điện</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hay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xe</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goòng</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 </a:t>
            </a:r>
            <a:r>
              <a:rPr lang="en-SG" sz="3000" b="1" dirty="0" err="1">
                <a:solidFill>
                  <a:srgbClr val="002060"/>
                </a:solidFill>
                <a:latin typeface="+mn-lt"/>
                <a:ea typeface="DotumChe" panose="020B0609000101010101" pitchFamily="49" charset="-127"/>
                <a:cs typeface="Pattaya" panose="00000500000000000000" pitchFamily="2" charset="-34"/>
                <a:sym typeface="Calibri" panose="020F0502020204030204"/>
              </a:rPr>
              <a:t>chạy</a:t>
            </a:r>
            <a:r>
              <a:rPr lang="en-SG" sz="3000" b="1" dirty="0">
                <a:solidFill>
                  <a:srgbClr val="002060"/>
                </a:solidFill>
                <a:latin typeface="+mn-lt"/>
                <a:ea typeface="DotumChe" panose="020B0609000101010101" pitchFamily="49" charset="-127"/>
                <a:cs typeface="Pattaya" panose="00000500000000000000" pitchFamily="2" charset="-34"/>
                <a:sym typeface="Calibri" panose="020F0502020204030204"/>
              </a:rPr>
              <a:t>.</a:t>
            </a:r>
            <a:endParaRPr sz="3000" b="1" dirty="0">
              <a:solidFill>
                <a:srgbClr val="002060"/>
              </a:solidFill>
              <a:latin typeface="+mn-lt"/>
              <a:ea typeface="DotumChe" panose="020B0609000101010101" pitchFamily="49" charset="-127"/>
              <a:cs typeface="Pattaya" panose="00000500000000000000" pitchFamily="2" charset="-34"/>
              <a:sym typeface="Calibri" panose="020F0502020204030204"/>
            </a:endParaRPr>
          </a:p>
        </p:txBody>
      </p:sp>
      <p:pic>
        <p:nvPicPr>
          <p:cNvPr id="376" name="Google Shape;376;p9" descr="Tại sao tàu hỏa phải chạy trên đường ray? - VnExpress"/>
          <p:cNvPicPr preferRelativeResize="0"/>
          <p:nvPr/>
        </p:nvPicPr>
        <p:blipFill rotWithShape="1">
          <a:blip r:embed="rId2"/>
          <a:srcRect/>
          <a:stretch>
            <a:fillRect/>
          </a:stretch>
        </p:blipFill>
        <p:spPr>
          <a:xfrm>
            <a:off x="4424680" y="1023620"/>
            <a:ext cx="6939915" cy="54921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2000"/>
                                        <p:tgtEl>
                                          <p:spTgt spid="372"/>
                                        </p:tgtEl>
                                      </p:cBhvr>
                                    </p:animEffect>
                                  </p:childTnLst>
                                </p:cTn>
                              </p:par>
                              <p:par>
                                <p:cTn id="8" presetID="2" presetClass="entr" presetSubtype="8" fill="hold" nodeType="withEffect">
                                  <p:stCondLst>
                                    <p:cond delay="2000"/>
                                  </p:stCondLst>
                                  <p:childTnLst>
                                    <p:set>
                                      <p:cBhvr>
                                        <p:cTn id="9" dur="1" fill="hold">
                                          <p:stCondLst>
                                            <p:cond delay="0"/>
                                          </p:stCondLst>
                                        </p:cTn>
                                        <p:tgtEl>
                                          <p:spTgt spid="373"/>
                                        </p:tgtEl>
                                        <p:attrNameLst>
                                          <p:attrName>style.visibility</p:attrName>
                                        </p:attrNameLst>
                                      </p:cBhvr>
                                      <p:to>
                                        <p:strVal val="visible"/>
                                      </p:to>
                                    </p:set>
                                    <p:anim calcmode="lin" valueType="num">
                                      <p:cBhvr additive="base">
                                        <p:cTn id="10" dur="1300"/>
                                        <p:tgtEl>
                                          <p:spTgt spid="373"/>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4"/>
                                        </p:tgtEl>
                                        <p:attrNameLst>
                                          <p:attrName>style.visibility</p:attrName>
                                        </p:attrNameLst>
                                      </p:cBhvr>
                                      <p:to>
                                        <p:strVal val="visible"/>
                                      </p:to>
                                    </p:set>
                                    <p:anim calcmode="lin" valueType="num">
                                      <p:cBhvr additive="base">
                                        <p:cTn id="19" dur="500" fill="hold"/>
                                        <p:tgtEl>
                                          <p:spTgt spid="374"/>
                                        </p:tgtEl>
                                        <p:attrNameLst>
                                          <p:attrName>ppt_x</p:attrName>
                                        </p:attrNameLst>
                                      </p:cBhvr>
                                      <p:tavLst>
                                        <p:tav tm="0">
                                          <p:val>
                                            <p:strVal val="#ppt_x"/>
                                          </p:val>
                                        </p:tav>
                                        <p:tav tm="100000">
                                          <p:val>
                                            <p:strVal val="#ppt_x"/>
                                          </p:val>
                                        </p:tav>
                                      </p:tavLst>
                                    </p:anim>
                                    <p:anim calcmode="lin" valueType="num">
                                      <p:cBhvr additive="base">
                                        <p:cTn id="20" dur="500" fill="hold"/>
                                        <p:tgtEl>
                                          <p:spTgt spid="3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75"/>
                                        </p:tgtEl>
                                        <p:attrNameLst>
                                          <p:attrName>style.visibility</p:attrName>
                                        </p:attrNameLst>
                                      </p:cBhvr>
                                      <p:to>
                                        <p:strVal val="visible"/>
                                      </p:to>
                                    </p:set>
                                    <p:animEffect transition="in" filter="box(in)">
                                      <p:cBhvr>
                                        <p:cTn id="25" dur="2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4" grpId="1"/>
      <p:bldP spid="375" grpId="0"/>
      <p:bldP spid="3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
          <p:cNvPicPr preferRelativeResize="0"/>
          <p:nvPr/>
        </p:nvPicPr>
        <p:blipFill rotWithShape="1">
          <a:blip r:embed="rId1"/>
          <a:srcRect l="10250" t="9160" r="2747" b="14517"/>
          <a:stretch>
            <a:fillRect/>
          </a:stretch>
        </p:blipFill>
        <p:spPr>
          <a:xfrm>
            <a:off x="4" y="0"/>
            <a:ext cx="12191995" cy="6858000"/>
          </a:xfrm>
          <a:prstGeom prst="rect">
            <a:avLst/>
          </a:prstGeom>
          <a:noFill/>
          <a:ln>
            <a:noFill/>
          </a:ln>
        </p:spPr>
      </p:pic>
      <p:sp>
        <p:nvSpPr>
          <p:cNvPr id="382" name="Google Shape;382;p10"/>
          <p:cNvSpPr/>
          <p:nvPr/>
        </p:nvSpPr>
        <p:spPr>
          <a:xfrm>
            <a:off x="199451" y="560216"/>
            <a:ext cx="11752289" cy="5919213"/>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4" name="Google Shape;384;p10"/>
          <p:cNvSpPr txBox="1"/>
          <p:nvPr/>
        </p:nvSpPr>
        <p:spPr>
          <a:xfrm>
            <a:off x="553085" y="932815"/>
            <a:ext cx="1614170" cy="55372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mn-lt"/>
                <a:sym typeface="Arial" panose="020B0604020202020204"/>
              </a:rPr>
              <a:t>Sự cố</a:t>
            </a:r>
            <a:endParaRPr sz="3600" b="1">
              <a:solidFill>
                <a:srgbClr val="FFC000"/>
              </a:solidFill>
              <a:latin typeface="+mn-lt"/>
              <a:sym typeface="Arial" panose="020B0604020202020204"/>
            </a:endParaRPr>
          </a:p>
        </p:txBody>
      </p:sp>
      <p:sp>
        <p:nvSpPr>
          <p:cNvPr id="385" name="Google Shape;385;p10"/>
          <p:cNvSpPr txBox="1"/>
          <p:nvPr/>
        </p:nvSpPr>
        <p:spPr>
          <a:xfrm>
            <a:off x="1937813" y="941598"/>
            <a:ext cx="9754358"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hiện</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tượng</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bất</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thường</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và</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không</a:t>
            </a:r>
            <a:r>
              <a:rPr lang="en-SG" sz="3200" b="1" dirty="0">
                <a:solidFill>
                  <a:srgbClr val="002060"/>
                </a:solidFill>
                <a:latin typeface="+mn-lt"/>
                <a:ea typeface="Calibri" panose="020F0502020204030204"/>
                <a:cs typeface="Pattaya" panose="00000500000000000000" pitchFamily="2" charset="-34"/>
                <a:sym typeface="Calibri" panose="020F0502020204030204"/>
              </a:rPr>
              <a:t> hay </a:t>
            </a:r>
            <a:r>
              <a:rPr lang="en-SG" sz="3200" b="1" dirty="0" err="1">
                <a:solidFill>
                  <a:srgbClr val="002060"/>
                </a:solidFill>
                <a:latin typeface="+mn-lt"/>
                <a:ea typeface="Calibri" panose="020F0502020204030204"/>
                <a:cs typeface="Pattaya" panose="00000500000000000000" pitchFamily="2" charset="-34"/>
                <a:sym typeface="Calibri" panose="020F0502020204030204"/>
              </a:rPr>
              <a:t>xảy</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ra</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trong</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một</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quá</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trình</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hoạt</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động</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nào</a:t>
            </a:r>
            <a:r>
              <a:rPr lang="en-SG" sz="3200" b="1" dirty="0">
                <a:solidFill>
                  <a:srgbClr val="002060"/>
                </a:solidFill>
                <a:latin typeface="+mn-lt"/>
                <a:ea typeface="Calibri" panose="020F0502020204030204"/>
                <a:cs typeface="Pattaya" panose="00000500000000000000" pitchFamily="2" charset="-34"/>
                <a:sym typeface="Calibri" panose="020F0502020204030204"/>
              </a:rPr>
              <a:t> </a:t>
            </a:r>
            <a:r>
              <a:rPr lang="en-SG" sz="3200" b="1" dirty="0" err="1">
                <a:solidFill>
                  <a:srgbClr val="002060"/>
                </a:solidFill>
                <a:latin typeface="+mn-lt"/>
                <a:ea typeface="Calibri" panose="020F0502020204030204"/>
                <a:cs typeface="Pattaya" panose="00000500000000000000" pitchFamily="2" charset="-34"/>
                <a:sym typeface="Calibri" panose="020F0502020204030204"/>
              </a:rPr>
              <a:t>đó</a:t>
            </a:r>
            <a:r>
              <a:rPr lang="en-SG" sz="3200" b="1" dirty="0">
                <a:solidFill>
                  <a:srgbClr val="002060"/>
                </a:solidFill>
                <a:latin typeface="+mn-lt"/>
                <a:ea typeface="Calibri" panose="020F0502020204030204"/>
                <a:cs typeface="Pattaya" panose="00000500000000000000" pitchFamily="2" charset="-34"/>
                <a:sym typeface="Calibri" panose="020F0502020204030204"/>
              </a:rPr>
              <a:t>.</a:t>
            </a:r>
            <a:endParaRPr sz="3200" b="1" dirty="0">
              <a:solidFill>
                <a:srgbClr val="002060"/>
              </a:solidFill>
              <a:latin typeface="+mn-lt"/>
              <a:ea typeface="Calibri" panose="020F0502020204030204"/>
              <a:cs typeface="Pattaya" panose="00000500000000000000" pitchFamily="2" charset="-34"/>
              <a:sym typeface="Calibri" panose="020F0502020204030204"/>
            </a:endParaRPr>
          </a:p>
        </p:txBody>
      </p:sp>
      <p:sp>
        <p:nvSpPr>
          <p:cNvPr id="386" name="Google Shape;386;p10"/>
          <p:cNvSpPr txBox="1"/>
          <p:nvPr/>
        </p:nvSpPr>
        <p:spPr>
          <a:xfrm>
            <a:off x="398055" y="2581311"/>
            <a:ext cx="2445541"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mn-lt"/>
                <a:sym typeface="Arial" panose="020B0604020202020204"/>
              </a:rPr>
              <a:t>Chềnh ềnh</a:t>
            </a:r>
            <a:endParaRPr sz="3600" b="1">
              <a:solidFill>
                <a:srgbClr val="FFC000"/>
              </a:solidFill>
              <a:latin typeface="+mn-lt"/>
              <a:sym typeface="Arial" panose="020B0604020202020204"/>
            </a:endParaRPr>
          </a:p>
        </p:txBody>
      </p:sp>
      <p:sp>
        <p:nvSpPr>
          <p:cNvPr id="387" name="Google Shape;387;p10"/>
          <p:cNvSpPr txBox="1"/>
          <p:nvPr/>
        </p:nvSpPr>
        <p:spPr>
          <a:xfrm>
            <a:off x="2712283" y="2587305"/>
            <a:ext cx="9239877"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mn-lt"/>
                <a:ea typeface="Calibri" panose="020F0502020204030204"/>
                <a:cs typeface="Pattaya" panose="00000500000000000000" pitchFamily="2" charset="-34"/>
                <a:sym typeface="Calibri" panose="020F0502020204030204"/>
              </a:rPr>
              <a:t>: gợi tả vẻ nằm, đứng, ngồi lù lù trước mắt mọi người.</a:t>
            </a:r>
            <a:endParaRPr sz="3200" b="1">
              <a:solidFill>
                <a:srgbClr val="002060"/>
              </a:solidFill>
              <a:latin typeface="+mn-lt"/>
              <a:ea typeface="Calibri" panose="020F0502020204030204"/>
              <a:cs typeface="Pattaya" panose="00000500000000000000" pitchFamily="2" charset="-34"/>
              <a:sym typeface="Calibri" panose="020F0502020204030204"/>
            </a:endParaRPr>
          </a:p>
        </p:txBody>
      </p:sp>
      <p:sp>
        <p:nvSpPr>
          <p:cNvPr id="388" name="Google Shape;388;p10"/>
          <p:cNvSpPr txBox="1"/>
          <p:nvPr/>
        </p:nvSpPr>
        <p:spPr>
          <a:xfrm>
            <a:off x="4175553" y="3778253"/>
            <a:ext cx="25421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mn-lt"/>
                <a:sym typeface="Arial" panose="020B0604020202020204"/>
              </a:rPr>
              <a:t>Chuyền thẻ</a:t>
            </a:r>
            <a:endParaRPr sz="3600" b="1">
              <a:solidFill>
                <a:srgbClr val="FFC000"/>
              </a:solidFill>
              <a:latin typeface="+mn-lt"/>
              <a:sym typeface="Arial" panose="020B0604020202020204"/>
            </a:endParaRPr>
          </a:p>
        </p:txBody>
      </p:sp>
      <p:sp>
        <p:nvSpPr>
          <p:cNvPr id="389" name="Google Shape;389;p10"/>
          <p:cNvSpPr txBox="1"/>
          <p:nvPr/>
        </p:nvSpPr>
        <p:spPr>
          <a:xfrm>
            <a:off x="6640172" y="3819791"/>
            <a:ext cx="5189000"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mn-lt"/>
                <a:ea typeface="Calibri" panose="020F0502020204030204"/>
                <a:cs typeface="Pattaya" panose="00000500000000000000" pitchFamily="2" charset="-34"/>
                <a:sym typeface="Calibri" panose="020F0502020204030204"/>
              </a:rPr>
              <a:t>: một trò chơi dân gian mà các bé gái hay chơi (vừa đếm que, vừa tung bóng, bộ que chuyền có 10 que)</a:t>
            </a:r>
            <a:endParaRPr sz="3200" b="1">
              <a:solidFill>
                <a:srgbClr val="002060"/>
              </a:solidFill>
              <a:latin typeface="+mn-lt"/>
              <a:ea typeface="Calibri" panose="020F0502020204030204"/>
              <a:cs typeface="Pattaya" panose="00000500000000000000" pitchFamily="2" charset="-34"/>
              <a:sym typeface="Calibri" panose="020F0502020204030204"/>
            </a:endParaRPr>
          </a:p>
        </p:txBody>
      </p:sp>
      <p:pic>
        <p:nvPicPr>
          <p:cNvPr id="390" name="Google Shape;390;p10" descr="Chơi Chuyền (Chơi Banh đũa) - Nông trại rau hữu cơ và trải nghiệm nông  nghiệp MyFarm | MyFarm"/>
          <p:cNvPicPr preferRelativeResize="0"/>
          <p:nvPr/>
        </p:nvPicPr>
        <p:blipFill rotWithShape="1">
          <a:blip r:embed="rId2"/>
          <a:srcRect/>
          <a:stretch>
            <a:fillRect/>
          </a:stretch>
        </p:blipFill>
        <p:spPr>
          <a:xfrm>
            <a:off x="553038" y="3429001"/>
            <a:ext cx="3447256" cy="269990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2000"/>
                                        <p:tgtEl>
                                          <p:spTgt spid="382"/>
                                        </p:tgtEl>
                                      </p:cBhvr>
                                    </p:animEffect>
                                  </p:childTnLst>
                                </p:cTn>
                              </p:par>
                              <p:par>
                                <p:cTn id="8" presetID="2" presetClass="entr" presetSubtype="8" fill="hold" nodeType="withEffect">
                                  <p:stCondLst>
                                    <p:cond delay="2000"/>
                                  </p:stCondLst>
                                  <p:childTnLst>
                                    <p:set>
                                      <p:cBhvr>
                                        <p:cTn id="9" dur="1" fill="hold">
                                          <p:stCondLst>
                                            <p:cond delay="0"/>
                                          </p:stCondLst>
                                        </p:cTn>
                                        <p:tgtEl>
                                          <p:spTgt spid="384"/>
                                        </p:tgtEl>
                                        <p:attrNameLst>
                                          <p:attrName>style.visibility</p:attrName>
                                        </p:attrNameLst>
                                      </p:cBhvr>
                                      <p:to>
                                        <p:strVal val="visible"/>
                                      </p:to>
                                    </p:set>
                                    <p:anim calcmode="lin" valueType="num">
                                      <p:cBhvr additive="base">
                                        <p:cTn id="10" dur="1300"/>
                                        <p:tgtEl>
                                          <p:spTgt spid="384"/>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85"/>
                                        </p:tgtEl>
                                        <p:attrNameLst>
                                          <p:attrName>style.visibility</p:attrName>
                                        </p:attrNameLst>
                                      </p:cBhvr>
                                      <p:to>
                                        <p:strVal val="visible"/>
                                      </p:to>
                                    </p:set>
                                    <p:anim calcmode="lin" valueType="num">
                                      <p:cBhvr additive="base">
                                        <p:cTn id="15" dur="1300"/>
                                        <p:tgtEl>
                                          <p:spTgt spid="385"/>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86"/>
                                        </p:tgtEl>
                                        <p:attrNameLst>
                                          <p:attrName>style.visibility</p:attrName>
                                        </p:attrNameLst>
                                      </p:cBhvr>
                                      <p:to>
                                        <p:strVal val="visible"/>
                                      </p:to>
                                    </p:set>
                                    <p:anim calcmode="lin" valueType="num">
                                      <p:cBhvr additive="base">
                                        <p:cTn id="20" dur="1300"/>
                                        <p:tgtEl>
                                          <p:spTgt spid="386"/>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87"/>
                                        </p:tgtEl>
                                        <p:attrNameLst>
                                          <p:attrName>style.visibility</p:attrName>
                                        </p:attrNameLst>
                                      </p:cBhvr>
                                      <p:to>
                                        <p:strVal val="visible"/>
                                      </p:to>
                                    </p:set>
                                    <p:anim calcmode="lin" valueType="num">
                                      <p:cBhvr additive="base">
                                        <p:cTn id="25" dur="1300"/>
                                        <p:tgtEl>
                                          <p:spTgt spid="387"/>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88"/>
                                        </p:tgtEl>
                                        <p:attrNameLst>
                                          <p:attrName>style.visibility</p:attrName>
                                        </p:attrNameLst>
                                      </p:cBhvr>
                                      <p:to>
                                        <p:strVal val="visible"/>
                                      </p:to>
                                    </p:set>
                                    <p:anim calcmode="lin" valueType="num">
                                      <p:cBhvr additive="base">
                                        <p:cTn id="30" dur="1300"/>
                                        <p:tgtEl>
                                          <p:spTgt spid="388"/>
                                        </p:tgtEl>
                                        <p:attrNameLst>
                                          <p:attrName>ppt_x</p:attrName>
                                        </p:attrNameLst>
                                      </p:cBhvr>
                                      <p:tavLst>
                                        <p:tav tm="0">
                                          <p:val>
                                            <p:strVal val="#ppt_x-1"/>
                                          </p:val>
                                        </p:tav>
                                        <p:tav tm="100000">
                                          <p:val>
                                            <p:strVal val="#ppt_x"/>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89"/>
                                        </p:tgtEl>
                                        <p:attrNameLst>
                                          <p:attrName>style.visibility</p:attrName>
                                        </p:attrNameLst>
                                      </p:cBhvr>
                                      <p:to>
                                        <p:strVal val="visible"/>
                                      </p:to>
                                    </p:set>
                                    <p:anim calcmode="lin" valueType="num">
                                      <p:cBhvr additive="base">
                                        <p:cTn id="35" dur="1300"/>
                                        <p:tgtEl>
                                          <p:spTgt spid="389"/>
                                        </p:tgtEl>
                                        <p:attrNameLst>
                                          <p:attrName>ppt_x</p:attrName>
                                        </p:attrNameLst>
                                      </p:cBhvr>
                                      <p:tavLst>
                                        <p:tav tm="0">
                                          <p:val>
                                            <p:strVal val="#ppt_x-1"/>
                                          </p:val>
                                        </p:tav>
                                        <p:tav tm="100000">
                                          <p:val>
                                            <p:strVal val="#ppt_x"/>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0"/>
                                        </p:tgtEl>
                                        <p:attrNameLst>
                                          <p:attrName>style.visibility</p:attrName>
                                        </p:attrNameLst>
                                      </p:cBhvr>
                                      <p:to>
                                        <p:strVal val="visible"/>
                                      </p:to>
                                    </p:set>
                                    <p:animEffect transition="in" filter="fade">
                                      <p:cBhvr>
                                        <p:cTn id="40"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1"/>
          <a:srcRect t="10035" b="10145"/>
          <a:stretch>
            <a:fillRect/>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5" name="Google Shape;345;p7"/>
          <p:cNvSpPr/>
          <p:nvPr/>
        </p:nvSpPr>
        <p:spPr>
          <a:xfrm>
            <a:off x="269824" y="307297"/>
            <a:ext cx="11612380" cy="61226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a:solidFill>
                  <a:srgbClr val="00B050"/>
                </a:solidFill>
                <a:latin typeface="Arial" panose="020B0604020202020204"/>
                <a:ea typeface="Arial" panose="020B0604020202020204"/>
                <a:cs typeface="Arial" panose="020B0604020202020204"/>
                <a:sym typeface="Arial" panose="020B0604020202020204"/>
              </a:rPr>
              <a:t>Út Vịnh</a:t>
            </a:r>
            <a:endParaRPr lang="en-SG" sz="4000">
              <a:solidFill>
                <a:srgbClr val="00B050"/>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Nhà Út Vịnh ở ngay bên đường sắt. Mấy năm nay, đoạn đường này thường có sự cố. Lúc thì đá tảng nằm </a:t>
            </a:r>
            <a:r>
              <a:rPr lang="en-SG" sz="3200">
                <a:solidFill>
                  <a:srgbClr val="FF0000"/>
                </a:solidFill>
                <a:latin typeface="Calibri" panose="020F0502020204030204"/>
                <a:ea typeface="Calibri" panose="020F0502020204030204"/>
                <a:cs typeface="Calibri" panose="020F0502020204030204"/>
                <a:sym typeface="Calibri" panose="020F0502020204030204"/>
              </a:rPr>
              <a:t>chềnh ềnh</a:t>
            </a:r>
            <a:r>
              <a:rPr lang="en-SG" sz="3200">
                <a:solidFill>
                  <a:srgbClr val="000000"/>
                </a:solidFill>
                <a:latin typeface="Calibri" panose="020F0502020204030204"/>
                <a:ea typeface="Calibri" panose="020F0502020204030204"/>
                <a:cs typeface="Calibri" panose="020F0502020204030204"/>
                <a:sym typeface="Calibri" panose="020F0502020204030204"/>
              </a:rPr>
              <a:t> trên đường tàu chạy, lúc thì ai đó tháo cả ốc gắn các thanh ray. Lắm khi, trẻ chăn trâu còn ném đá lên tàu.</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a:t>
            </a:r>
            <a:r>
              <a:rPr lang="en-SG" sz="3200">
                <a:solidFill>
                  <a:srgbClr val="FF0000"/>
                </a:solidFill>
                <a:latin typeface="Calibri" panose="020F0502020204030204"/>
                <a:ea typeface="Calibri" panose="020F0502020204030204"/>
                <a:cs typeface="Calibri" panose="020F0502020204030204"/>
                <a:sym typeface="Calibri" panose="020F0502020204030204"/>
              </a:rPr>
              <a:t>thuyết phục</a:t>
            </a:r>
            <a:r>
              <a:rPr lang="en-SG" sz="3200">
                <a:solidFill>
                  <a:srgbClr val="000000"/>
                </a:solidFill>
                <a:latin typeface="Calibri" panose="020F0502020204030204"/>
                <a:ea typeface="Calibri" panose="020F0502020204030204"/>
                <a:cs typeface="Calibri" panose="020F0502020204030204"/>
                <a:sym typeface="Calibri" panose="020F0502020204030204"/>
              </a:rPr>
              <a:t> Sơn – một bạn rất nghịch, thường chạy trên đường tàu thả diều. Thuyết phục mãi, Sơn mới hiểu ra và không chơi dại như vậy nữa.</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a:p>
            <a:pPr marL="0" marR="0" lvl="0" indent="0" algn="just" rtl="0">
              <a:spcBef>
                <a:spcPts val="0"/>
              </a:spcBef>
              <a:spcAft>
                <a:spcPts val="0"/>
              </a:spcAft>
              <a:buNone/>
            </a:pPr>
            <a:r>
              <a:rPr lang="en-SG" sz="3200">
                <a:solidFill>
                  <a:srgbClr val="000000"/>
                </a:solidFill>
                <a:latin typeface="Calibri" panose="020F0502020204030204"/>
                <a:ea typeface="Calibri" panose="020F0502020204030204"/>
                <a:cs typeface="Calibri" panose="020F0502020204030204"/>
                <a:sym typeface="Calibri" panose="020F0502020204030204"/>
              </a:rPr>
              <a:t>      </a:t>
            </a:r>
            <a:endParaRPr lang="en-SG" sz="32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346" name="Google Shape;346;p7" descr="Colorful numbers with clouds Container sticker - TenStickers"/>
          <p:cNvPicPr preferRelativeResize="0"/>
          <p:nvPr/>
        </p:nvPicPr>
        <p:blipFill rotWithShape="1">
          <a:blip r:embed="rId2"/>
          <a:srcRect r="67113" b="66150"/>
          <a:stretch>
            <a:fillRect/>
          </a:stretch>
        </p:blipFill>
        <p:spPr>
          <a:xfrm>
            <a:off x="555602" y="970948"/>
            <a:ext cx="578433" cy="532858"/>
          </a:xfrm>
          <a:prstGeom prst="rect">
            <a:avLst/>
          </a:prstGeom>
          <a:noFill/>
          <a:ln>
            <a:noFill/>
          </a:ln>
        </p:spPr>
      </p:pic>
      <p:pic>
        <p:nvPicPr>
          <p:cNvPr id="347" name="Google Shape;347;p7" descr="Colorful numbers with clouds Container sticker - TenStickers"/>
          <p:cNvPicPr preferRelativeResize="0"/>
          <p:nvPr/>
        </p:nvPicPr>
        <p:blipFill rotWithShape="1">
          <a:blip r:embed="rId3"/>
          <a:srcRect l="33981" r="31167" b="66115"/>
          <a:stretch>
            <a:fillRect/>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50" name="Google Shape;350;p7"/>
          <p:cNvPicPr preferRelativeResize="0"/>
          <p:nvPr/>
        </p:nvPicPr>
        <p:blipFill rotWithShape="1">
          <a:blip r:embed="rId4"/>
          <a:srcRect/>
          <a:stretch>
            <a:fillRect/>
          </a:stretch>
        </p:blipFill>
        <p:spPr>
          <a:xfrm>
            <a:off x="5743283" y="6061081"/>
            <a:ext cx="1938696" cy="7498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fade">
                                      <p:cBhvr>
                                        <p:cTn id="16" dur="500"/>
                                        <p:tgtEl>
                                          <p:spTgt spid="347"/>
                                        </p:tgtEl>
                                      </p:cBhvr>
                                    </p:animEffect>
                                  </p:childTnLst>
                                </p:cTn>
                              </p:par>
                              <p:par>
                                <p:cTn id="17" presetID="10"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par>
                                <p:cTn id="20" presetID="10" presetClass="entr" presetSubtype="0" fill="hold" nodeType="with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5060</Words>
  <Application>WPS Presentation</Application>
  <PresentationFormat>Widescreen</PresentationFormat>
  <Paragraphs>111</Paragraphs>
  <Slides>20</Slides>
  <Notes>18</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20</vt:i4>
      </vt:variant>
    </vt:vector>
  </HeadingPairs>
  <TitlesOfParts>
    <vt:vector size="42" baseType="lpstr">
      <vt:lpstr>Arial</vt:lpstr>
      <vt:lpstr>SimSun</vt:lpstr>
      <vt:lpstr>Wingdings</vt:lpstr>
      <vt:lpstr>Arial</vt:lpstr>
      <vt:lpstr>Calibri</vt:lpstr>
      <vt:lpstr>Questrial</vt:lpstr>
      <vt:lpstr>DotumChe</vt:lpstr>
      <vt:lpstr>Malgun Gothic</vt:lpstr>
      <vt:lpstr>Pattaya</vt:lpstr>
      <vt:lpstr>Quicksand</vt:lpstr>
      <vt:lpstr>Quicksand</vt:lpstr>
      <vt:lpstr>Pattaya</vt:lpstr>
      <vt:lpstr>Agency FB</vt:lpstr>
      <vt:lpstr>Nirmala UI</vt:lpstr>
      <vt:lpstr>NSimSun</vt:lpstr>
      <vt:lpstr>MS UI Gothic</vt:lpstr>
      <vt:lpstr>Nirmala UI Semilight</vt:lpstr>
      <vt:lpstr>SVN-Lifehack Basic</vt:lpstr>
      <vt:lpstr>Segoe Print</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phgiang.k21dgdth@gmail.com</dc:creator>
  <cp:lastModifiedBy>ADMIN</cp:lastModifiedBy>
  <cp:revision>14</cp:revision>
  <dcterms:created xsi:type="dcterms:W3CDTF">2022-03-23T01:19:00Z</dcterms:created>
  <dcterms:modified xsi:type="dcterms:W3CDTF">2024-04-22T13:14:18Z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BD9A86ED642C41E4AC317A1C358FA75A</vt:lpwstr>
  </property>
  <property fmtid="{D5CDD505-2E9C-101B-9397-08002B2CF9AE}" pid="3" name="KSOProductBuildVer">
    <vt:lpwstr>1033-12.2.0.16731</vt:lpwstr>
  </property>
</Properties>
</file>