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92" r:id="rId3"/>
    <p:sldId id="272" r:id="rId4"/>
    <p:sldId id="264" r:id="rId5"/>
    <p:sldId id="269" r:id="rId6"/>
    <p:sldId id="273" r:id="rId7"/>
    <p:sldId id="279" r:id="rId8"/>
    <p:sldId id="288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3300"/>
    <a:srgbClr val="0033CC"/>
    <a:srgbClr val="FF0066"/>
    <a:srgbClr val="CC0000"/>
    <a:srgbClr val="D6009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60"/>
  </p:normalViewPr>
  <p:slideViewPr>
    <p:cSldViewPr showGuide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032944D-77DA-4B3C-A190-C1AD5DD4DE1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5/5/2024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altLang="x-none" dirty="0"/>
              <a:t>Bấm &amp; sửa kiểu tiêu đề</a:t>
            </a:r>
          </a:p>
          <a:p>
            <a:pPr lvl="1"/>
            <a:r>
              <a:rPr lang="vi-VN" altLang="x-none" dirty="0"/>
              <a:t>Mức hai</a:t>
            </a:r>
          </a:p>
          <a:p>
            <a:pPr lvl="2"/>
            <a:r>
              <a:rPr lang="vi-VN" altLang="x-none" dirty="0"/>
              <a:t>Mức ba</a:t>
            </a:r>
          </a:p>
          <a:p>
            <a:pPr lvl="3"/>
            <a:r>
              <a:rPr lang="vi-VN" altLang="x-none" dirty="0"/>
              <a:t>Mức bốn</a:t>
            </a:r>
          </a:p>
          <a:p>
            <a:pPr lvl="4"/>
            <a:r>
              <a:rPr lang="vi-VN" altLang="x-none" dirty="0"/>
              <a:t>Mức năm</a:t>
            </a:r>
            <a:endParaRPr dirty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en-US" sz="1200" dirty="0"/>
              <a:t>‹#›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89930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Nơi giữ chỗ cho Ghi chú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vi-VN" altLang="en-US" dirty="0"/>
          </a:p>
        </p:txBody>
      </p:sp>
      <p:sp>
        <p:nvSpPr>
          <p:cNvPr id="23556" name="Nơi giữ chỗ cho Số hiệu Bản chiếu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altLang="en-US" sz="1200" dirty="0"/>
              <a:t>5</a:t>
            </a:fld>
            <a:endParaRPr lang="en-US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54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54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 hasCustomPrompt="1"/>
          </p:nvPr>
        </p:nvSpPr>
        <p:spPr>
          <a:xfrm>
            <a:off x="457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6"/>
            <a:ext cx="4038600" cy="4525963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cs typeface="Arial" panose="020B0604020202020204" pitchFamily="34" charset="0"/>
              </a:rPr>
              <a:t>‹#›</a:t>
            </a:fld>
            <a:endParaRPr lang="en-US" altLang="en-US" dirty="0"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latin typeface="Arial" panose="020B0604020202020204" pitchFamily="34" charset="0"/>
              </a:rPr>
              <a:t>‹#›</a:t>
            </a:fld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 advTm="24000">
    <p:wheel spokes="8"/>
    <p:sndAc>
      <p:stSnd loop="1">
        <p:snd r:embed="rId14" name="applause.wav"/>
      </p:stSnd>
    </p:sndAc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WordArt 20"/>
          <p:cNvSpPr>
            <a:spLocks noTextEdit="1"/>
          </p:cNvSpPr>
          <p:nvPr/>
        </p:nvSpPr>
        <p:spPr>
          <a:xfrm>
            <a:off x="3048000" y="1676400"/>
            <a:ext cx="3048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l"/>
            <a:r>
              <a:rPr lang="en-US" sz="3600" b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Luyện từ và câu:</a:t>
            </a:r>
          </a:p>
        </p:txBody>
      </p:sp>
      <p:sp>
        <p:nvSpPr>
          <p:cNvPr id="15364" name="WordArt 20"/>
          <p:cNvSpPr>
            <a:spLocks noTextEdit="1"/>
          </p:cNvSpPr>
          <p:nvPr/>
        </p:nvSpPr>
        <p:spPr>
          <a:xfrm>
            <a:off x="2743200" y="2362200"/>
            <a:ext cx="3581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3600" b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Mở rộng vốn từ: Trẻ em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841375" y="198438"/>
            <a:ext cx="7277100" cy="933450"/>
            <a:chOff x="266" y="820"/>
            <a:chExt cx="4584" cy="588"/>
          </a:xfrm>
        </p:grpSpPr>
        <p:sp>
          <p:nvSpPr>
            <p:cNvPr id="16391" name="AutoShape 5"/>
            <p:cNvSpPr/>
            <p:nvPr/>
          </p:nvSpPr>
          <p:spPr>
            <a:xfrm>
              <a:off x="266" y="820"/>
              <a:ext cx="4584" cy="588"/>
            </a:xfrm>
            <a:prstGeom prst="ribbon2">
              <a:avLst>
                <a:gd name="adj1" fmla="val 18991"/>
                <a:gd name="adj2" fmla="val 52657"/>
              </a:avLst>
            </a:prstGeom>
            <a:gradFill rotWithShape="1">
              <a:gsLst>
                <a:gs pos="0">
                  <a:srgbClr val="FFCCFF"/>
                </a:gs>
                <a:gs pos="50000">
                  <a:srgbClr val="CCFF99"/>
                </a:gs>
                <a:gs pos="100000">
                  <a:srgbClr val="FFCCFF"/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6392" name="Rectangle 6"/>
            <p:cNvSpPr/>
            <p:nvPr/>
          </p:nvSpPr>
          <p:spPr>
            <a:xfrm>
              <a:off x="1200" y="854"/>
              <a:ext cx="3036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1"/>
            <a:lstStyle/>
            <a:p>
              <a:pPr algn="ctr" eaLnBrk="1" hangingPunct="1"/>
              <a:r>
                <a:rPr lang="en-US" altLang="en-US" sz="3600" b="1" dirty="0">
                  <a:solidFill>
                    <a:srgbClr val="CC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KHỞI ĐỘNG</a:t>
              </a:r>
              <a:endPara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7655" name="Text Box 7"/>
          <p:cNvSpPr txBox="1"/>
          <p:nvPr/>
        </p:nvSpPr>
        <p:spPr>
          <a:xfrm>
            <a:off x="1876425" y="1430338"/>
            <a:ext cx="6629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Dấu hai chấm có tác dụng gì?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27656" name="Picture 8" descr="Cau ho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875" y="1370013"/>
            <a:ext cx="7620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7" name="Rectangle 9"/>
          <p:cNvSpPr/>
          <p:nvPr/>
        </p:nvSpPr>
        <p:spPr>
          <a:xfrm>
            <a:off x="838200" y="2754313"/>
            <a:ext cx="5562600" cy="9906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just" eaLnBrk="1" hangingPunct="1"/>
            <a:r>
              <a:rPr lang="en-US" altLang="en-US" sz="36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Dấu hai chấm có tác dụng : </a:t>
            </a:r>
          </a:p>
          <a:p>
            <a:pPr algn="just" eaLnBrk="1" hangingPunct="1"/>
            <a:endParaRPr lang="en-US" altLang="en-US" sz="2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ình Chữ nhật 7"/>
          <p:cNvSpPr/>
          <p:nvPr/>
        </p:nvSpPr>
        <p:spPr>
          <a:xfrm>
            <a:off x="593725" y="3541713"/>
            <a:ext cx="8321675" cy="2862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 eaLnBrk="1" hangingPunct="1"/>
            <a:r>
              <a:rPr lang="en-US" altLang="en-US" sz="3600" dirty="0">
                <a:latin typeface="Times New Roman" panose="02020603050405020304" pitchFamily="18" charset="0"/>
              </a:rPr>
              <a:t>- Đặt ở cuối câu kể để dẫn lời nói trực tiếp của nhân vật .</a:t>
            </a:r>
          </a:p>
          <a:p>
            <a:pPr algn="just" eaLnBrk="1" hangingPunct="1">
              <a:buChar char="-"/>
            </a:pPr>
            <a:endParaRPr lang="en-US" altLang="en-US" sz="3600" dirty="0">
              <a:latin typeface="Times New Roman" panose="02020603050405020304" pitchFamily="18" charset="0"/>
            </a:endParaRPr>
          </a:p>
          <a:p>
            <a:pPr algn="just" eaLnBrk="1" hangingPunct="1">
              <a:buChar char="-"/>
            </a:pPr>
            <a:r>
              <a:rPr lang="en-US" altLang="en-US" sz="3600" dirty="0">
                <a:latin typeface="Times New Roman" panose="02020603050405020304" pitchFamily="18" charset="0"/>
              </a:rPr>
              <a:t> Báo hiệu bộ phận câu đứng sau nó là lời giải thích cho bộ phận đứng trước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2" descr="bar_gre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50" y="6537325"/>
            <a:ext cx="4000500" cy="952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11" name="Group 99"/>
          <p:cNvGrpSpPr/>
          <p:nvPr/>
        </p:nvGrpSpPr>
        <p:grpSpPr>
          <a:xfrm>
            <a:off x="8382000" y="152400"/>
            <a:ext cx="685800" cy="838200"/>
            <a:chOff x="4368" y="3600"/>
            <a:chExt cx="576" cy="624"/>
          </a:xfrm>
        </p:grpSpPr>
        <p:pic>
          <p:nvPicPr>
            <p:cNvPr id="17416" name="Picture 100" descr="2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68" y="3600"/>
              <a:ext cx="402" cy="6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17" name="Picture 101" descr="2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64" y="3648"/>
              <a:ext cx="480" cy="45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2393" name="Text Box 105"/>
          <p:cNvSpPr txBox="1"/>
          <p:nvPr/>
        </p:nvSpPr>
        <p:spPr>
          <a:xfrm>
            <a:off x="2209800" y="207963"/>
            <a:ext cx="4876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Mở rộng vốn từ: Trẻ em</a:t>
            </a:r>
          </a:p>
        </p:txBody>
      </p:sp>
      <p:sp>
        <p:nvSpPr>
          <p:cNvPr id="12400" name="Text Box 112"/>
          <p:cNvSpPr txBox="1"/>
          <p:nvPr/>
        </p:nvSpPr>
        <p:spPr>
          <a:xfrm>
            <a:off x="876300" y="2895600"/>
            <a:ext cx="7654290" cy="279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a. Trẻ từ sơ sinh đến 6 tuổi</a:t>
            </a:r>
          </a:p>
          <a:p>
            <a:pPr eaLnBrk="1" hangingPunct="1"/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b. Trẻ từ sơ sinh đến 11 tuổi.</a:t>
            </a:r>
          </a:p>
          <a:p>
            <a:pPr eaLnBrk="1" hangingPunct="1"/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c. Người dưới 16 tuổi.</a:t>
            </a:r>
          </a:p>
          <a:p>
            <a:pPr eaLnBrk="1" hangingPunct="1"/>
            <a:r>
              <a:rPr lang="en-US" altLang="en-US" sz="4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d. Người dưới 18 tuổi.</a:t>
            </a:r>
          </a:p>
        </p:txBody>
      </p:sp>
      <p:sp>
        <p:nvSpPr>
          <p:cNvPr id="12474" name="Text Box 186"/>
          <p:cNvSpPr txBox="1"/>
          <p:nvPr/>
        </p:nvSpPr>
        <p:spPr>
          <a:xfrm>
            <a:off x="239713" y="1055688"/>
            <a:ext cx="8620125" cy="1322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 u="sng" dirty="0">
                <a:latin typeface="Times New Roman" panose="02020603050405020304" pitchFamily="18" charset="0"/>
              </a:rPr>
              <a:t>Bài 1</a:t>
            </a:r>
            <a:r>
              <a:rPr lang="en-US" altLang="en-US" sz="4000" dirty="0">
                <a:latin typeface="Times New Roman" panose="02020603050405020304" pitchFamily="18" charset="0"/>
              </a:rPr>
              <a:t>: Em hiểu nghĩa của từ </a:t>
            </a:r>
            <a:r>
              <a:rPr lang="en-US" altLang="en-US" sz="4000" b="1" i="1" dirty="0">
                <a:latin typeface="Times New Roman" panose="02020603050405020304" pitchFamily="18" charset="0"/>
              </a:rPr>
              <a:t>trẻ em</a:t>
            </a:r>
            <a:r>
              <a:rPr lang="en-US" altLang="en-US" sz="4000" dirty="0">
                <a:latin typeface="Times New Roman" panose="02020603050405020304" pitchFamily="18" charset="0"/>
              </a:rPr>
              <a:t> như thế nào ? Chọn ý đúng: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12475" name="Text Box 187"/>
          <p:cNvSpPr txBox="1"/>
          <p:nvPr/>
        </p:nvSpPr>
        <p:spPr>
          <a:xfrm>
            <a:off x="988695" y="4267200"/>
            <a:ext cx="5107305" cy="64516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c. Người dưới 16 tuổi.</a:t>
            </a:r>
            <a:r>
              <a:rPr lang="en-US" altLang="en-US" sz="3600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3" grpId="0"/>
      <p:bldP spid="12400" grpId="0"/>
      <p:bldP spid="12474" grpId="0"/>
      <p:bldP spid="1247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bar_gre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50" y="6537325"/>
            <a:ext cx="4000500" cy="95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282054" y="243209"/>
            <a:ext cx="8560772" cy="175432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Tìm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đồng</a:t>
            </a:r>
            <a:r>
              <a:rPr kumimoji="0" lang="en-US" sz="3600" b="1" i="1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nghĩa</a:t>
            </a: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trẻ</a:t>
            </a:r>
            <a:r>
              <a:rPr kumimoji="0" lang="en-US" sz="3600" b="1" i="1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1" u="none" strike="noStrike" kern="1200" cap="none" spc="0" normalizeH="0" baseline="0" noProof="0" dirty="0" err="1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em</a:t>
            </a:r>
            <a:r>
              <a:rPr kumimoji="0" lang="en-US" sz="36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 M: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trẻ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).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Đặt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với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tìm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được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</a:t>
            </a:r>
          </a:p>
        </p:txBody>
      </p:sp>
      <p:sp>
        <p:nvSpPr>
          <p:cNvPr id="20523" name="Text Box 43"/>
          <p:cNvSpPr txBox="1"/>
          <p:nvPr/>
        </p:nvSpPr>
        <p:spPr>
          <a:xfrm>
            <a:off x="282575" y="2255838"/>
            <a:ext cx="8772525" cy="1754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* Trẻ, trẻ con</a:t>
            </a:r>
            <a:r>
              <a:rPr lang="en-US" altLang="en-US" sz="3600" b="1" dirty="0">
                <a:solidFill>
                  <a:srgbClr val="7030A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con trẻ, con nít, thiếu niên, nhi đồng, thiếu nhi, ranh con, trẻ ranh, nhóc con,…</a:t>
            </a:r>
          </a:p>
        </p:txBody>
      </p:sp>
      <p:sp>
        <p:nvSpPr>
          <p:cNvPr id="20524" name="Text Box 44"/>
          <p:cNvSpPr txBox="1"/>
          <p:nvPr/>
        </p:nvSpPr>
        <p:spPr>
          <a:xfrm>
            <a:off x="282575" y="4298950"/>
            <a:ext cx="2590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Char char="•"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Đặt câu: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80" name="Text Box 100"/>
          <p:cNvSpPr txBox="1"/>
          <p:nvPr/>
        </p:nvSpPr>
        <p:spPr>
          <a:xfrm>
            <a:off x="466725" y="5049838"/>
            <a:ext cx="80010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Thiếu nhi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là măng non của đất nước.</a:t>
            </a:r>
          </a:p>
        </p:txBody>
      </p:sp>
      <p:sp>
        <p:nvSpPr>
          <p:cNvPr id="20582" name="Text Box 102"/>
          <p:cNvSpPr txBox="1"/>
          <p:nvPr/>
        </p:nvSpPr>
        <p:spPr>
          <a:xfrm>
            <a:off x="430213" y="5715000"/>
            <a:ext cx="88392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Mấy đứa </a:t>
            </a:r>
            <a:r>
              <a:rPr lang="en-US" altLang="en-US" sz="36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trẻ con 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đang nô đùa ngoài vườn.</a:t>
            </a:r>
            <a:endParaRPr lang="en-US" altLang="en-US" sz="3600" b="1" dirty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4" grpId="0"/>
      <p:bldP spid="20580" grpId="0"/>
      <p:bldP spid="205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9"/>
          <p:cNvGrpSpPr/>
          <p:nvPr/>
        </p:nvGrpSpPr>
        <p:grpSpPr>
          <a:xfrm>
            <a:off x="8382000" y="152400"/>
            <a:ext cx="685800" cy="838200"/>
            <a:chOff x="4368" y="3600"/>
            <a:chExt cx="576" cy="624"/>
          </a:xfrm>
        </p:grpSpPr>
        <p:pic>
          <p:nvPicPr>
            <p:cNvPr id="19484" name="Picture 20" descr="2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68" y="3600"/>
              <a:ext cx="402" cy="62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85" name="Picture 21" descr="2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64" y="3648"/>
              <a:ext cx="480" cy="45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59" name="Text Box 38"/>
          <p:cNvSpPr txBox="1"/>
          <p:nvPr/>
        </p:nvSpPr>
        <p:spPr>
          <a:xfrm>
            <a:off x="277813" y="139700"/>
            <a:ext cx="8243887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</a:rPr>
              <a:t>Bài 4: Chọn thành ngữ, tục ngữ trong ngoặc đơn thích hợp với mỗi chỗ trống:</a:t>
            </a:r>
            <a:endParaRPr lang="en-US" altLang="en-US" sz="3600" b="1" dirty="0">
              <a:latin typeface="Arial" panose="020B0604020202020204" pitchFamily="34" charset="0"/>
            </a:endParaRPr>
          </a:p>
        </p:txBody>
      </p:sp>
      <p:graphicFrame>
        <p:nvGraphicFramePr>
          <p:cNvPr id="29778" name="Group 82"/>
          <p:cNvGraphicFramePr>
            <a:graphicFrameLocks noGrp="1"/>
          </p:cNvGraphicFramePr>
          <p:nvPr/>
        </p:nvGraphicFramePr>
        <p:xfrm>
          <a:off x="76200" y="1444625"/>
          <a:ext cx="8948738" cy="3935413"/>
        </p:xfrm>
        <a:graphic>
          <a:graphicData uri="http://schemas.openxmlformats.org/drawingml/2006/table">
            <a:tbl>
              <a:tblPr/>
              <a:tblGrid>
                <a:gridCol w="3428955"/>
                <a:gridCol w="5519783"/>
              </a:tblGrid>
              <a:tr h="702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1439" marR="91439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1439" marR="91439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32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L="91439" marR="91439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61" name="Text Box 65"/>
          <p:cNvSpPr txBox="1"/>
          <p:nvPr/>
        </p:nvSpPr>
        <p:spPr>
          <a:xfrm>
            <a:off x="533400" y="5486400"/>
            <a:ext cx="46482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lên ba, cả 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nói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64" name="Text Box 68"/>
          <p:cNvSpPr txBox="1"/>
          <p:nvPr/>
        </p:nvSpPr>
        <p:spPr>
          <a:xfrm>
            <a:off x="5868988" y="5583238"/>
            <a:ext cx="2817812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người non dạ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65" name="Text Box 69"/>
          <p:cNvSpPr txBox="1"/>
          <p:nvPr/>
        </p:nvSpPr>
        <p:spPr>
          <a:xfrm>
            <a:off x="5964238" y="6172200"/>
            <a:ext cx="28178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non dễ uốn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766" name="Text Box 70"/>
          <p:cNvSpPr txBox="1"/>
          <p:nvPr/>
        </p:nvSpPr>
        <p:spPr>
          <a:xfrm>
            <a:off x="533400" y="6172200"/>
            <a:ext cx="32877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gi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măng mọc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75" name="Line 73"/>
          <p:cNvSpPr/>
          <p:nvPr/>
        </p:nvSpPr>
        <p:spPr>
          <a:xfrm>
            <a:off x="3028950" y="2590800"/>
            <a:ext cx="457200" cy="0"/>
          </a:xfrm>
          <a:prstGeom prst="line">
            <a:avLst/>
          </a:prstGeom>
          <a:ln w="9525" cap="flat" cmpd="sng">
            <a:solidFill>
              <a:srgbClr val="CC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6" name="Line 74"/>
          <p:cNvSpPr/>
          <p:nvPr/>
        </p:nvSpPr>
        <p:spPr>
          <a:xfrm>
            <a:off x="3028950" y="3124200"/>
            <a:ext cx="457200" cy="0"/>
          </a:xfrm>
          <a:prstGeom prst="line">
            <a:avLst/>
          </a:prstGeom>
          <a:ln w="9525" cap="flat" cmpd="sng">
            <a:solidFill>
              <a:srgbClr val="CC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7" name="Line 75"/>
          <p:cNvSpPr/>
          <p:nvPr/>
        </p:nvSpPr>
        <p:spPr>
          <a:xfrm>
            <a:off x="3021013" y="3657600"/>
            <a:ext cx="457200" cy="0"/>
          </a:xfrm>
          <a:prstGeom prst="line">
            <a:avLst/>
          </a:prstGeom>
          <a:ln w="9525" cap="flat" cmpd="sng">
            <a:solidFill>
              <a:srgbClr val="CC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478" name="Line 76"/>
          <p:cNvSpPr/>
          <p:nvPr/>
        </p:nvSpPr>
        <p:spPr>
          <a:xfrm>
            <a:off x="3021013" y="4572000"/>
            <a:ext cx="457200" cy="0"/>
          </a:xfrm>
          <a:prstGeom prst="line">
            <a:avLst/>
          </a:prstGeom>
          <a:ln w="9525" cap="flat" cmpd="sng">
            <a:solidFill>
              <a:srgbClr val="CC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775" name="Text Box 79"/>
          <p:cNvSpPr txBox="1"/>
          <p:nvPr/>
        </p:nvSpPr>
        <p:spPr>
          <a:xfrm>
            <a:off x="76200" y="5257800"/>
            <a:ext cx="381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8000" dirty="0">
                <a:latin typeface="Arial" panose="020B0604020202020204" pitchFamily="34" charset="0"/>
              </a:rPr>
              <a:t>(</a:t>
            </a:r>
          </a:p>
        </p:txBody>
      </p:sp>
      <p:sp>
        <p:nvSpPr>
          <p:cNvPr id="29776" name="Text Box 80"/>
          <p:cNvSpPr txBox="1"/>
          <p:nvPr/>
        </p:nvSpPr>
        <p:spPr>
          <a:xfrm rot="10800000">
            <a:off x="8686800" y="5516563"/>
            <a:ext cx="3810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8000" dirty="0">
                <a:latin typeface="Arial" panose="020B0604020202020204" pitchFamily="34" charset="0"/>
              </a:rPr>
              <a:t>(</a:t>
            </a:r>
          </a:p>
        </p:txBody>
      </p:sp>
      <p:sp>
        <p:nvSpPr>
          <p:cNvPr id="19481" name="Hình chữ nhật 1"/>
          <p:cNvSpPr/>
          <p:nvPr/>
        </p:nvSpPr>
        <p:spPr>
          <a:xfrm>
            <a:off x="76200" y="1544638"/>
            <a:ext cx="3352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Thành ngữ, tục ngữ</a:t>
            </a:r>
          </a:p>
        </p:txBody>
      </p:sp>
      <p:sp>
        <p:nvSpPr>
          <p:cNvPr id="19482" name="Hình chữ nhật 2"/>
          <p:cNvSpPr/>
          <p:nvPr/>
        </p:nvSpPr>
        <p:spPr>
          <a:xfrm>
            <a:off x="5499100" y="1500188"/>
            <a:ext cx="1193800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Nghĩa</a:t>
            </a:r>
            <a:endParaRPr lang="en-US" altLang="en-US" sz="2400" b="1" dirty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  <p:sp>
        <p:nvSpPr>
          <p:cNvPr id="19483" name="Hình chữ nhật 3"/>
          <p:cNvSpPr/>
          <p:nvPr/>
        </p:nvSpPr>
        <p:spPr>
          <a:xfrm>
            <a:off x="3486150" y="2330450"/>
            <a:ext cx="5556250" cy="293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Lớp trước gi</a:t>
            </a: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có lớp sau thay thế.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Dạy trẻ từ lúc còn nhỏ dễ hơn.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Còn ngây thơ, dại dột, chưa biết suy nghĩ chín chắn.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Trẻ lên ba đang học nói, khiến cả nh</a:t>
            </a: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vui vẻ nói theo.</a:t>
            </a:r>
            <a:endParaRPr lang="en-US" alt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04635 -0.55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-2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62292 -0.4729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7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2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62916 -0.309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00" y="-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81481E-6 L -0.05417 -0.1715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7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0" y="-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9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9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5" grpId="0"/>
      <p:bldP spid="297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03" name="Group 167"/>
          <p:cNvGraphicFramePr>
            <a:graphicFrameLocks noGrp="1"/>
          </p:cNvGraphicFramePr>
          <p:nvPr>
            <p:ph idx="1"/>
          </p:nvPr>
        </p:nvGraphicFramePr>
        <p:xfrm>
          <a:off x="2438400" y="1524000"/>
          <a:ext cx="54864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4" name="Table 20503"/>
          <p:cNvGraphicFramePr/>
          <p:nvPr/>
        </p:nvGraphicFramePr>
        <p:xfrm>
          <a:off x="609600" y="2179638"/>
          <a:ext cx="6096000" cy="639818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600" b="1" dirty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Ắ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28" name="Table 20527"/>
          <p:cNvGraphicFramePr/>
          <p:nvPr/>
        </p:nvGraphicFramePr>
        <p:xfrm>
          <a:off x="2438400" y="2838450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Ẻ</a:t>
                      </a:r>
                      <a:endParaRPr lang="en-US" sz="3600" b="1" dirty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C0C0C0"/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Ạ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5" name="Group 179"/>
          <p:cNvGraphicFramePr>
            <a:graphicFrameLocks noGrp="1"/>
          </p:cNvGraphicFramePr>
          <p:nvPr/>
        </p:nvGraphicFramePr>
        <p:xfrm>
          <a:off x="4267200" y="3505200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7" name="Group 181"/>
          <p:cNvGraphicFramePr>
            <a:graphicFrameLocks noGrp="1"/>
          </p:cNvGraphicFramePr>
          <p:nvPr/>
        </p:nvGraphicFramePr>
        <p:xfrm>
          <a:off x="3657600" y="4143375"/>
          <a:ext cx="54864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9" name="Group 183"/>
          <p:cNvGraphicFramePr>
            <a:graphicFrameLocks noGrp="1"/>
          </p:cNvGraphicFramePr>
          <p:nvPr/>
        </p:nvGraphicFramePr>
        <p:xfrm>
          <a:off x="3657600" y="4813300"/>
          <a:ext cx="36576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290" name="Group 354"/>
          <p:cNvGraphicFramePr>
            <a:graphicFrameLocks noGrp="1"/>
          </p:cNvGraphicFramePr>
          <p:nvPr/>
        </p:nvGraphicFramePr>
        <p:xfrm>
          <a:off x="2438400" y="1522413"/>
          <a:ext cx="5486400" cy="639818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89" marB="455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40291" name="Group 355"/>
          <p:cNvGraphicFramePr>
            <a:graphicFrameLocks noGrp="1"/>
          </p:cNvGraphicFramePr>
          <p:nvPr/>
        </p:nvGraphicFramePr>
        <p:xfrm>
          <a:off x="609600" y="2187575"/>
          <a:ext cx="60960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40293" name="Group 357"/>
          <p:cNvGraphicFramePr>
            <a:graphicFrameLocks noGrp="1"/>
          </p:cNvGraphicFramePr>
          <p:nvPr/>
        </p:nvGraphicFramePr>
        <p:xfrm>
          <a:off x="4267200" y="3476625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40294" name="Group 358"/>
          <p:cNvGraphicFramePr>
            <a:graphicFrameLocks noGrp="1"/>
          </p:cNvGraphicFramePr>
          <p:nvPr/>
        </p:nvGraphicFramePr>
        <p:xfrm>
          <a:off x="3657600" y="4130675"/>
          <a:ext cx="54864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40292" name="Group 356"/>
          <p:cNvGraphicFramePr>
            <a:graphicFrameLocks noGrp="1"/>
          </p:cNvGraphicFramePr>
          <p:nvPr/>
        </p:nvGraphicFramePr>
        <p:xfrm>
          <a:off x="2438400" y="2841625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graphicFrame>
        <p:nvGraphicFramePr>
          <p:cNvPr id="40295" name="Group 359"/>
          <p:cNvGraphicFramePr>
            <a:graphicFrameLocks noGrp="1"/>
          </p:cNvGraphicFramePr>
          <p:nvPr/>
        </p:nvGraphicFramePr>
        <p:xfrm>
          <a:off x="3657600" y="4800600"/>
          <a:ext cx="36576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0099"/>
                        </a:gs>
                        <a:gs pos="100000">
                          <a:srgbClr val="000099">
                            <a:gamma/>
                            <a:tint val="63529"/>
                            <a:invGamma/>
                          </a:srgbClr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40256" name="Oval 320"/>
          <p:cNvSpPr/>
          <p:nvPr/>
        </p:nvSpPr>
        <p:spPr>
          <a:xfrm>
            <a:off x="0" y="15240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40257" name="Oval 321"/>
          <p:cNvSpPr/>
          <p:nvPr/>
        </p:nvSpPr>
        <p:spPr>
          <a:xfrm>
            <a:off x="0" y="22098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40258" name="Oval 322"/>
          <p:cNvSpPr/>
          <p:nvPr/>
        </p:nvSpPr>
        <p:spPr>
          <a:xfrm>
            <a:off x="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0259" name="Oval 323"/>
          <p:cNvSpPr/>
          <p:nvPr/>
        </p:nvSpPr>
        <p:spPr>
          <a:xfrm>
            <a:off x="0" y="35814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0260" name="Oval 324"/>
          <p:cNvSpPr/>
          <p:nvPr/>
        </p:nvSpPr>
        <p:spPr>
          <a:xfrm>
            <a:off x="0" y="42672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40261" name="Oval 325"/>
          <p:cNvSpPr/>
          <p:nvPr/>
        </p:nvSpPr>
        <p:spPr>
          <a:xfrm>
            <a:off x="0" y="49530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40262" name="AutoShape 326"/>
          <p:cNvSpPr>
            <a:spLocks noChangeArrowheads="1"/>
          </p:cNvSpPr>
          <p:nvPr/>
        </p:nvSpPr>
        <p:spPr bwMode="auto">
          <a:xfrm>
            <a:off x="2209800" y="5715000"/>
            <a:ext cx="6096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Từ chỉ tình cảm mà mọi người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dành cho nhau </a:t>
            </a: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(9 chữ cái)</a:t>
            </a:r>
          </a:p>
        </p:txBody>
      </p:sp>
      <p:sp>
        <p:nvSpPr>
          <p:cNvPr id="40263" name="AutoShape 327"/>
          <p:cNvSpPr>
            <a:spLocks noChangeArrowheads="1"/>
          </p:cNvSpPr>
          <p:nvPr/>
        </p:nvSpPr>
        <p:spPr bwMode="auto">
          <a:xfrm>
            <a:off x="2209800" y="5715000"/>
            <a:ext cx="6096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2. Từ láy nói về tâm hồn trẻ em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 chữ cái)</a:t>
            </a:r>
          </a:p>
        </p:txBody>
      </p:sp>
      <p:sp>
        <p:nvSpPr>
          <p:cNvPr id="40264" name="AutoShape 328"/>
          <p:cNvSpPr>
            <a:spLocks noChangeArrowheads="1"/>
          </p:cNvSpPr>
          <p:nvPr/>
        </p:nvSpPr>
        <p:spPr bwMode="auto">
          <a:xfrm>
            <a:off x="2209800" y="5709745"/>
            <a:ext cx="6096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3. Từ trái nghĩa với ốm yếu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(8 chữ cái)</a:t>
            </a:r>
          </a:p>
        </p:txBody>
      </p:sp>
      <p:sp>
        <p:nvSpPr>
          <p:cNvPr id="40265" name="AutoShape 329"/>
          <p:cNvSpPr>
            <a:spLocks noChangeArrowheads="1"/>
          </p:cNvSpPr>
          <p:nvPr/>
        </p:nvSpPr>
        <p:spPr bwMode="auto">
          <a:xfrm>
            <a:off x="1905000" y="5717630"/>
            <a:ext cx="692547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4. Nói về những việc còn ở phía trước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(8 chữ cái)</a:t>
            </a:r>
          </a:p>
        </p:txBody>
      </p:sp>
      <p:sp>
        <p:nvSpPr>
          <p:cNvPr id="40266" name="AutoShape 330"/>
          <p:cNvSpPr>
            <a:spLocks noChangeArrowheads="1"/>
          </p:cNvSpPr>
          <p:nvPr/>
        </p:nvSpPr>
        <p:spPr bwMode="auto">
          <a:xfrm>
            <a:off x="2057400" y="5709745"/>
            <a:ext cx="65532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5. Từ chỉ về sự nhạy bén và sáng dạ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(9 chữ cái)</a:t>
            </a:r>
          </a:p>
        </p:txBody>
      </p:sp>
      <p:sp>
        <p:nvSpPr>
          <p:cNvPr id="40267" name="AutoShape 331"/>
          <p:cNvSpPr>
            <a:spLocks noChangeArrowheads="1"/>
          </p:cNvSpPr>
          <p:nvPr/>
        </p:nvSpPr>
        <p:spPr bwMode="auto">
          <a:xfrm>
            <a:off x="2319735" y="5715000"/>
            <a:ext cx="6096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6. Từ chỉ em bé mới sinh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50" normalizeH="0" baseline="0" noProof="0">
                <a:ln w="11430">
                  <a:solidFill>
                    <a:srgbClr val="0033CC"/>
                  </a:solidFill>
                </a:ln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(6 chữ cái)</a:t>
            </a:r>
            <a:endParaRPr kumimoji="0" lang="en-US" sz="1800" b="1" i="0" u="none" strike="noStrike" kern="1200" cap="none" spc="50" normalizeH="0" baseline="0" noProof="0">
              <a:ln w="11430">
                <a:solidFill>
                  <a:srgbClr val="0033CC"/>
                </a:solidFill>
              </a:ln>
              <a:solidFill>
                <a:srgbClr val="00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288" name="AutoShape 352"/>
          <p:cNvSpPr>
            <a:spLocks noChangeArrowheads="1"/>
          </p:cNvSpPr>
          <p:nvPr/>
        </p:nvSpPr>
        <p:spPr bwMode="auto">
          <a:xfrm>
            <a:off x="4267200" y="9906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743" name="WordArt 353"/>
          <p:cNvSpPr>
            <a:spLocks noTextEdit="1"/>
          </p:cNvSpPr>
          <p:nvPr/>
        </p:nvSpPr>
        <p:spPr>
          <a:xfrm>
            <a:off x="1600200" y="609600"/>
            <a:ext cx="6029325" cy="9874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23"/>
              </a:avLst>
            </a:prstTxWarp>
            <a:normAutofit/>
          </a:bodyPr>
          <a:lstStyle/>
          <a:p>
            <a:pPr algn="ctr"/>
            <a:r>
              <a:rPr 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Trò chơi ô chữ</a:t>
            </a:r>
          </a:p>
        </p:txBody>
      </p:sp>
      <p:sp>
        <p:nvSpPr>
          <p:cNvPr id="31" name="Hình chữ nhật Cắt Góc cùng Phía 30">
            <a:hlinkClick r:id="rId2" action="ppaction://hlinksldjump"/>
          </p:cNvPr>
          <p:cNvSpPr/>
          <p:nvPr/>
        </p:nvSpPr>
        <p:spPr>
          <a:xfrm>
            <a:off x="0" y="5715000"/>
            <a:ext cx="1828800" cy="1143000"/>
          </a:xfrm>
          <a:prstGeom prst="snip2Same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3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KHÓA</a:t>
            </a:r>
            <a:endParaRPr sz="3200" b="1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4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40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3" dur="2000"/>
                                        <p:tgtEl>
                                          <p:spTgt spid="4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5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4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0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6" dur="2000"/>
                                        <p:tgtEl>
                                          <p:spTgt spid="40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5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0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4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4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40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9" dur="2000"/>
                                        <p:tgtEl>
                                          <p:spTgt spid="40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5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0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4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0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2" dur="2000"/>
                                        <p:tgtEl>
                                          <p:spTgt spid="40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5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0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9" dur="2000"/>
                                        <p:tgtEl>
                                          <p:spTgt spid="4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0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5" dur="2000"/>
                                        <p:tgtEl>
                                          <p:spTgt spid="40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6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0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2" dur="2000"/>
                                        <p:tgtEl>
                                          <p:spTgt spid="4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4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402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2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8" dur="2000"/>
                                        <p:tgtEl>
                                          <p:spTgt spid="40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261"/>
                  </p:tgtEl>
                </p:cond>
              </p:nextCondLst>
            </p:seq>
          </p:childTnLst>
        </p:cTn>
      </p:par>
    </p:tnLst>
    <p:bldLst>
      <p:bldP spid="40256" grpId="0" animBg="1"/>
      <p:bldP spid="40257" grpId="0" animBg="1"/>
      <p:bldP spid="40258" grpId="0" animBg="1"/>
      <p:bldP spid="40259" grpId="0" animBg="1"/>
      <p:bldP spid="40260" grpId="0" animBg="1"/>
      <p:bldP spid="402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103" name="Group 167"/>
          <p:cNvGraphicFramePr>
            <a:graphicFrameLocks noGrp="1"/>
          </p:cNvGraphicFramePr>
          <p:nvPr>
            <p:ph idx="1"/>
          </p:nvPr>
        </p:nvGraphicFramePr>
        <p:xfrm>
          <a:off x="2438400" y="1524000"/>
          <a:ext cx="54864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28" name="Table 21527"/>
          <p:cNvGraphicFramePr/>
          <p:nvPr/>
        </p:nvGraphicFramePr>
        <p:xfrm>
          <a:off x="609600" y="2179638"/>
          <a:ext cx="6096000" cy="639818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Ắ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89" marB="45589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52" name="Table 21551"/>
          <p:cNvGraphicFramePr/>
          <p:nvPr/>
        </p:nvGraphicFramePr>
        <p:xfrm>
          <a:off x="2438400" y="2838450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Ẻ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Ạ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6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T="45590" marB="455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5" name="Group 179"/>
          <p:cNvGraphicFramePr>
            <a:graphicFrameLocks noGrp="1"/>
          </p:cNvGraphicFramePr>
          <p:nvPr/>
        </p:nvGraphicFramePr>
        <p:xfrm>
          <a:off x="4267200" y="3505200"/>
          <a:ext cx="48768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7" name="Group 181"/>
          <p:cNvGraphicFramePr>
            <a:graphicFrameLocks noGrp="1"/>
          </p:cNvGraphicFramePr>
          <p:nvPr/>
        </p:nvGraphicFramePr>
        <p:xfrm>
          <a:off x="3657600" y="4143375"/>
          <a:ext cx="54864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119" name="Group 183"/>
          <p:cNvGraphicFramePr>
            <a:graphicFrameLocks noGrp="1"/>
          </p:cNvGraphicFramePr>
          <p:nvPr/>
        </p:nvGraphicFramePr>
        <p:xfrm>
          <a:off x="3657600" y="4813300"/>
          <a:ext cx="3657600" cy="63982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T="45590" marB="4559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T="45590" marB="455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Oval 320"/>
          <p:cNvSpPr/>
          <p:nvPr/>
        </p:nvSpPr>
        <p:spPr>
          <a:xfrm>
            <a:off x="0" y="15240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631" name="Oval 321"/>
          <p:cNvSpPr/>
          <p:nvPr/>
        </p:nvSpPr>
        <p:spPr>
          <a:xfrm>
            <a:off x="0" y="22098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1632" name="Oval 322"/>
          <p:cNvSpPr/>
          <p:nvPr/>
        </p:nvSpPr>
        <p:spPr>
          <a:xfrm>
            <a:off x="0" y="28956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1633" name="Oval 323"/>
          <p:cNvSpPr/>
          <p:nvPr/>
        </p:nvSpPr>
        <p:spPr>
          <a:xfrm>
            <a:off x="0" y="35814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634" name="Oval 324"/>
          <p:cNvSpPr/>
          <p:nvPr/>
        </p:nvSpPr>
        <p:spPr>
          <a:xfrm>
            <a:off x="0" y="42672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21635" name="Oval 325"/>
          <p:cNvSpPr/>
          <p:nvPr/>
        </p:nvSpPr>
        <p:spPr>
          <a:xfrm>
            <a:off x="0" y="4953000"/>
            <a:ext cx="5334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3200" dirty="0">
                <a:solidFill>
                  <a:srgbClr val="CC0000"/>
                </a:solidFill>
                <a:latin typeface="Arial" panose="020B0604020202020204" pitchFamily="34" charset="0"/>
              </a:rPr>
              <a:t>6</a:t>
            </a:r>
          </a:p>
        </p:txBody>
      </p:sp>
      <p:graphicFrame>
        <p:nvGraphicFramePr>
          <p:cNvPr id="21636" name="Table 21635"/>
          <p:cNvGraphicFramePr/>
          <p:nvPr/>
        </p:nvGraphicFramePr>
        <p:xfrm>
          <a:off x="4267200" y="1524000"/>
          <a:ext cx="609600" cy="3937000"/>
        </p:xfrm>
        <a:graphic>
          <a:graphicData uri="http://schemas.openxmlformats.org/drawingml/2006/table">
            <a:tbl>
              <a:tblPr/>
              <a:tblGrid>
                <a:gridCol w="609600"/>
              </a:tblGrid>
              <a:tr h="6572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40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72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Ẻ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72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40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572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spcBef>
                          <a:spcPct val="20000"/>
                        </a:spcBef>
                        <a:buNone/>
                      </a:pPr>
                      <a:r>
                        <a:rPr sz="36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36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0288" name="AutoShape 352"/>
          <p:cNvSpPr>
            <a:spLocks noChangeArrowheads="1"/>
          </p:cNvSpPr>
          <p:nvPr/>
        </p:nvSpPr>
        <p:spPr bwMode="auto">
          <a:xfrm>
            <a:off x="4267200" y="9906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40296" name="Picture 360" descr="1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5562600"/>
            <a:ext cx="1236663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" name="Mũi tên Phải 29">
            <a:hlinkClick r:id="" action="ppaction://noaction"/>
          </p:cNvPr>
          <p:cNvSpPr/>
          <p:nvPr/>
        </p:nvSpPr>
        <p:spPr>
          <a:xfrm>
            <a:off x="76200" y="5562600"/>
            <a:ext cx="1295400" cy="114300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1" i="0" u="none" strike="noStrike" kern="1200" cap="none" spc="50" normalizeH="0" baseline="0" noProof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655" name="WordArt 353"/>
          <p:cNvSpPr>
            <a:spLocks noTextEdit="1"/>
          </p:cNvSpPr>
          <p:nvPr/>
        </p:nvSpPr>
        <p:spPr>
          <a:xfrm>
            <a:off x="1600200" y="609600"/>
            <a:ext cx="6029325" cy="9874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23"/>
              </a:avLst>
            </a:prstTxWarp>
            <a:normAutofit/>
          </a:bodyPr>
          <a:lstStyle/>
          <a:p>
            <a:pPr algn="ctr"/>
            <a:r>
              <a:rPr 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Trò chơi ô chữ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522</Words>
  <Application>Microsoft Office PowerPoint</Application>
  <PresentationFormat>On-screen Show (4:3)</PresentationFormat>
  <Paragraphs>168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thang</dc:creator>
  <cp:lastModifiedBy>PC</cp:lastModifiedBy>
  <cp:revision>165</cp:revision>
  <dcterms:created xsi:type="dcterms:W3CDTF">2010-04-03T23:09:36Z</dcterms:created>
  <dcterms:modified xsi:type="dcterms:W3CDTF">2024-05-05T13:28:29Z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92D68859C48A4103A18513119E15907B_12</vt:lpwstr>
  </property>
  <property fmtid="{D5CDD505-2E9C-101B-9397-08002B2CF9AE}" pid="3" name="KSOProductBuildVer">
    <vt:lpwstr>1033-12.2.0.16731</vt:lpwstr>
  </property>
</Properties>
</file>