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94" r:id="rId2"/>
    <p:sldId id="258" r:id="rId3"/>
    <p:sldId id="480" r:id="rId4"/>
    <p:sldId id="481" r:id="rId5"/>
    <p:sldId id="482" r:id="rId6"/>
    <p:sldId id="483" r:id="rId7"/>
    <p:sldId id="484" r:id="rId8"/>
    <p:sldId id="485" r:id="rId9"/>
    <p:sldId id="486" r:id="rId10"/>
    <p:sldId id="487" r:id="rId11"/>
    <p:sldId id="488" r:id="rId12"/>
    <p:sldId id="489" r:id="rId13"/>
    <p:sldId id="491" r:id="rId14"/>
    <p:sldId id="490" r:id="rId15"/>
    <p:sldId id="492" r:id="rId16"/>
    <p:sldId id="260" r:id="rId17"/>
    <p:sldId id="261" r:id="rId18"/>
    <p:sldId id="271" r:id="rId19"/>
    <p:sldId id="272" r:id="rId20"/>
    <p:sldId id="460" r:id="rId21"/>
    <p:sldId id="49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477" r:id="rId35"/>
    <p:sldId id="478" r:id="rId36"/>
    <p:sldId id="479" r:id="rId37"/>
    <p:sldId id="302" r:id="rId38"/>
    <p:sldId id="506" r:id="rId39"/>
    <p:sldId id="507" r:id="rId40"/>
    <p:sldId id="461" r:id="rId41"/>
    <p:sldId id="46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0" autoAdjust="0"/>
    <p:restoredTop sz="94660"/>
  </p:normalViewPr>
  <p:slideViewPr>
    <p:cSldViewPr>
      <p:cViewPr varScale="1">
        <p:scale>
          <a:sx n="108" d="100"/>
          <a:sy n="108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38DAC-3A3E-4A07-AE99-6EC15EA42DF8}" type="datetimeFigureOut">
              <a:rPr lang="vi-VN" smtClean="0"/>
              <a:t>21/03/2023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AAA65-A69B-4742-A62E-1B74EC8BE2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67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  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30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0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17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11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1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797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13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4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3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0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99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53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8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66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Facebook : Bùi</a:t>
            </a:r>
            <a:r>
              <a:rPr lang="en-US" baseline="0"/>
              <a:t> Liễu     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7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" y="0"/>
            <a:ext cx="12188477" cy="68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6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966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2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6.png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6.png"/><Relationship Id="rId10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6.png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23.jpeg"/><Relationship Id="rId5" Type="http://schemas.openxmlformats.org/officeDocument/2006/relationships/image" Target="../media/image6.pn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6.png"/><Relationship Id="rId10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8.jpg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8.jp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gif"/><Relationship Id="rId12" Type="http://schemas.openxmlformats.org/officeDocument/2006/relationships/image" Target="../media/image4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38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12" Type="http://schemas.openxmlformats.org/officeDocument/2006/relationships/image" Target="../media/image4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gif"/><Relationship Id="rId12" Type="http://schemas.openxmlformats.org/officeDocument/2006/relationships/image" Target="../media/image50.png"/><Relationship Id="rId17" Type="http://schemas.openxmlformats.org/officeDocument/2006/relationships/image" Target="../media/image38.jpg"/><Relationship Id="rId2" Type="http://schemas.openxmlformats.org/officeDocument/2006/relationships/audio" Target="../media/media9.wav"/><Relationship Id="rId16" Type="http://schemas.openxmlformats.org/officeDocument/2006/relationships/image" Target="../media/image55.png"/><Relationship Id="rId1" Type="http://schemas.microsoft.com/office/2007/relationships/media" Target="../media/media9.wav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pn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image" Target="../media/image46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12" Type="http://schemas.openxmlformats.org/officeDocument/2006/relationships/image" Target="../media/image4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4.gif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12" Type="http://schemas.openxmlformats.org/officeDocument/2006/relationships/image" Target="../media/image56.png"/><Relationship Id="rId17" Type="http://schemas.openxmlformats.org/officeDocument/2006/relationships/image" Target="../media/image38.jpg"/><Relationship Id="rId2" Type="http://schemas.openxmlformats.org/officeDocument/2006/relationships/audio" Target="../media/media11.wav"/><Relationship Id="rId16" Type="http://schemas.openxmlformats.org/officeDocument/2006/relationships/image" Target="../media/image43.png"/><Relationship Id="rId1" Type="http://schemas.microsoft.com/office/2007/relationships/media" Target="../media/media11.wav"/><Relationship Id="rId6" Type="http://schemas.openxmlformats.org/officeDocument/2006/relationships/image" Target="../media/image44.gif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5" Type="http://schemas.openxmlformats.org/officeDocument/2006/relationships/image" Target="../media/image59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51.png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2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11" Type="http://schemas.openxmlformats.org/officeDocument/2006/relationships/image" Target="../media/image60.png"/><Relationship Id="rId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openxmlformats.org/officeDocument/2006/relationships/image" Target="../media/image43.png"/><Relationship Id="rId9" Type="http://schemas.openxmlformats.org/officeDocument/2006/relationships/image" Target="../media/image51.png"/><Relationship Id="rId1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6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12" Type="http://schemas.openxmlformats.org/officeDocument/2006/relationships/image" Target="../media/image6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11" Type="http://schemas.openxmlformats.org/officeDocument/2006/relationships/image" Target="../media/image64.png"/><Relationship Id="rId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0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6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11" Type="http://schemas.openxmlformats.org/officeDocument/2006/relationships/image" Target="../media/image68.png"/><Relationship Id="rId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openxmlformats.org/officeDocument/2006/relationships/image" Target="../media/image43.png"/><Relationship Id="rId9" Type="http://schemas.openxmlformats.org/officeDocument/2006/relationships/image" Target="../media/image51.png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9.png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44.gif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69.png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44.gif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10" Type="http://schemas.openxmlformats.org/officeDocument/2006/relationships/image" Target="../media/image43.png"/><Relationship Id="rId4" Type="http://schemas.openxmlformats.org/officeDocument/2006/relationships/image" Target="../media/image50.png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72.png"/><Relationship Id="rId9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6.png"/><Relationship Id="rId10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6.png"/><Relationship Id="rId10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20.jpeg"/><Relationship Id="rId5" Type="http://schemas.openxmlformats.org/officeDocument/2006/relationships/image" Target="../media/image6.png"/><Relationship Id="rId10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23.jpeg"/><Relationship Id="rId5" Type="http://schemas.openxmlformats.org/officeDocument/2006/relationships/image" Target="../media/image6.png"/><Relationship Id="rId10" Type="http://schemas.openxmlformats.org/officeDocument/2006/relationships/image" Target="../media/image22.jpe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12" Type="http://schemas.openxmlformats.org/officeDocument/2006/relationships/image" Target="../media/image2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25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762561" y="1543831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359447" y="1448321"/>
            <a:ext cx="917153" cy="864951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20</a:t>
            </a:r>
            <a:endParaRPr lang="en-US" sz="36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407497" y="1427953"/>
            <a:ext cx="5278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At</a:t>
            </a:r>
            <a:r>
              <a:rPr lang="vi-VN" sz="8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the </a:t>
            </a:r>
            <a:r>
              <a:rPr lang="vi-VN" sz="88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zoo</a:t>
            </a:r>
            <a:endParaRPr lang="en-US" sz="8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834245" y="2836244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vi-VN" sz="4400" b="1" dirty="0" smtClean="0">
                <a:latin typeface="Berlin Sans FB Demi" panose="020E0802020502020306" pitchFamily="34" charset="0"/>
              </a:rPr>
              <a:t>3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89" y="3623576"/>
            <a:ext cx="4274581" cy="296462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790502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19844" b="8824"/>
          <a:stretch/>
        </p:blipFill>
        <p:spPr>
          <a:xfrm>
            <a:off x="-152400" y="125262"/>
            <a:ext cx="12344400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1938350" y="5388291"/>
            <a:ext cx="4114730" cy="1109986"/>
            <a:chOff x="956792" y="5140648"/>
            <a:chExt cx="5155255" cy="1587872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1230151" y="5452371"/>
              <a:ext cx="4641160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792" y="5140648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504230" y="5664764"/>
              <a:ext cx="4607817" cy="92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 dirty="0">
                  <a:latin typeface="Comic Sans MS" panose="030F0702030302020204" pitchFamily="66" charset="0"/>
                </a:rPr>
                <a:t>A. </a:t>
              </a:r>
              <a:r>
                <a:rPr lang="vi-VN" altLang="en-US" sz="3600" b="1" dirty="0">
                  <a:latin typeface="Comic Sans MS" panose="030F0702030302020204" pitchFamily="66" charset="0"/>
                </a:rPr>
                <a:t>counting</a:t>
              </a:r>
              <a:endParaRPr lang="en-US" altLang="en-US" sz="3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6224217" y="5394201"/>
            <a:ext cx="4810698" cy="1129674"/>
            <a:chOff x="7829966" y="4945757"/>
            <a:chExt cx="4675499" cy="1616037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966" y="4945757"/>
              <a:ext cx="640148" cy="91891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216624" y="5435115"/>
              <a:ext cx="4288841" cy="92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 dirty="0">
                  <a:latin typeface="Comic Sans MS" panose="030F0702030302020204" pitchFamily="66" charset="0"/>
                </a:rPr>
                <a:t>B. </a:t>
              </a:r>
              <a:r>
                <a:rPr lang="vi-VN" altLang="en-US" sz="3600" b="1" dirty="0" smtClean="0">
                  <a:latin typeface="Comic Sans MS" panose="030F0702030302020204" pitchFamily="66" charset="0"/>
                </a:rPr>
                <a:t>climbing</a:t>
              </a:r>
              <a:endParaRPr lang="en-US" altLang="en-US" sz="36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3848" y="5439916"/>
            <a:ext cx="514991" cy="50913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1149" y="5417501"/>
            <a:ext cx="519974" cy="51406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653" y="4881336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1433" y="1212558"/>
            <a:ext cx="4845567" cy="32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39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9473" b="8824"/>
          <a:stretch/>
        </p:blipFill>
        <p:spPr>
          <a:xfrm>
            <a:off x="-228600" y="1"/>
            <a:ext cx="12420600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1672482" y="5520061"/>
            <a:ext cx="2889293" cy="986617"/>
            <a:chOff x="238369" y="4994453"/>
            <a:chExt cx="3851459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285151" y="5285645"/>
              <a:ext cx="3804677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337980" y="5533008"/>
              <a:ext cx="3656822" cy="928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b="1" dirty="0">
                  <a:latin typeface="Comic Sans MS" panose="030F0702030302020204" pitchFamily="66" charset="0"/>
                </a:rPr>
                <a:t>A. key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495801" y="5486400"/>
            <a:ext cx="2888879" cy="1031312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37426" y="5438622"/>
              <a:ext cx="3066429" cy="928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</a:t>
              </a:r>
              <a:r>
                <a:rPr lang="en-US" altLang="en-US" sz="32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ney</a:t>
              </a:r>
              <a:endParaRPr lang="en-US" alt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7352139" y="5486400"/>
            <a:ext cx="2959112" cy="1031312"/>
            <a:chOff x="7805788" y="4923450"/>
            <a:chExt cx="394452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057038" y="5431706"/>
              <a:ext cx="3693278" cy="928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b="1" dirty="0">
                  <a:latin typeface="Comic Sans MS" panose="030F0702030302020204" pitchFamily="66" charset="0"/>
                </a:rPr>
                <a:t>C. kay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5678" y="5506855"/>
            <a:ext cx="552534" cy="54625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562" y="4910966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0350" y="5486401"/>
            <a:ext cx="557881" cy="55154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2561" y="5495798"/>
            <a:ext cx="557881" cy="55154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3284076" y="2244482"/>
            <a:ext cx="5623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latin typeface="Comic Sans MS" panose="030F0702030302020204" pitchFamily="66" charset="0"/>
              </a:rPr>
              <a:t>mon</a:t>
            </a:r>
            <a:r>
              <a:rPr lang="en-US" altLang="en-US" sz="4400" b="1" dirty="0">
                <a:latin typeface="Comic Sans MS" panose="030F0702030302020204" pitchFamily="66" charset="0"/>
              </a:rPr>
              <a:t>___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3733800" y="18288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</a:t>
            </a:r>
          </a:p>
          <a:p>
            <a:r>
              <a:rPr lang="en-US"/>
              <a:t>  0968142780</a:t>
            </a:r>
          </a:p>
        </p:txBody>
      </p:sp>
    </p:spTree>
    <p:extLst>
      <p:ext uri="{BB962C8B-B14F-4D97-AF65-F5344CB8AC3E}">
        <p14:creationId xmlns:p14="http://schemas.microsoft.com/office/powerpoint/2010/main" val="3542268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19844" b="8824"/>
          <a:stretch/>
        </p:blipFill>
        <p:spPr>
          <a:xfrm>
            <a:off x="-152400" y="2"/>
            <a:ext cx="12344400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6134357" y="5384369"/>
            <a:ext cx="4114730" cy="1109986"/>
            <a:chOff x="956792" y="5140648"/>
            <a:chExt cx="5155255" cy="1587872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1230151" y="5452371"/>
              <a:ext cx="4641160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792" y="5140648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504230" y="5664764"/>
              <a:ext cx="4607817" cy="92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 dirty="0">
                  <a:latin typeface="Comic Sans MS" panose="030F0702030302020204" pitchFamily="66" charset="0"/>
                </a:rPr>
                <a:t>B. </a:t>
              </a:r>
              <a:r>
                <a:rPr lang="vi-VN" altLang="en-US" sz="3600" b="1" dirty="0" smtClean="0">
                  <a:latin typeface="Comic Sans MS" panose="030F0702030302020204" pitchFamily="66" charset="0"/>
                </a:rPr>
                <a:t>climbing</a:t>
              </a:r>
              <a:endParaRPr lang="en-US" altLang="en-US" sz="3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1905000" y="5364681"/>
            <a:ext cx="4810698" cy="1129674"/>
            <a:chOff x="7829966" y="4945757"/>
            <a:chExt cx="4675499" cy="1616037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966" y="4945757"/>
              <a:ext cx="640148" cy="91891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216624" y="5435115"/>
              <a:ext cx="4288841" cy="92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 dirty="0">
                  <a:latin typeface="Comic Sans MS" panose="030F0702030302020204" pitchFamily="66" charset="0"/>
                </a:rPr>
                <a:t>A. </a:t>
              </a:r>
              <a:r>
                <a:rPr lang="vi-VN" altLang="en-US" sz="3600" b="1" dirty="0" smtClean="0">
                  <a:latin typeface="Comic Sans MS" panose="030F0702030302020204" pitchFamily="66" charset="0"/>
                </a:rPr>
                <a:t>swinging</a:t>
              </a:r>
              <a:endParaRPr lang="en-US" altLang="en-US" sz="36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8370" y="5416360"/>
            <a:ext cx="514991" cy="50913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9426" y="5375495"/>
            <a:ext cx="519974" cy="51406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653" y="4881336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5326" y="1219200"/>
            <a:ext cx="4648200" cy="31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30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19720" b="8824"/>
          <a:stretch/>
        </p:blipFill>
        <p:spPr>
          <a:xfrm>
            <a:off x="-228600" y="172279"/>
            <a:ext cx="12420600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1310751" y="5415430"/>
            <a:ext cx="3640013" cy="1053460"/>
            <a:chOff x="58874" y="4994453"/>
            <a:chExt cx="4420055" cy="1562996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46124" y="5281300"/>
              <a:ext cx="3645557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8874" y="5550766"/>
              <a:ext cx="4420055" cy="77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 err="1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A.tiger</a:t>
              </a:r>
              <a:r>
                <a:rPr lang="en-US" altLang="en-US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endParaRPr lang="en-US" alt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550081" y="5367571"/>
            <a:ext cx="3425084" cy="1104244"/>
            <a:chOff x="3985490" y="4923450"/>
            <a:chExt cx="4540939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195152" y="5285644"/>
              <a:ext cx="3818886" cy="12761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390413" y="5531232"/>
              <a:ext cx="4136016" cy="776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800" b="1" dirty="0">
                  <a:latin typeface="Comic Sans MS" panose="030F0702030302020204" pitchFamily="66" charset="0"/>
                </a:rPr>
                <a:t>B. </a:t>
              </a:r>
              <a:r>
                <a:rPr lang="en-US" altLang="en-US" sz="2800" b="1" dirty="0" smtClean="0">
                  <a:latin typeface="Comic Sans MS" panose="030F0702030302020204" pitchFamily="66" charset="0"/>
                </a:rPr>
                <a:t>elephant</a:t>
              </a:r>
              <a:endParaRPr lang="en-US" altLang="en-US" sz="28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7499240" y="5364644"/>
            <a:ext cx="3016360" cy="1104245"/>
            <a:chOff x="7805788" y="4923450"/>
            <a:chExt cx="3649885" cy="1638345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67965" y="5285646"/>
              <a:ext cx="3387708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417251" y="5532726"/>
              <a:ext cx="2743363" cy="77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C. </a:t>
              </a:r>
              <a:r>
                <a:rPr lang="en-US" altLang="en-US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peacock</a:t>
              </a:r>
              <a:endParaRPr lang="en-US" alt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225" y="5444285"/>
            <a:ext cx="496544" cy="49090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1750" y="5434090"/>
            <a:ext cx="501349" cy="4956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9240" y="5434090"/>
            <a:ext cx="501349" cy="4956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1424" y="4696256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9" b="15179"/>
          <a:stretch/>
        </p:blipFill>
        <p:spPr>
          <a:xfrm>
            <a:off x="3885179" y="1620490"/>
            <a:ext cx="4193041" cy="2794571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2779650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9473" b="8824"/>
          <a:stretch/>
        </p:blipFill>
        <p:spPr>
          <a:xfrm>
            <a:off x="-228600" y="2179"/>
            <a:ext cx="12420600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1559853" y="5531096"/>
            <a:ext cx="3179803" cy="986617"/>
            <a:chOff x="190971" y="4994453"/>
            <a:chExt cx="4238713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49914" y="5285645"/>
              <a:ext cx="3804676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90971" y="5508134"/>
              <a:ext cx="4238713" cy="83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latin typeface="Comic Sans MS" panose="030F0702030302020204" pitchFamily="66" charset="0"/>
                </a:rPr>
                <a:t>A. </a:t>
              </a:r>
              <a:r>
                <a:rPr lang="en-US" altLang="en-US" sz="2800" b="1" dirty="0" smtClean="0">
                  <a:latin typeface="Comic Sans MS" panose="030F0702030302020204" pitchFamily="66" charset="0"/>
                </a:rPr>
                <a:t>counting</a:t>
              </a:r>
              <a:endParaRPr lang="en-US" altLang="en-US" sz="28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501720" y="5486400"/>
            <a:ext cx="3615786" cy="1031312"/>
            <a:chOff x="3985490" y="4923450"/>
            <a:chExt cx="460004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386692" y="5579919"/>
              <a:ext cx="4198844" cy="83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pPr algn="l"/>
              <a:r>
                <a:rPr lang="en-US" alt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</a:t>
              </a:r>
              <a:r>
                <a:rPr lang="en-US" altLang="en-US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swinging</a:t>
              </a:r>
              <a:endParaRPr lang="en-US" alt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7537076" y="5560867"/>
            <a:ext cx="3054725" cy="945810"/>
            <a:chOff x="7805788" y="4923450"/>
            <a:chExt cx="4071981" cy="1502515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7986134" y="5149816"/>
              <a:ext cx="3891635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302265" y="5440626"/>
              <a:ext cx="3169382" cy="831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 err="1" smtClean="0">
                  <a:latin typeface="Comic Sans MS" panose="030F0702030302020204" pitchFamily="66" charset="0"/>
                </a:rPr>
                <a:t>C.climbing</a:t>
              </a:r>
              <a:endParaRPr lang="en-US" altLang="en-US" sz="2800" b="1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5678" y="5506855"/>
            <a:ext cx="552534" cy="54625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562" y="4910966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0350" y="5486401"/>
            <a:ext cx="557881" cy="55154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2561" y="5495798"/>
            <a:ext cx="557881" cy="55154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-3733800" y="18288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</a:t>
            </a:r>
          </a:p>
          <a:p>
            <a:r>
              <a:rPr lang="en-US"/>
              <a:t>  0968142780</a:t>
            </a: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466" y="1324128"/>
            <a:ext cx="4344467" cy="29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19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968" b="8824"/>
          <a:stretch/>
        </p:blipFill>
        <p:spPr>
          <a:xfrm>
            <a:off x="-152400" y="1"/>
            <a:ext cx="12420600" cy="6857999"/>
          </a:xfrm>
          <a:prstGeom prst="rect">
            <a:avLst/>
          </a:prstGeom>
        </p:spPr>
      </p:pic>
      <p:pic>
        <p:nvPicPr>
          <p:cNvPr id="9220" name="Picture 4" descr="3536436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56" y="1920479"/>
            <a:ext cx="17145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3536436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7" y="2063354"/>
            <a:ext cx="17145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33" y="1524001"/>
            <a:ext cx="3028635" cy="30286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733800" y="18288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</a:t>
            </a:r>
          </a:p>
          <a:p>
            <a:r>
              <a:rPr lang="en-US"/>
              <a:t>  0968142780</a:t>
            </a:r>
          </a:p>
        </p:txBody>
      </p:sp>
    </p:spTree>
    <p:extLst>
      <p:ext uri="{BB962C8B-B14F-4D97-AF65-F5344CB8AC3E}">
        <p14:creationId xmlns:p14="http://schemas.microsoft.com/office/powerpoint/2010/main" val="357132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Facebook : Bùi Liễu  </a:t>
            </a:r>
          </a:p>
          <a:p>
            <a:r>
              <a:rPr lang="en-US">
                <a:solidFill>
                  <a:schemeClr val="accent6"/>
                </a:solidFill>
              </a:rPr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4598626" y="2616241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4601210" y="1788206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4598626" y="3345082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3247602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11" y="1686073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85" y="2527704"/>
            <a:ext cx="656197" cy="754874"/>
          </a:xfrm>
          <a:prstGeom prst="rect">
            <a:avLst/>
          </a:prstGeom>
        </p:spPr>
      </p:pic>
      <p:sp>
        <p:nvSpPr>
          <p:cNvPr id="20" name="Bùi Liễu 0968142780">
            <a:extLst>
              <a:ext uri="{FF2B5EF4-FFF2-40B4-BE49-F238E27FC236}">
                <a16:creationId xmlns:a16="http://schemas.microsoft.com/office/drawing/2014/main" xmlns="" id="{6BDBE262-3416-440E-BDF9-C737B405ECC2}"/>
              </a:ext>
            </a:extLst>
          </p:cNvPr>
          <p:cNvSpPr txBox="1"/>
          <p:nvPr/>
        </p:nvSpPr>
        <p:spPr>
          <a:xfrm>
            <a:off x="3581400" y="234600"/>
            <a:ext cx="479482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601210" y="4171495"/>
            <a:ext cx="723598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tick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50" y="3901357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609322" y="4655928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78" y="4584559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609323" y="5329051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43" y="5318433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27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2468563" y="2273066"/>
            <a:ext cx="7924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p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rrot        I can see a p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rrot.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>
            <a:spLocks noChangeArrowheads="1"/>
          </p:cNvSpPr>
          <p:nvPr/>
        </p:nvSpPr>
        <p:spPr bwMode="auto">
          <a:xfrm>
            <a:off x="44578905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 have two rabbits. How many rabbits do you have?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B2A120C-2CD1-4714-AFC9-AD56D0FC8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686424"/>
            <a:ext cx="487363" cy="390695"/>
          </a:xfrm>
          <a:prstGeom prst="rect">
            <a:avLst/>
          </a:prstGeom>
        </p:spPr>
      </p:pic>
      <p:pic>
        <p:nvPicPr>
          <p:cNvPr id="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6AD4872B-1A3C-4FE9-A67A-C1FFD25E34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16" end="11840.5918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362200"/>
            <a:ext cx="487363" cy="39069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AE142D9E-02C7-42AB-9AE7-1BE65B0092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491" end="2958.5918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99" y="3802735"/>
            <a:ext cx="487363" cy="390695"/>
          </a:xfrm>
          <a:prstGeom prst="rect">
            <a:avLst/>
          </a:prstGeom>
        </p:spPr>
      </p:pic>
      <p:sp>
        <p:nvSpPr>
          <p:cNvPr id="11" name="Bùi Liễu 0968142780"/>
          <p:cNvSpPr txBox="1">
            <a:spLocks/>
          </p:cNvSpPr>
          <p:nvPr/>
        </p:nvSpPr>
        <p:spPr>
          <a:xfrm>
            <a:off x="1379610" y="691612"/>
            <a:ext cx="596348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</a:p>
        </p:txBody>
      </p:sp>
      <p:sp>
        <p:nvSpPr>
          <p:cNvPr id="12" name="Bùi Liễu 0968142780"/>
          <p:cNvSpPr txBox="1">
            <a:spLocks/>
          </p:cNvSpPr>
          <p:nvPr/>
        </p:nvSpPr>
        <p:spPr>
          <a:xfrm>
            <a:off x="2435905" y="3582973"/>
            <a:ext cx="9329057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        d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ncing     The peacock is d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ncing.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694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914400" y="626952"/>
            <a:ext cx="538544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1885137"/>
            <a:ext cx="4904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can see a __________.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61661" y="2647995"/>
            <a:ext cx="106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0559" y="3352800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rabbit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09721" y="4057605"/>
            <a:ext cx="1524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parrot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43570" y="1885137"/>
            <a:ext cx="5567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monkey is __________. 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20721" y="2647995"/>
            <a:ext cx="1845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20722" y="3352800"/>
            <a:ext cx="1742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20721" y="4144203"/>
            <a:ext cx="1845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</a:p>
        </p:txBody>
      </p:sp>
      <p:sp>
        <p:nvSpPr>
          <p:cNvPr id="35" name="Bùi Liễu 0968142780"/>
          <p:cNvSpPr/>
          <p:nvPr/>
        </p:nvSpPr>
        <p:spPr>
          <a:xfrm>
            <a:off x="990600" y="4008194"/>
            <a:ext cx="609600" cy="6220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4" name="Track 102">
            <a:hlinkClick r:id="" action="ppaction://media"/>
            <a:extLst>
              <a:ext uri="{FF2B5EF4-FFF2-40B4-BE49-F238E27FC236}">
                <a16:creationId xmlns:a16="http://schemas.microsoft.com/office/drawing/2014/main" xmlns="" id="{1CE53A4F-C65E-48EE-92CE-038ABD01D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3343" y="1009405"/>
            <a:ext cx="487363" cy="390695"/>
          </a:xfrm>
          <a:prstGeom prst="rect">
            <a:avLst/>
          </a:prstGeom>
        </p:spPr>
      </p:pic>
      <p:pic>
        <p:nvPicPr>
          <p:cNvPr id="17" name="Track 102">
            <a:hlinkClick r:id="" action="ppaction://media"/>
            <a:extLst>
              <a:ext uri="{FF2B5EF4-FFF2-40B4-BE49-F238E27FC236}">
                <a16:creationId xmlns:a16="http://schemas.microsoft.com/office/drawing/2014/main" xmlns="" id="{20E2EC18-BEB8-4AAF-A968-3E35A00AD3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20" end="8728.550999999999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828" y="1951399"/>
            <a:ext cx="487363" cy="390695"/>
          </a:xfrm>
          <a:prstGeom prst="rect">
            <a:avLst/>
          </a:prstGeom>
        </p:spPr>
      </p:pic>
      <p:pic>
        <p:nvPicPr>
          <p:cNvPr id="18" name="Track 102">
            <a:hlinkClick r:id="" action="ppaction://media"/>
            <a:extLst>
              <a:ext uri="{FF2B5EF4-FFF2-40B4-BE49-F238E27FC236}">
                <a16:creationId xmlns:a16="http://schemas.microsoft.com/office/drawing/2014/main" xmlns="" id="{B1077198-9FD2-4E7A-95C5-DB163A2674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228" end="2824.551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23636" y="1960021"/>
            <a:ext cx="487363" cy="390695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6299849" y="2639966"/>
            <a:ext cx="609600" cy="6220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60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8"/>
            <a:ext cx="12192000" cy="6860628"/>
          </a:xfrm>
          <a:prstGeom prst="rect">
            <a:avLst/>
          </a:prstGeom>
        </p:spPr>
      </p:pic>
      <p:sp>
        <p:nvSpPr>
          <p:cNvPr id="2" name="Bùi Liễu 0968142780"/>
          <p:cNvSpPr txBox="1">
            <a:spLocks/>
          </p:cNvSpPr>
          <p:nvPr/>
        </p:nvSpPr>
        <p:spPr>
          <a:xfrm>
            <a:off x="1828800" y="254596"/>
            <a:ext cx="3429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81971" y="1100437"/>
            <a:ext cx="3515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can see a parrot.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681971" y="1623657"/>
            <a:ext cx="3764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parrot is counting.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689747" y="2184069"/>
            <a:ext cx="3515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can see a parrot.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691963" y="2711810"/>
            <a:ext cx="3764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parrot is counting.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2667000" y="3361568"/>
            <a:ext cx="4182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can see a peacock.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2663274" y="3884788"/>
            <a:ext cx="4063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peacock is dancing.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2667000" y="5017608"/>
            <a:ext cx="4063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peacock is dancing.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2667000" y="4408008"/>
            <a:ext cx="4182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can see a peacock.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3E6324FF-7762-4FB8-99AC-D07E28D4B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2884.6751"/>
                    <p14:bmk name="Bookmark 2" time="17230.8835"/>
                    <p14:bmk name="Bookmark 3" time="21611.0501"/>
                    <p14:bmk name="Bookmark 4" time="25793.6335"/>
                    <p14:bmk name="Bookmark 5" time="30484.6751"/>
                    <p14:bmk name="Bookmark 6" time="34572.0918"/>
                    <p14:bmk name="Bookmark 7" time="39039.0501"/>
                    <p14:bmk name="Bookmark 8" time="43434.6751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800" y="568105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7807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5601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8"/>
            <a:ext cx="12192000" cy="6860628"/>
          </a:xfrm>
          <a:prstGeom prst="rect">
            <a:avLst/>
          </a:prstGeom>
        </p:spPr>
      </p:pic>
      <p:sp>
        <p:nvSpPr>
          <p:cNvPr id="2" name="Bùi Liễu 0968142780"/>
          <p:cNvSpPr txBox="1">
            <a:spLocks/>
          </p:cNvSpPr>
          <p:nvPr/>
        </p:nvSpPr>
        <p:spPr>
          <a:xfrm>
            <a:off x="1828800" y="254596"/>
            <a:ext cx="3429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81971" y="1100437"/>
            <a:ext cx="3515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can see a parrot.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681971" y="1623657"/>
            <a:ext cx="3764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parrot is counting.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689747" y="2184069"/>
            <a:ext cx="3515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can see a parrot.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691963" y="2711810"/>
            <a:ext cx="3764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parrot is counting.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2667000" y="3361568"/>
            <a:ext cx="4182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can see a peacock.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2663274" y="3884788"/>
            <a:ext cx="4063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peacock is dancing.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2667000" y="5017608"/>
            <a:ext cx="4063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peacock is dancing.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2667000" y="4408008"/>
            <a:ext cx="4182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can see a peacock.</a:t>
            </a:r>
          </a:p>
        </p:txBody>
      </p:sp>
      <p:pic>
        <p:nvPicPr>
          <p:cNvPr id="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992.8434"/>
                    <p14:bmk name="Bookmark 2" time="7187.1182"/>
                    <p14:bmk name="Bookmark 3" time="12174.1132"/>
                    <p14:bmk name="Bookmark 4" time="15300.6965"/>
                    <p14:bmk name="Bookmark 5" time="19750.6965"/>
                    <p14:bmk name="Bookmark 6" time="22359.9235"/>
                    <p14:bmk name="Bookmark 7" time="27384.2039"/>
                    <p14:bmk name="Bookmark 8" time="31554.9331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2628"/>
            <a:ext cx="1240807" cy="12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78209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76203"/>
            <a:ext cx="8350498" cy="5705111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800" b="1" dirty="0">
              <a:solidFill>
                <a:schemeClr val="accent6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563814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Sun flower</a:t>
            </a:r>
          </a:p>
        </p:txBody>
      </p:sp>
      <p:pic>
        <p:nvPicPr>
          <p:cNvPr id="2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2693" y="-1219200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00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0" y="5338542"/>
            <a:ext cx="2938143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or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3054348" y="5338542"/>
            <a:ext cx="296143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ow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6309991" y="5338542"/>
            <a:ext cx="2850732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9246743" y="5338542"/>
            <a:ext cx="2854472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291103" y="551123"/>
            <a:ext cx="19335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cs typeface="Arial" panose="020B0604020202020204" pitchFamily="34" charset="0"/>
              </a:rPr>
              <a:t>h__se</a:t>
            </a:r>
          </a:p>
        </p:txBody>
      </p:sp>
      <p:pic>
        <p:nvPicPr>
          <p:cNvPr id="36" name="horse">
            <a:hlinkClick r:id="" action="ppaction://media"/>
            <a:extLst>
              <a:ext uri="{FF2B5EF4-FFF2-40B4-BE49-F238E27FC236}">
                <a16:creationId xmlns="" xmlns:a16="http://schemas.microsoft.com/office/drawing/2014/main" id="{6F423943-398F-4112-9684-3E380C819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3317" y="1813033"/>
            <a:ext cx="685237" cy="5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199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436485" y="5338541"/>
            <a:ext cx="2501658" cy="153799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3373238" y="5338541"/>
            <a:ext cx="2501658" cy="153080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6309991" y="5338542"/>
            <a:ext cx="2501658" cy="153080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9246743" y="5338542"/>
            <a:ext cx="2501658" cy="151643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72" y="5491902"/>
            <a:ext cx="1990951" cy="1329176"/>
          </a:xfrm>
          <a:prstGeom prst="cloud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21" y="5499447"/>
            <a:ext cx="1894040" cy="1264478"/>
          </a:xfrm>
          <a:prstGeom prst="cloud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256" y="5549535"/>
            <a:ext cx="1773489" cy="1183997"/>
          </a:xfrm>
          <a:prstGeom prst="cloud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2" y="5540007"/>
            <a:ext cx="1836264" cy="1225906"/>
          </a:xfrm>
          <a:prstGeom prst="cloud">
            <a:avLst/>
          </a:prstGeom>
          <a:ln>
            <a:noFill/>
          </a:ln>
        </p:spPr>
      </p:pic>
      <p:sp>
        <p:nvSpPr>
          <p:cNvPr id="37" name="Curved Up Ribbon 36"/>
          <p:cNvSpPr/>
          <p:nvPr/>
        </p:nvSpPr>
        <p:spPr>
          <a:xfrm>
            <a:off x="2479961" y="-60752"/>
            <a:ext cx="6910405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climbing">
            <a:hlinkClick r:id="" action="ppaction://media"/>
            <a:extLst>
              <a:ext uri="{FF2B5EF4-FFF2-40B4-BE49-F238E27FC236}">
                <a16:creationId xmlns="" xmlns:a16="http://schemas.microsoft.com/office/drawing/2014/main" id="{4214B5B3-2972-4B64-BE09-86DBBA8A7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7947" y="796257"/>
            <a:ext cx="771838" cy="61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3698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4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6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7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5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5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3" name="Flowchart: Card 22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kay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Flowchart: Card 23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key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6422192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kit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ney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2" name="Picture 4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rved Up Ribbon 32"/>
          <p:cNvSpPr/>
          <p:nvPr/>
        </p:nvSpPr>
        <p:spPr>
          <a:xfrm>
            <a:off x="2838882" y="-23351"/>
            <a:ext cx="6910405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on____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mokey">
            <a:hlinkClick r:id="" action="ppaction://media"/>
            <a:extLst>
              <a:ext uri="{FF2B5EF4-FFF2-40B4-BE49-F238E27FC236}">
                <a16:creationId xmlns="" xmlns:a16="http://schemas.microsoft.com/office/drawing/2014/main" id="{D6BD8D7C-E72A-4564-9AE7-D6ECCA2B9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9340" y="1472285"/>
            <a:ext cx="599132" cy="4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4441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组合 14"/>
          <p:cNvGrpSpPr/>
          <p:nvPr/>
        </p:nvGrpSpPr>
        <p:grpSpPr>
          <a:xfrm>
            <a:off x="-35755" y="331854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4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6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7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5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5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23" name="Flowchart: Card 22"/>
          <p:cNvSpPr/>
          <p:nvPr/>
        </p:nvSpPr>
        <p:spPr>
          <a:xfrm>
            <a:off x="436485" y="5338542"/>
            <a:ext cx="2501658" cy="151917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4" name="Flowchart: Card 23"/>
          <p:cNvSpPr/>
          <p:nvPr/>
        </p:nvSpPr>
        <p:spPr>
          <a:xfrm>
            <a:off x="3373238" y="5338541"/>
            <a:ext cx="2501658" cy="148115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6309991" y="5338541"/>
            <a:ext cx="2501658" cy="1488497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9246743" y="5338542"/>
            <a:ext cx="2501658" cy="151945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81" y="5465878"/>
            <a:ext cx="1775528" cy="1185358"/>
          </a:xfrm>
          <a:prstGeom prst="cloud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4" y="5486597"/>
            <a:ext cx="1778052" cy="1187043"/>
          </a:xfrm>
          <a:prstGeom prst="cloud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140" y="5517833"/>
            <a:ext cx="1718328" cy="1147170"/>
          </a:xfrm>
          <a:prstGeom prst="cloud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26" y="5515283"/>
            <a:ext cx="1744428" cy="1164595"/>
          </a:xfrm>
          <a:prstGeom prst="cloud">
            <a:avLst/>
          </a:prstGeom>
          <a:ln>
            <a:noFill/>
          </a:ln>
        </p:spPr>
      </p:pic>
      <p:sp>
        <p:nvSpPr>
          <p:cNvPr id="36" name="Curved Up Ribbon 35"/>
          <p:cNvSpPr/>
          <p:nvPr/>
        </p:nvSpPr>
        <p:spPr>
          <a:xfrm>
            <a:off x="2838882" y="-23351"/>
            <a:ext cx="6910405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 descr="F:\未标题-1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swinging">
            <a:hlinkClick r:id="" action="ppaction://media"/>
            <a:extLst>
              <a:ext uri="{FF2B5EF4-FFF2-40B4-BE49-F238E27FC236}">
                <a16:creationId xmlns="" xmlns:a16="http://schemas.microsoft.com/office/drawing/2014/main" id="{37CA49FB-9631-4256-A9B1-289597916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994" y="800785"/>
            <a:ext cx="952826" cy="7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8134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5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6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8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7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7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9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5" name="Flowchart: Card 24"/>
          <p:cNvSpPr/>
          <p:nvPr/>
        </p:nvSpPr>
        <p:spPr>
          <a:xfrm>
            <a:off x="436485" y="5317748"/>
            <a:ext cx="2501658" cy="154025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3373238" y="5345012"/>
            <a:ext cx="2501658" cy="1512987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6339416" y="5335067"/>
            <a:ext cx="2501658" cy="154503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8" name="Flowchart: Card 27"/>
          <p:cNvSpPr/>
          <p:nvPr/>
        </p:nvSpPr>
        <p:spPr>
          <a:xfrm>
            <a:off x="9246743" y="5335067"/>
            <a:ext cx="2501658" cy="151721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80" y="5456590"/>
            <a:ext cx="1825436" cy="1216614"/>
          </a:xfrm>
          <a:prstGeom prst="cloud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8" y="5445909"/>
            <a:ext cx="1903305" cy="1268512"/>
          </a:xfrm>
          <a:prstGeom prst="cloud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40" y="5519018"/>
            <a:ext cx="1854897" cy="1232076"/>
          </a:xfrm>
          <a:prstGeom prst="cloud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00" y="5501887"/>
            <a:ext cx="1784035" cy="1191037"/>
          </a:xfrm>
          <a:prstGeom prst="cloud">
            <a:avLst/>
          </a:prstGeom>
          <a:ln>
            <a:noFill/>
          </a:ln>
        </p:spPr>
      </p:pic>
      <p:sp>
        <p:nvSpPr>
          <p:cNvPr id="37" name="Curved Up Ribbon 36"/>
          <p:cNvSpPr/>
          <p:nvPr/>
        </p:nvSpPr>
        <p:spPr>
          <a:xfrm>
            <a:off x="2796175" y="46743"/>
            <a:ext cx="6910405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What can you see?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I can see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a </a:t>
            </a:r>
            <a:r>
              <a:rPr lang="vi-VN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elephant</a:t>
            </a:r>
            <a:r>
              <a:rPr lang="vi-VN" sz="36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6834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8318" y="342850"/>
            <a:ext cx="9159295" cy="3097438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see?</a:t>
              </a:r>
            </a:p>
            <a:p>
              <a:pPr algn="ctr">
                <a:lnSpc>
                  <a:spcPct val="150000"/>
                </a:lnSpc>
              </a:pPr>
              <a:r>
                <a:rPr lang="vi-VN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see </a:t>
              </a:r>
              <a:r>
                <a:rPr lang="vi-VN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peacock</a:t>
              </a:r>
              <a:r>
                <a:rPr lang="vi-VN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23" y="2525000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436485" y="5338542"/>
            <a:ext cx="2501658" cy="156345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3373238" y="5338541"/>
            <a:ext cx="2501658" cy="157444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6309991" y="5338542"/>
            <a:ext cx="2501658" cy="156345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9246743" y="5338542"/>
            <a:ext cx="2501658" cy="156345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57" y="5552150"/>
            <a:ext cx="1747941" cy="1164965"/>
          </a:xfrm>
          <a:prstGeom prst="cloud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13" y="5599173"/>
            <a:ext cx="1662919" cy="1108299"/>
          </a:xfrm>
          <a:prstGeom prst="cloud">
            <a:avLst/>
          </a:prstGeom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62" y="5591130"/>
            <a:ext cx="1749371" cy="1161983"/>
          </a:xfrm>
          <a:prstGeom prst="cloud">
            <a:avLst/>
          </a:prstGeom>
          <a:ln>
            <a:noFill/>
          </a:ln>
        </p:spPr>
      </p:pic>
      <p:sp>
        <p:nvSpPr>
          <p:cNvPr id="39" name="Bùi liễu 0968142780"/>
          <p:cNvSpPr/>
          <p:nvPr/>
        </p:nvSpPr>
        <p:spPr>
          <a:xfrm>
            <a:off x="6624555" y="3462866"/>
            <a:ext cx="5183086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flower to show the right answer.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32" y="5578684"/>
            <a:ext cx="1747941" cy="1164965"/>
          </a:xfrm>
          <a:prstGeom prst="cloud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96089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5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6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8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7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7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9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5" name="Flowchart: Card 24"/>
          <p:cNvSpPr/>
          <p:nvPr/>
        </p:nvSpPr>
        <p:spPr>
          <a:xfrm>
            <a:off x="436485" y="5317748"/>
            <a:ext cx="2501658" cy="154025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3373238" y="5345012"/>
            <a:ext cx="2501658" cy="1512987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6339416" y="5335067"/>
            <a:ext cx="2501658" cy="154503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8" name="Flowchart: Card 27"/>
          <p:cNvSpPr/>
          <p:nvPr/>
        </p:nvSpPr>
        <p:spPr>
          <a:xfrm>
            <a:off x="9246743" y="5335067"/>
            <a:ext cx="2501658" cy="151721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61" y="5456590"/>
            <a:ext cx="1271273" cy="1216614"/>
          </a:xfrm>
          <a:prstGeom prst="cloud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9" y="5445909"/>
            <a:ext cx="1325503" cy="1268512"/>
          </a:xfrm>
          <a:prstGeom prst="cloud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73" y="5519018"/>
            <a:ext cx="1287430" cy="1232076"/>
          </a:xfrm>
          <a:prstGeom prst="cloud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00" y="5501887"/>
            <a:ext cx="1784034" cy="1191037"/>
          </a:xfrm>
          <a:prstGeom prst="cloud">
            <a:avLst/>
          </a:prstGeom>
          <a:ln>
            <a:noFill/>
          </a:ln>
        </p:spPr>
      </p:pic>
      <p:sp>
        <p:nvSpPr>
          <p:cNvPr id="37" name="Curved Up Ribbon 36"/>
          <p:cNvSpPr/>
          <p:nvPr/>
        </p:nvSpPr>
        <p:spPr>
          <a:xfrm>
            <a:off x="2125125" y="36583"/>
            <a:ext cx="8182580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What’s the parrot doing?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It’s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counting</a:t>
            </a: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8989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/>
                </a:solidFill>
                <a:latin typeface="Berlin Sans FB" pitchFamily="34" charset="0"/>
              </a:rPr>
              <a:t>Let’s play!</a:t>
            </a:r>
            <a:endParaRPr lang="vi-VN" sz="5400" b="1" dirty="0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733800" y="18288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</a:t>
            </a:r>
          </a:p>
          <a:p>
            <a:r>
              <a:rPr lang="en-US"/>
              <a:t>  0968142780</a:t>
            </a:r>
          </a:p>
        </p:txBody>
      </p:sp>
    </p:spTree>
    <p:extLst>
      <p:ext uri="{BB962C8B-B14F-4D97-AF65-F5344CB8AC3E}">
        <p14:creationId xmlns:p14="http://schemas.microsoft.com/office/powerpoint/2010/main" val="816427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4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6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7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5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5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23" name="Flowchart: Card 22"/>
          <p:cNvSpPr/>
          <p:nvPr/>
        </p:nvSpPr>
        <p:spPr>
          <a:xfrm>
            <a:off x="433228" y="536673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monkey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Flowchart: Card 23"/>
          <p:cNvSpPr/>
          <p:nvPr/>
        </p:nvSpPr>
        <p:spPr>
          <a:xfrm>
            <a:off x="3332704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elephant</a:t>
            </a:r>
            <a:r>
              <a:rPr lang="vi-VN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</a:rPr>
              <a:t>arrot</a:t>
            </a:r>
            <a:r>
              <a:rPr lang="vi-VN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9006298" y="5271615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tiger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09" y="2364382"/>
            <a:ext cx="2554445" cy="1390008"/>
          </a:xfrm>
          <a:prstGeom prst="rect">
            <a:avLst/>
          </a:prstGeom>
        </p:spPr>
      </p:pic>
      <p:sp>
        <p:nvSpPr>
          <p:cNvPr id="32" name="Curved Up Ribbon 31"/>
          <p:cNvSpPr/>
          <p:nvPr/>
        </p:nvSpPr>
        <p:spPr>
          <a:xfrm>
            <a:off x="2296287" y="-172779"/>
            <a:ext cx="8027408" cy="3576510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c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limbing</a:t>
            </a: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09" y="896545"/>
            <a:ext cx="2119820" cy="1415210"/>
          </a:xfrm>
          <a:prstGeom prst="cloud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22989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4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6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7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5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5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23" name="Flowchart: Card 22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climbing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Flowchart: Card 23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dancing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counting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swinging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sp>
        <p:nvSpPr>
          <p:cNvPr id="32" name="Curved Up Ribbon 31"/>
          <p:cNvSpPr/>
          <p:nvPr/>
        </p:nvSpPr>
        <p:spPr>
          <a:xfrm>
            <a:off x="2308307" y="6681"/>
            <a:ext cx="7996687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monkey doing?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It’s __________.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54" y="914400"/>
            <a:ext cx="1482506" cy="1418765"/>
          </a:xfrm>
          <a:prstGeom prst="cloud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85466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Where’re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What’re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6326925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What’s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Flowchart: Card 26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2" name="Curved Up Ribbon 31"/>
          <p:cNvSpPr/>
          <p:nvPr/>
        </p:nvSpPr>
        <p:spPr>
          <a:xfrm>
            <a:off x="1730696" y="35298"/>
            <a:ext cx="8769756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the elephant doing?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dancing.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4014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66" y="1757439"/>
            <a:ext cx="2554445" cy="138391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57671" y="303291"/>
            <a:ext cx="2312749" cy="22834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26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21720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8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762000" y="337648"/>
            <a:ext cx="852639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tick True or False.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4578905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 have two rabbits. How many rabbits do you have?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9B4352-FC7E-4AAE-847E-DF932529DD3C}"/>
              </a:ext>
            </a:extLst>
          </p:cNvPr>
          <p:cNvSpPr/>
          <p:nvPr/>
        </p:nvSpPr>
        <p:spPr>
          <a:xfrm>
            <a:off x="467308" y="1192574"/>
            <a:ext cx="11257384" cy="19514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Linh and her mother are at the zoo. They can see many animals. A monkey is swinging. A tiger is climbing a tree. An elephant is drawing. A peacock is dancing. Linh and her mother like the animals at the zoo.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Bùi Liễu 0968142780">
            <a:extLst>
              <a:ext uri="{FF2B5EF4-FFF2-40B4-BE49-F238E27FC236}">
                <a16:creationId xmlns:a16="http://schemas.microsoft.com/office/drawing/2014/main" xmlns="" id="{5746C1CF-BDEF-4D75-B443-FE252FE30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126133"/>
              </p:ext>
            </p:extLst>
          </p:nvPr>
        </p:nvGraphicFramePr>
        <p:xfrm>
          <a:off x="865155" y="3156770"/>
          <a:ext cx="10859537" cy="3237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645">
                  <a:extLst>
                    <a:ext uri="{9D8B030D-6E8A-4147-A177-3AD203B41FA5}">
                      <a16:colId xmlns:a16="http://schemas.microsoft.com/office/drawing/2014/main" xmlns="" val="252517102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330730615"/>
                    </a:ext>
                  </a:extLst>
                </a:gridCol>
                <a:gridCol w="2047292">
                  <a:extLst>
                    <a:ext uri="{9D8B030D-6E8A-4147-A177-3AD203B41FA5}">
                      <a16:colId xmlns:a16="http://schemas.microsoft.com/office/drawing/2014/main" xmlns="" val="3762748666"/>
                    </a:ext>
                  </a:extLst>
                </a:gridCol>
              </a:tblGrid>
              <a:tr h="573179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2800114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Linh and her mother are at the zoo.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6999401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They can see a monkey, a tiger and many peacocks.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8306890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tiger is climbing a tree.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06643415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peacock is dancing.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28312891"/>
                  </a:ext>
                </a:extLst>
              </a:tr>
            </a:tbl>
          </a:graphicData>
        </a:graphic>
      </p:graphicFrame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EED8207B-3155-4F2F-AA4B-B5B4597FE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04" y="3788393"/>
            <a:ext cx="369886" cy="427424"/>
          </a:xfrm>
          <a:prstGeom prst="rect">
            <a:avLst/>
          </a:prstGeom>
        </p:spPr>
      </p:pic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xmlns="" id="{0CB0947A-9326-4133-B582-0B5D350F54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4419600"/>
            <a:ext cx="369886" cy="462906"/>
          </a:xfrm>
          <a:prstGeom prst="rect">
            <a:avLst/>
          </a:prstGeom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xmlns="" id="{3525F017-D322-44E2-834A-D08B4F3C4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04" y="5274864"/>
            <a:ext cx="369886" cy="427424"/>
          </a:xfrm>
          <a:prstGeom prst="rect">
            <a:avLst/>
          </a:prstGeom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xmlns="" id="{30F9EB3F-31C3-4A98-AA39-760AB57DC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04" y="5867400"/>
            <a:ext cx="369886" cy="42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43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3" name="Bùi Liễu"/>
          <p:cNvSpPr txBox="1">
            <a:spLocks/>
          </p:cNvSpPr>
          <p:nvPr/>
        </p:nvSpPr>
        <p:spPr>
          <a:xfrm>
            <a:off x="914401" y="228600"/>
            <a:ext cx="3429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xmlns="" id="{8FC40B39-3799-4F29-B51F-9FF806BB58DB}"/>
              </a:ext>
            </a:extLst>
          </p:cNvPr>
          <p:cNvSpPr/>
          <p:nvPr/>
        </p:nvSpPr>
        <p:spPr>
          <a:xfrm>
            <a:off x="1066800" y="1981076"/>
            <a:ext cx="1005840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friends and I are at the zoo. We can see many __________. A monkey is ________. A  ________ is dancing. We ________ the animals at the zoo.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xmlns="" id="{55B6FE2D-3278-44EA-B332-81B08E14DF3A}"/>
              </a:ext>
            </a:extLst>
          </p:cNvPr>
          <p:cNvSpPr/>
          <p:nvPr/>
        </p:nvSpPr>
        <p:spPr>
          <a:xfrm>
            <a:off x="1066800" y="1962026"/>
            <a:ext cx="1005840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friends and I are at the zoo. We can see many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animals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 monkey is </a:t>
            </a:r>
            <a:r>
              <a:rPr lang="en-US" sz="32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swinging.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peacock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dancing. We </a:t>
            </a:r>
            <a:r>
              <a:rPr lang="en-US" sz="32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zoo.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072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3" name="Bùi Liễu"/>
          <p:cNvSpPr txBox="1">
            <a:spLocks/>
          </p:cNvSpPr>
          <p:nvPr/>
        </p:nvSpPr>
        <p:spPr>
          <a:xfrm>
            <a:off x="1070613" y="304800"/>
            <a:ext cx="289178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7425722" cy="4420072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3962401" y="1168350"/>
            <a:ext cx="4817727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animals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47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1524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10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grpSp>
        <p:nvGrpSpPr>
          <p:cNvPr id="4" name="Bùi Liễu"/>
          <p:cNvGrpSpPr/>
          <p:nvPr/>
        </p:nvGrpSpPr>
        <p:grpSpPr>
          <a:xfrm>
            <a:off x="5638249" y="937315"/>
            <a:ext cx="6115594" cy="5355756"/>
            <a:chOff x="5257249" y="1020794"/>
            <a:chExt cx="6115594" cy="540899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257249" y="1020794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98264" y="4037915"/>
              <a:ext cx="2368098" cy="1593975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4000" y="1377711"/>
              <a:ext cx="2462464" cy="1657492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" r="169"/>
            <a:stretch/>
          </p:blipFill>
          <p:spPr>
            <a:xfrm>
              <a:off x="8558474" y="1377711"/>
              <a:ext cx="2451700" cy="1650248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9859" y="4031111"/>
              <a:ext cx="2432745" cy="1637489"/>
            </a:xfrm>
            <a:prstGeom prst="roundRect">
              <a:avLst/>
            </a:prstGeom>
            <a:grpFill/>
            <a:ln>
              <a:solidFill>
                <a:srgbClr val="F6882E"/>
              </a:solidFill>
              <a:prstDash val="sysDash"/>
            </a:ln>
          </p:spPr>
        </p:pic>
        <p:sp>
          <p:nvSpPr>
            <p:cNvPr id="10" name="Bùi Liễu"/>
            <p:cNvSpPr/>
            <p:nvPr/>
          </p:nvSpPr>
          <p:spPr>
            <a:xfrm>
              <a:off x="5334000" y="1459396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463757" y="1435106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325979" y="4013975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c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627204" y="4018281"/>
              <a:ext cx="388470" cy="38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d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318760" y="3258610"/>
              <a:ext cx="2202240" cy="516483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tiger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881840" y="3213111"/>
              <a:ext cx="1804967" cy="538291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horse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374914" y="5876405"/>
              <a:ext cx="2283592" cy="533669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monkey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713504" y="5876789"/>
              <a:ext cx="2283592" cy="552997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peacock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Bùi Liễu"/>
          <p:cNvSpPr/>
          <p:nvPr/>
        </p:nvSpPr>
        <p:spPr>
          <a:xfrm>
            <a:off x="1009447" y="4332884"/>
            <a:ext cx="4247797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A3D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can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0C3AD745-29C3-4A12-B90B-82FE167213F2}"/>
              </a:ext>
            </a:extLst>
          </p:cNvPr>
          <p:cNvSpPr/>
          <p:nvPr/>
        </p:nvSpPr>
        <p:spPr>
          <a:xfrm>
            <a:off x="628442" y="2240686"/>
            <a:ext cx="4247797" cy="762000"/>
          </a:xfrm>
          <a:prstGeom prst="wedgeRoundRectCallout">
            <a:avLst>
              <a:gd name="adj1" fmla="val 42645"/>
              <a:gd name="adj2" fmla="val 118485"/>
              <a:gd name="adj3" fmla="val 16667"/>
            </a:avLst>
          </a:prstGeom>
          <a:solidFill>
            <a:srgbClr val="A3D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4665907" y="304800"/>
            <a:ext cx="2875125" cy="7371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Review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148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grpSp>
        <p:nvGrpSpPr>
          <p:cNvPr id="4" name="Bùi Liễu"/>
          <p:cNvGrpSpPr/>
          <p:nvPr/>
        </p:nvGrpSpPr>
        <p:grpSpPr>
          <a:xfrm>
            <a:off x="5638800" y="950820"/>
            <a:ext cx="6115594" cy="5355756"/>
            <a:chOff x="5257249" y="1020794"/>
            <a:chExt cx="6115594" cy="540899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257249" y="1020794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" b="85"/>
            <a:stretch/>
          </p:blipFill>
          <p:spPr>
            <a:xfrm>
              <a:off x="8698264" y="4075577"/>
              <a:ext cx="2368098" cy="1593975"/>
            </a:xfrm>
            <a:prstGeom prst="roundRect">
              <a:avLst/>
            </a:prstGeom>
            <a:noFill/>
            <a:ln>
              <a:solidFill>
                <a:srgbClr val="FFFFFF"/>
              </a:solidFill>
            </a:ln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" b="85"/>
            <a:stretch/>
          </p:blipFill>
          <p:spPr>
            <a:xfrm>
              <a:off x="5467907" y="1403379"/>
              <a:ext cx="2462464" cy="1657492"/>
            </a:xfrm>
            <a:prstGeom prst="roundRect">
              <a:avLst/>
            </a:prstGeom>
            <a:noFill/>
            <a:ln>
              <a:solidFill>
                <a:srgbClr val="FFFFFF"/>
              </a:solidFill>
            </a:ln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" b="85"/>
            <a:stretch/>
          </p:blipFill>
          <p:spPr>
            <a:xfrm>
              <a:off x="8558474" y="1415372"/>
              <a:ext cx="2451700" cy="1650248"/>
            </a:xfrm>
            <a:prstGeom prst="roundRect">
              <a:avLst/>
            </a:prstGeom>
            <a:noFill/>
            <a:ln>
              <a:solidFill>
                <a:srgbClr val="FFFFFF"/>
              </a:solidFill>
            </a:ln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" b="85"/>
            <a:stretch/>
          </p:blipFill>
          <p:spPr>
            <a:xfrm>
              <a:off x="5319859" y="4068773"/>
              <a:ext cx="2432745" cy="1637489"/>
            </a:xfrm>
            <a:prstGeom prst="roundRect">
              <a:avLst/>
            </a:prstGeom>
            <a:noFill/>
            <a:ln>
              <a:solidFill>
                <a:srgbClr val="FFFFFF"/>
              </a:solidFill>
            </a:ln>
          </p:spPr>
        </p:pic>
        <p:sp>
          <p:nvSpPr>
            <p:cNvPr id="10" name="Bùi Liễu"/>
            <p:cNvSpPr/>
            <p:nvPr/>
          </p:nvSpPr>
          <p:spPr>
            <a:xfrm>
              <a:off x="5265270" y="1394757"/>
              <a:ext cx="525930" cy="5164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395027" y="1370467"/>
              <a:ext cx="525930" cy="5164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257249" y="3949336"/>
              <a:ext cx="525930" cy="5164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c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558474" y="3953641"/>
              <a:ext cx="525930" cy="51648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d</a:t>
              </a:r>
              <a:endParaRPr lang="vi-VN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318760" y="3258610"/>
              <a:ext cx="2202240" cy="516483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dancing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881840" y="3213111"/>
              <a:ext cx="2014209" cy="538291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counting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374914" y="5876405"/>
              <a:ext cx="2283592" cy="533669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swinging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713504" y="5876789"/>
              <a:ext cx="2283592" cy="552997"/>
            </a:xfrm>
            <a:prstGeom prst="flowChartAlternate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climbing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Bùi Liễu"/>
          <p:cNvSpPr/>
          <p:nvPr/>
        </p:nvSpPr>
        <p:spPr>
          <a:xfrm>
            <a:off x="1009447" y="4332884"/>
            <a:ext cx="4247797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="" xmlns:a16="http://schemas.microsoft.com/office/drawing/2014/main" id="{0C3AD745-29C3-4A12-B90B-82FE167213F2}"/>
              </a:ext>
            </a:extLst>
          </p:cNvPr>
          <p:cNvSpPr/>
          <p:nvPr/>
        </p:nvSpPr>
        <p:spPr>
          <a:xfrm>
            <a:off x="628442" y="2240686"/>
            <a:ext cx="4858347" cy="762000"/>
          </a:xfrm>
          <a:prstGeom prst="wedgeRoundRectCallout">
            <a:avLst>
              <a:gd name="adj1" fmla="val 42645"/>
              <a:gd name="adj2" fmla="val 118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____ </a:t>
            </a:r>
            <a:r>
              <a:rPr lang="vi-VN" sz="32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doing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4791004" y="343128"/>
            <a:ext cx="2609991" cy="60982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Review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291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97" b="8824"/>
          <a:stretch/>
        </p:blipFill>
        <p:spPr>
          <a:xfrm>
            <a:off x="-228600" y="1"/>
            <a:ext cx="12420600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3655" y="1612471"/>
            <a:ext cx="6589277" cy="2417758"/>
          </a:xfrm>
          <a:prstGeom prst="rect">
            <a:avLst/>
          </a:prstGeom>
          <a:noFill/>
        </p:spPr>
        <p:txBody>
          <a:bodyPr wrap="square" rtlCol="0">
            <a:prstTxWarp prst="textDeflate">
              <a:avLst>
                <a:gd name="adj" fmla="val 20551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92D050"/>
                    </a:gs>
                    <a:gs pos="4000">
                      <a:srgbClr val="65EA36"/>
                    </a:gs>
                    <a:gs pos="87000">
                      <a:srgbClr val="00B050"/>
                    </a:gs>
                  </a:gsLst>
                  <a:lin ang="5400000"/>
                </a:gradFill>
                <a:effectLst>
                  <a:glow rad="76200">
                    <a:srgbClr val="FFFF00"/>
                  </a:glow>
                </a:effectLst>
                <a:latin typeface="Arial Black" panose="020B0A04020102020204" pitchFamily="34" charset="0"/>
              </a:rPr>
              <a:t>Green planet </a:t>
            </a:r>
            <a:endParaRPr lang="en-US" sz="3300" b="1" baseline="-25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92D050"/>
                  </a:gs>
                  <a:gs pos="4000">
                    <a:srgbClr val="65EA36"/>
                  </a:gs>
                  <a:gs pos="87000">
                    <a:srgbClr val="00B050"/>
                  </a:gs>
                </a:gsLst>
                <a:lin ang="5400000"/>
              </a:gradFill>
              <a:effectLst>
                <a:glow rad="76200">
                  <a:srgbClr val="FFFF00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503489" y="5133416"/>
            <a:ext cx="1385048" cy="481573"/>
          </a:xfrm>
          <a:prstGeom prst="roundRect">
            <a:avLst>
              <a:gd name="adj" fmla="val 50000"/>
            </a:avLst>
          </a:prstGeom>
          <a:solidFill>
            <a:srgbClr val="2CC945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Cartoon Music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4992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73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2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noFill/>
          <a:ln>
            <a:solidFill>
              <a:srgbClr val="EFA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noFill/>
          <a:ln>
            <a:solidFill>
              <a:srgbClr val="EFA7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976974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168"/>
            <a:ext cx="12192000" cy="6904168"/>
          </a:xfrm>
          <a:prstGeom prst="rect">
            <a:avLst/>
          </a:prstGeom>
        </p:spPr>
      </p:pic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187083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54312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9473" b="8824"/>
          <a:stretch/>
        </p:blipFill>
        <p:spPr>
          <a:xfrm>
            <a:off x="-228600" y="-8708"/>
            <a:ext cx="12420600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1672482" y="5520061"/>
            <a:ext cx="2889293" cy="986617"/>
            <a:chOff x="238369" y="4994453"/>
            <a:chExt cx="3851459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285151" y="5285645"/>
              <a:ext cx="3804677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337980" y="5533008"/>
              <a:ext cx="3656822" cy="928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b="1" dirty="0">
                  <a:latin typeface="Comic Sans MS" panose="030F0702030302020204" pitchFamily="66" charset="0"/>
                </a:rPr>
                <a:t>A. tiger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495801" y="5486401"/>
            <a:ext cx="2917822" cy="1033083"/>
            <a:chOff x="3985490" y="4923450"/>
            <a:chExt cx="3889487" cy="1641157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300850" y="5288458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71515" y="5441699"/>
              <a:ext cx="3403462" cy="928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peacock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7391224" y="5461408"/>
            <a:ext cx="2833569" cy="1031312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313900" y="5391732"/>
              <a:ext cx="2962050" cy="928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200" b="1" dirty="0">
                  <a:latin typeface="Comic Sans MS" panose="030F0702030302020204" pitchFamily="66" charset="0"/>
                </a:rPr>
                <a:t>C. monkey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5678" y="5506855"/>
            <a:ext cx="552534" cy="54625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562" y="4910966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0350" y="5486401"/>
            <a:ext cx="557881" cy="55154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2561" y="5495798"/>
            <a:ext cx="557881" cy="55154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xmlns="" id="{B0245406-34C1-4219-ADE3-F477A328B8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4038600" y="1606013"/>
            <a:ext cx="4368653" cy="2760505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031133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9473" b="8824"/>
          <a:stretch/>
        </p:blipFill>
        <p:spPr>
          <a:xfrm>
            <a:off x="-197428" y="0"/>
            <a:ext cx="12389427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1420045" y="5531096"/>
            <a:ext cx="3387074" cy="986617"/>
            <a:chOff x="93383" y="4994453"/>
            <a:chExt cx="4139371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285151" y="5285645"/>
              <a:ext cx="3804677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93383" y="5312011"/>
              <a:ext cx="4139371" cy="102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 dirty="0">
                  <a:latin typeface="Comic Sans MS" panose="030F0702030302020204" pitchFamily="66" charset="0"/>
                </a:rPr>
                <a:t>A. horse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474164" y="5486400"/>
            <a:ext cx="3105144" cy="1031312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67115" y="5464869"/>
              <a:ext cx="2946086" cy="102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pPr algn="l"/>
              <a:r>
                <a:rPr lang="en-US" altLang="en-US" sz="3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tiger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7379112" y="5486400"/>
            <a:ext cx="3212288" cy="1031312"/>
            <a:chOff x="7771527" y="4923450"/>
            <a:chExt cx="3811439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7771527" y="5438327"/>
              <a:ext cx="3779574" cy="102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 dirty="0">
                  <a:latin typeface="Comic Sans MS" panose="030F0702030302020204" pitchFamily="66" charset="0"/>
                </a:rPr>
                <a:t>C. peacock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573" y="5464510"/>
            <a:ext cx="552534" cy="54625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562" y="4910966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1949" y="5448879"/>
            <a:ext cx="557881" cy="55154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3666" y="5484258"/>
            <a:ext cx="557881" cy="55154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-3733800" y="18288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</a:t>
            </a:r>
          </a:p>
          <a:p>
            <a:r>
              <a:rPr lang="en-US"/>
              <a:t>  0968142780</a:t>
            </a: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5A9947C7-5087-4A90-8B90-1C07F02BCC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2559"/>
          <a:stretch/>
        </p:blipFill>
        <p:spPr>
          <a:xfrm>
            <a:off x="4134677" y="1685639"/>
            <a:ext cx="4017057" cy="2531699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685574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19844" b="8824"/>
          <a:stretch/>
        </p:blipFill>
        <p:spPr>
          <a:xfrm>
            <a:off x="-228600" y="1"/>
            <a:ext cx="12420600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1524001" y="5394168"/>
            <a:ext cx="3016781" cy="1095634"/>
            <a:chOff x="238369" y="4994453"/>
            <a:chExt cx="3779660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67056" y="5285645"/>
              <a:ext cx="3550973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07022" y="5461419"/>
              <a:ext cx="3281236" cy="92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 dirty="0">
                  <a:latin typeface="Comic Sans MS" panose="030F0702030302020204" pitchFamily="66" charset="0"/>
                </a:rPr>
                <a:t>A. tiger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441485" y="5374862"/>
            <a:ext cx="3073648" cy="1145268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632159" y="5418034"/>
              <a:ext cx="3102465" cy="92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 dirty="0">
                  <a:latin typeface="Comic Sans MS" panose="030F0702030302020204" pitchFamily="66" charset="0"/>
                </a:rPr>
                <a:t>B. monkey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7475147" y="5345810"/>
            <a:ext cx="3014799" cy="1145268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188916" y="5434441"/>
              <a:ext cx="3261667" cy="92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 dirty="0">
                  <a:latin typeface="Comic Sans MS" panose="030F0702030302020204" pitchFamily="66" charset="0"/>
                </a:rPr>
                <a:t>C. peacock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9449" y="5378609"/>
            <a:ext cx="514991" cy="50913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1214" y="5445982"/>
            <a:ext cx="519974" cy="51406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5503" y="5410839"/>
            <a:ext cx="519974" cy="51406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653" y="4881336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-3733800" y="18288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</a:t>
            </a:r>
          </a:p>
          <a:p>
            <a:r>
              <a:rPr lang="en-US"/>
              <a:t>  0968142780</a:t>
            </a:r>
          </a:p>
        </p:txBody>
      </p:sp>
      <p:pic>
        <p:nvPicPr>
          <p:cNvPr id="25" name="Bùi Liễu">
            <a:extLst>
              <a:ext uri="{FF2B5EF4-FFF2-40B4-BE49-F238E27FC236}">
                <a16:creationId xmlns:a16="http://schemas.microsoft.com/office/drawing/2014/main" xmlns="" id="{97B5A8B1-D510-47E1-927B-5B347B1FD5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2719"/>
          <a:stretch/>
        </p:blipFill>
        <p:spPr>
          <a:xfrm>
            <a:off x="3903481" y="1582566"/>
            <a:ext cx="4385038" cy="2763613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957592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19720" b="8824"/>
          <a:stretch/>
        </p:blipFill>
        <p:spPr>
          <a:xfrm>
            <a:off x="-187890" y="5220"/>
            <a:ext cx="12344400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1389188" y="5415428"/>
            <a:ext cx="3511187" cy="1056388"/>
            <a:chOff x="154120" y="4994453"/>
            <a:chExt cx="4263622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538855" y="5285644"/>
              <a:ext cx="3450653" cy="12761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54120" y="5443300"/>
              <a:ext cx="4263622" cy="958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sz="3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peacock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550081" y="5367571"/>
            <a:ext cx="3038604" cy="1104244"/>
            <a:chOff x="3985490" y="4923450"/>
            <a:chExt cx="4028548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4195152" y="5285644"/>
              <a:ext cx="3818886" cy="12761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384018" y="5303342"/>
              <a:ext cx="3395701" cy="958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 dirty="0">
                  <a:latin typeface="Comic Sans MS" panose="030F0702030302020204" pitchFamily="66" charset="0"/>
                </a:rPr>
                <a:t>B. monkey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7444444" y="5364646"/>
            <a:ext cx="3029700" cy="1104245"/>
            <a:chOff x="7805788" y="4923450"/>
            <a:chExt cx="3649885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6"/>
            <a:srcRect t="20743"/>
            <a:stretch/>
          </p:blipFill>
          <p:spPr>
            <a:xfrm>
              <a:off x="8175593" y="5285645"/>
              <a:ext cx="3280080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357694" y="5376745"/>
              <a:ext cx="2743363" cy="958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sz="3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C. horse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225" y="5444285"/>
            <a:ext cx="496544" cy="49090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1750" y="5434090"/>
            <a:ext cx="501349" cy="4956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9240" y="5434090"/>
            <a:ext cx="501349" cy="4956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9852" y="4809691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xmlns="" id="{4CCEDCF2-64A9-48C3-B840-B6BB23AF16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3962400" y="1552462"/>
            <a:ext cx="4651738" cy="2939384"/>
          </a:xfrm>
          <a:prstGeom prst="roundRect">
            <a:avLst/>
          </a:prstGeom>
          <a:ln w="28575">
            <a:solidFill>
              <a:srgbClr val="A1C064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707640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19720" b="8824"/>
          <a:stretch/>
        </p:blipFill>
        <p:spPr>
          <a:xfrm>
            <a:off x="-228600" y="1"/>
            <a:ext cx="12420600" cy="6857999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1310751" y="5415430"/>
            <a:ext cx="3640013" cy="1053460"/>
            <a:chOff x="58874" y="4994453"/>
            <a:chExt cx="4420055" cy="1562996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8"/>
            <a:srcRect t="20743"/>
            <a:stretch/>
          </p:blipFill>
          <p:spPr>
            <a:xfrm>
              <a:off x="446124" y="5281300"/>
              <a:ext cx="3645557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8874" y="5550766"/>
              <a:ext cx="4420055" cy="77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 err="1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A.or</a:t>
              </a:r>
              <a:r>
                <a:rPr lang="en-US" altLang="en-US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endParaRPr lang="en-US" alt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550081" y="5367571"/>
            <a:ext cx="3425084" cy="1104244"/>
            <a:chOff x="3985490" y="4923450"/>
            <a:chExt cx="4540939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8"/>
            <a:srcRect t="20743"/>
            <a:stretch/>
          </p:blipFill>
          <p:spPr>
            <a:xfrm>
              <a:off x="4195152" y="5285644"/>
              <a:ext cx="3818886" cy="12761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390413" y="5531232"/>
              <a:ext cx="4136016" cy="776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800" b="1" dirty="0">
                  <a:latin typeface="Comic Sans MS" panose="030F0702030302020204" pitchFamily="66" charset="0"/>
                </a:rPr>
                <a:t>B. </a:t>
              </a:r>
              <a:r>
                <a:rPr lang="en-US" altLang="en-US" sz="2800" b="1" dirty="0" err="1" smtClean="0">
                  <a:latin typeface="Comic Sans MS" panose="030F0702030302020204" pitchFamily="66" charset="0"/>
                </a:rPr>
                <a:t>er</a:t>
              </a:r>
              <a:endParaRPr lang="en-US" altLang="en-US" sz="28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7499240" y="5364644"/>
            <a:ext cx="3016360" cy="1104245"/>
            <a:chOff x="7805788" y="4923450"/>
            <a:chExt cx="3649885" cy="1638345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8"/>
            <a:srcRect t="20743"/>
            <a:stretch/>
          </p:blipFill>
          <p:spPr>
            <a:xfrm>
              <a:off x="8067965" y="5285646"/>
              <a:ext cx="3387708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417251" y="5532726"/>
              <a:ext cx="2743363" cy="77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C. </a:t>
              </a:r>
              <a:r>
                <a:rPr lang="en-US" altLang="en-US" dirty="0" err="1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ea</a:t>
              </a:r>
              <a:endParaRPr lang="en-US" altLang="en-US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225" y="5444285"/>
            <a:ext cx="496544" cy="490901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1750" y="5434090"/>
            <a:ext cx="501349" cy="4956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9240" y="5434090"/>
            <a:ext cx="501349" cy="4956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1424" y="4696256"/>
            <a:ext cx="564293" cy="5578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140807" y="2337987"/>
            <a:ext cx="2015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800" b="1" dirty="0" err="1" smtClean="0">
                <a:latin typeface="Comic Sans MS" panose="030F0702030302020204" pitchFamily="66" charset="0"/>
              </a:rPr>
              <a:t>tig</a:t>
            </a:r>
            <a:r>
              <a:rPr lang="en-US" altLang="en-US" sz="4800" b="1" dirty="0">
                <a:latin typeface="Comic Sans MS" panose="030F0702030302020204" pitchFamily="66" charset="0"/>
              </a:rPr>
              <a:t>__ </a:t>
            </a:r>
          </a:p>
        </p:txBody>
      </p:sp>
      <p:pic>
        <p:nvPicPr>
          <p:cNvPr id="21" name="tiger">
            <a:hlinkClick r:id="" action="ppaction://media"/>
            <a:extLst>
              <a:ext uri="{FF2B5EF4-FFF2-40B4-BE49-F238E27FC236}">
                <a16:creationId xmlns:a16="http://schemas.microsoft.com/office/drawing/2014/main" xmlns="" id="{559AC69A-9184-4CD6-82C7-9F8E49D9F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6015" y="2406678"/>
            <a:ext cx="639895" cy="5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95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794</Words>
  <Application>Microsoft Office PowerPoint</Application>
  <PresentationFormat>Custom</PresentationFormat>
  <Paragraphs>260</Paragraphs>
  <Slides>41</Slides>
  <Notes>15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116</cp:revision>
  <dcterms:created xsi:type="dcterms:W3CDTF">2006-08-16T00:00:00Z</dcterms:created>
  <dcterms:modified xsi:type="dcterms:W3CDTF">2023-03-21T03:02:09Z</dcterms:modified>
</cp:coreProperties>
</file>