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75" r:id="rId3"/>
    <p:sldId id="432" r:id="rId4"/>
    <p:sldId id="442" r:id="rId5"/>
    <p:sldId id="449" r:id="rId6"/>
    <p:sldId id="434" r:id="rId7"/>
    <p:sldId id="448" r:id="rId8"/>
    <p:sldId id="438"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2FAFC"/>
    <a:srgbClr val="FF21FF"/>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73938" autoAdjust="0"/>
  </p:normalViewPr>
  <p:slideViewPr>
    <p:cSldViewPr>
      <p:cViewPr varScale="1">
        <p:scale>
          <a:sx n="41" d="100"/>
          <a:sy n="41" d="100"/>
        </p:scale>
        <p:origin x="648" y="5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79294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0793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23195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398488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923009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57581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17992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0407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9144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77235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62864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8/5/2024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3457721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jpeg"/><Relationship Id="rId3" Type="http://schemas.openxmlformats.org/officeDocument/2006/relationships/hyperlink" Target="Van%20dung/Cau%202.pptx" TargetMode="External"/><Relationship Id="rId7" Type="http://schemas.openxmlformats.org/officeDocument/2006/relationships/hyperlink" Target="Van%20dung/Cau%204.pptx" TargetMode="External"/><Relationship Id="rId12"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hyperlink" Target="Van%20dung/Cau%203.pptx" TargetMode="External"/><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Van%20dung/Cau%201.pptx" TargetMode="External"/><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1496218" y="5334000"/>
            <a:ext cx="13500099"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Công</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nghệ</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10: </a:t>
            </a:r>
            <a:r>
              <a:rPr kumimoji="0" lang="nl-NL" sz="4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LÀM ĐỒ CHƠI (T4) </a:t>
            </a:r>
            <a:endPar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654199" y="467380"/>
            <a:ext cx="5006371" cy="523220"/>
            <a:chOff x="5498868" y="636422"/>
            <a:chExt cx="4921898" cy="523220"/>
          </a:xfrm>
        </p:grpSpPr>
        <p:sp>
          <p:nvSpPr>
            <p:cNvPr id="30" name="TextBox 29"/>
            <p:cNvSpPr txBox="1"/>
            <p:nvPr/>
          </p:nvSpPr>
          <p:spPr>
            <a:xfrm>
              <a:off x="5498868"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18534"/>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ĐÂY LÀ AI</a:t>
            </a:r>
          </a:p>
        </p:txBody>
      </p:sp>
      <p:grpSp>
        <p:nvGrpSpPr>
          <p:cNvPr id="15" name="Group 14"/>
          <p:cNvGrpSpPr/>
          <p:nvPr/>
        </p:nvGrpSpPr>
        <p:grpSpPr>
          <a:xfrm>
            <a:off x="1813719" y="7132320"/>
            <a:ext cx="1204790" cy="1682114"/>
            <a:chOff x="990600" y="2621280"/>
            <a:chExt cx="2735176" cy="3806344"/>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4556919" y="7162800"/>
            <a:ext cx="1204790" cy="1682114"/>
            <a:chOff x="990600" y="2621280"/>
            <a:chExt cx="2735176" cy="3806344"/>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3" name="Group 32"/>
          <p:cNvGrpSpPr/>
          <p:nvPr/>
        </p:nvGrpSpPr>
        <p:grpSpPr>
          <a:xfrm>
            <a:off x="7147719" y="7162800"/>
            <a:ext cx="1204790" cy="1682114"/>
            <a:chOff x="990600" y="2621280"/>
            <a:chExt cx="2735176" cy="3806344"/>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35" name="TextBox 34"/>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9" name="Group 38"/>
          <p:cNvGrpSpPr/>
          <p:nvPr/>
        </p:nvGrpSpPr>
        <p:grpSpPr>
          <a:xfrm>
            <a:off x="9814719" y="7193280"/>
            <a:ext cx="1204790" cy="1682114"/>
            <a:chOff x="990600" y="2621280"/>
            <a:chExt cx="2735176" cy="3806344"/>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0" name="Picture 2" descr="Độc đáo hình tượng ông bụt trong truyện cổ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l="20058"/>
          <a:stretch/>
        </p:blipFill>
        <p:spPr bwMode="auto">
          <a:xfrm>
            <a:off x="1813719" y="1981201"/>
            <a:ext cx="2731833" cy="207170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12634119" y="7193280"/>
            <a:ext cx="1204790" cy="1682114"/>
            <a:chOff x="990600" y="2621280"/>
            <a:chExt cx="2735176" cy="3806344"/>
          </a:xfrm>
        </p:grpSpPr>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7" name="TextBox 4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2" name="Picture 4" descr="Nữ ca sĩ khiến Hari Won ghen tuông hoá chị Hằng Nga xinh đẹp say đắm lòng  người - Yeah1 Musi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29" b="13418"/>
          <a:stretch/>
        </p:blipFill>
        <p:spPr bwMode="auto">
          <a:xfrm>
            <a:off x="6508163" y="1981201"/>
            <a:ext cx="2950603"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ôn Ngộ Không - Nhân vật mang đầy tính nhân văn - Tượng Mỹ Hầu Vương trang  trí 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509" y="1981200"/>
            <a:ext cx="3351287"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ự tích chú Cuội cung trăng lớp 3, sự tích chú Cuội chị Hằ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2711" y="4495800"/>
            <a:ext cx="3497995" cy="2062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op 12 Bài văn tả cô Tấm trong truyện cổ tích &quot;Tấm Cám&quot; (lớp 5) hay nhất -  Toplist.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093" y="4495800"/>
            <a:ext cx="3667354" cy="2062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0923" y="4082534"/>
            <a:ext cx="1396536" cy="461665"/>
          </a:xfrm>
          <a:prstGeom prst="rect">
            <a:avLst/>
          </a:prstGeom>
          <a:noFill/>
        </p:spPr>
        <p:txBody>
          <a:bodyPr wrap="none" rtlCol="0">
            <a:spAutoFit/>
          </a:bodyPr>
          <a:lstStyle/>
          <a:p>
            <a:r>
              <a:rPr lang="en-US" sz="2400" b="1">
                <a:solidFill>
                  <a:srgbClr val="FF0000"/>
                </a:solidFill>
              </a:rPr>
              <a:t>Ông Bụt</a:t>
            </a:r>
          </a:p>
        </p:txBody>
      </p:sp>
      <p:sp>
        <p:nvSpPr>
          <p:cNvPr id="48" name="TextBox 47"/>
          <p:cNvSpPr txBox="1"/>
          <p:nvPr/>
        </p:nvSpPr>
        <p:spPr>
          <a:xfrm>
            <a:off x="7248020" y="4021574"/>
            <a:ext cx="1534394" cy="461665"/>
          </a:xfrm>
          <a:prstGeom prst="rect">
            <a:avLst/>
          </a:prstGeom>
          <a:noFill/>
        </p:spPr>
        <p:txBody>
          <a:bodyPr wrap="none" rtlCol="0">
            <a:spAutoFit/>
          </a:bodyPr>
          <a:lstStyle/>
          <a:p>
            <a:r>
              <a:rPr lang="en-US" sz="2400" b="1">
                <a:solidFill>
                  <a:srgbClr val="FF0000"/>
                </a:solidFill>
              </a:rPr>
              <a:t>Chị Hằng</a:t>
            </a:r>
          </a:p>
        </p:txBody>
      </p:sp>
      <p:sp>
        <p:nvSpPr>
          <p:cNvPr id="49" name="TextBox 48"/>
          <p:cNvSpPr txBox="1"/>
          <p:nvPr/>
        </p:nvSpPr>
        <p:spPr>
          <a:xfrm>
            <a:off x="11643519" y="4006334"/>
            <a:ext cx="2452916" cy="461665"/>
          </a:xfrm>
          <a:prstGeom prst="rect">
            <a:avLst/>
          </a:prstGeom>
          <a:noFill/>
        </p:spPr>
        <p:txBody>
          <a:bodyPr wrap="none" rtlCol="0">
            <a:spAutoFit/>
          </a:bodyPr>
          <a:lstStyle/>
          <a:p>
            <a:r>
              <a:rPr lang="en-US" sz="2400" b="1">
                <a:solidFill>
                  <a:srgbClr val="FF0000"/>
                </a:solidFill>
              </a:rPr>
              <a:t>Tôn ngộ Không</a:t>
            </a:r>
          </a:p>
        </p:txBody>
      </p:sp>
      <p:sp>
        <p:nvSpPr>
          <p:cNvPr id="50" name="TextBox 49"/>
          <p:cNvSpPr txBox="1"/>
          <p:nvPr/>
        </p:nvSpPr>
        <p:spPr>
          <a:xfrm>
            <a:off x="5063440" y="6546126"/>
            <a:ext cx="1550424" cy="461665"/>
          </a:xfrm>
          <a:prstGeom prst="rect">
            <a:avLst/>
          </a:prstGeom>
          <a:noFill/>
        </p:spPr>
        <p:txBody>
          <a:bodyPr wrap="none" rtlCol="0">
            <a:spAutoFit/>
          </a:bodyPr>
          <a:lstStyle/>
          <a:p>
            <a:r>
              <a:rPr lang="en-US" sz="2400" b="1">
                <a:solidFill>
                  <a:srgbClr val="FF0000"/>
                </a:solidFill>
              </a:rPr>
              <a:t>Chú Cuội</a:t>
            </a:r>
          </a:p>
        </p:txBody>
      </p:sp>
      <p:sp>
        <p:nvSpPr>
          <p:cNvPr id="51" name="TextBox 50"/>
          <p:cNvSpPr txBox="1"/>
          <p:nvPr/>
        </p:nvSpPr>
        <p:spPr>
          <a:xfrm>
            <a:off x="9967119" y="6546125"/>
            <a:ext cx="1313180" cy="461665"/>
          </a:xfrm>
          <a:prstGeom prst="rect">
            <a:avLst/>
          </a:prstGeom>
          <a:noFill/>
        </p:spPr>
        <p:txBody>
          <a:bodyPr wrap="none" rtlCol="0">
            <a:spAutoFit/>
          </a:bodyPr>
          <a:lstStyle/>
          <a:p>
            <a:r>
              <a:rPr lang="en-US" sz="2400" b="1">
                <a:solidFill>
                  <a:srgbClr val="FF0000"/>
                </a:solidFill>
              </a:rPr>
              <a:t>Cô Tấm</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fade">
                                      <p:cBhvr>
                                        <p:cTn id="37" dur="500"/>
                                        <p:tgtEl>
                                          <p:spTgt spid="205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4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fade">
                                      <p:cBhvr>
                                        <p:cTn id="47" dur="500"/>
                                        <p:tgtEl>
                                          <p:spTgt spid="205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2" restart="whenNotActive" fill="hold" evtFilter="cancelBubble" nodeType="interactiveSeq">
                <p:stCondLst>
                  <p:cond evt="onClick" delay="0">
                    <p:tgtEl>
                      <p:spTgt spid="2050"/>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nextCondLst>
                <p:cond evt="onClick" delay="0">
                  <p:tgtEl>
                    <p:spTgt spid="2050"/>
                  </p:tgtEl>
                </p:cond>
              </p:nextCondLst>
            </p:seq>
            <p:seq concurrent="1" nextAc="seek">
              <p:cTn id="58" restart="whenNotActive" fill="hold" evtFilter="cancelBubble" nodeType="interactiveSeq">
                <p:stCondLst>
                  <p:cond evt="onClick" delay="0">
                    <p:tgtEl>
                      <p:spTgt spid="205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nextCondLst>
                <p:cond evt="onClick" delay="0">
                  <p:tgtEl>
                    <p:spTgt spid="2052"/>
                  </p:tgtEl>
                </p:cond>
              </p:nextCondLst>
            </p:seq>
            <p:seq concurrent="1" nextAc="seek">
              <p:cTn id="64" restart="whenNotActive" fill="hold" evtFilter="cancelBubble" nodeType="interactiveSeq">
                <p:stCondLst>
                  <p:cond evt="onClick" delay="0">
                    <p:tgtEl>
                      <p:spTgt spid="2054"/>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childTnLst>
              </p:cTn>
              <p:nextCondLst>
                <p:cond evt="onClick" delay="0">
                  <p:tgtEl>
                    <p:spTgt spid="2054"/>
                  </p:tgtEl>
                </p:cond>
              </p:nextCondLst>
            </p:seq>
            <p:seq concurrent="1" nextAc="seek">
              <p:cTn id="70" restart="whenNotActive" fill="hold" evtFilter="cancelBubble" nodeType="interactiveSeq">
                <p:stCondLst>
                  <p:cond evt="onClick" delay="0">
                    <p:tgtEl>
                      <p:spTgt spid="2056"/>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nextCondLst>
                <p:cond evt="onClick" delay="0">
                  <p:tgtEl>
                    <p:spTgt spid="2056"/>
                  </p:tgtEl>
                </p:cond>
              </p:nextCondLst>
            </p:seq>
            <p:seq concurrent="1" nextAc="seek">
              <p:cTn id="76" restart="whenNotActive" fill="hold" evtFilter="cancelBubble" nodeType="interactiveSeq">
                <p:stCondLst>
                  <p:cond evt="onClick" delay="0">
                    <p:tgtEl>
                      <p:spTgt spid="2058"/>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childTnLst>
              </p:cTn>
              <p:nextCondLst>
                <p:cond evt="onClick" delay="0">
                  <p:tgtEl>
                    <p:spTgt spid="2058"/>
                  </p:tgtEl>
                </p:cond>
              </p:nextCondLst>
            </p:seq>
          </p:childTnLst>
        </p:cTn>
      </p:par>
    </p:tnLst>
    <p:bldLst>
      <p:bldP spid="2" grpId="0"/>
      <p:bldP spid="48"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3109119" y="1019618"/>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(T4)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Box 18">
            <a:extLst>
              <a:ext uri="{FF2B5EF4-FFF2-40B4-BE49-F238E27FC236}">
                <a16:creationId xmlns:a16="http://schemas.microsoft.com/office/drawing/2014/main" id="{225450ED-5278-AB6A-836D-18E6F207A3F7}"/>
              </a:ext>
            </a:extLst>
          </p:cNvPr>
          <p:cNvSpPr txBox="1"/>
          <p:nvPr/>
        </p:nvSpPr>
        <p:spPr>
          <a:xfrm>
            <a:off x="768790" y="1914092"/>
            <a:ext cx="14456129" cy="646331"/>
          </a:xfrm>
          <a:prstGeom prst="rect">
            <a:avLst/>
          </a:prstGeom>
          <a:noFill/>
        </p:spPr>
        <p:txBody>
          <a:bodyPr wrap="square">
            <a:spAutoFit/>
          </a:bodyPr>
          <a:lstStyle/>
          <a:p>
            <a:r>
              <a:rPr lang="nl-NL" sz="3600" b="1" dirty="0">
                <a:solidFill>
                  <a:srgbClr val="FF0066"/>
                </a:solidFill>
                <a:latin typeface="Times New Roman" panose="02020603050405020304" pitchFamily="18" charset="0"/>
                <a:cs typeface="Times New Roman" panose="02020603050405020304" pitchFamily="18" charset="0"/>
              </a:rPr>
              <a:t>1.Các bước tính chi phí làm xe đồ chơi. (làm việc nhóm 2)</a:t>
            </a:r>
            <a:endParaRPr lang="en-US" sz="3600" dirty="0">
              <a:solidFill>
                <a:srgbClr val="FF0066"/>
              </a:solidFill>
              <a:latin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4CEB4976-E1A9-54CE-8FE5-4BAA60DDD347}"/>
              </a:ext>
            </a:extLst>
          </p:cNvPr>
          <p:cNvPicPr>
            <a:picLocks noChangeAspect="1"/>
          </p:cNvPicPr>
          <p:nvPr/>
        </p:nvPicPr>
        <p:blipFill rotWithShape="1">
          <a:blip r:embed="rId2"/>
          <a:srcRect t="54791" r="50159"/>
          <a:stretch/>
        </p:blipFill>
        <p:spPr>
          <a:xfrm>
            <a:off x="1135106" y="6096000"/>
            <a:ext cx="6836129" cy="2917226"/>
          </a:xfrm>
          <a:prstGeom prst="rect">
            <a:avLst/>
          </a:prstGeom>
        </p:spPr>
      </p:pic>
      <p:pic>
        <p:nvPicPr>
          <p:cNvPr id="33" name="Picture 32">
            <a:extLst>
              <a:ext uri="{FF2B5EF4-FFF2-40B4-BE49-F238E27FC236}">
                <a16:creationId xmlns:a16="http://schemas.microsoft.com/office/drawing/2014/main" id="{A61503BE-BAF0-3D4E-AC03-D06FE1448BA4}"/>
              </a:ext>
            </a:extLst>
          </p:cNvPr>
          <p:cNvPicPr>
            <a:picLocks noChangeAspect="1"/>
          </p:cNvPicPr>
          <p:nvPr/>
        </p:nvPicPr>
        <p:blipFill rotWithShape="1">
          <a:blip r:embed="rId2"/>
          <a:srcRect t="3982" r="50159" b="45208"/>
          <a:stretch/>
        </p:blipFill>
        <p:spPr>
          <a:xfrm>
            <a:off x="1135106" y="2504893"/>
            <a:ext cx="6674764" cy="3278637"/>
          </a:xfrm>
          <a:prstGeom prst="rect">
            <a:avLst/>
          </a:prstGeom>
        </p:spPr>
      </p:pic>
      <p:pic>
        <p:nvPicPr>
          <p:cNvPr id="34" name="Picture 33">
            <a:extLst>
              <a:ext uri="{FF2B5EF4-FFF2-40B4-BE49-F238E27FC236}">
                <a16:creationId xmlns:a16="http://schemas.microsoft.com/office/drawing/2014/main" id="{B9E234D6-B32E-1A2E-097A-EA6EEE029FDF}"/>
              </a:ext>
            </a:extLst>
          </p:cNvPr>
          <p:cNvPicPr>
            <a:picLocks noChangeAspect="1"/>
          </p:cNvPicPr>
          <p:nvPr/>
        </p:nvPicPr>
        <p:blipFill rotWithShape="1">
          <a:blip r:embed="rId2"/>
          <a:srcRect l="48730" t="3982" b="45208"/>
          <a:stretch/>
        </p:blipFill>
        <p:spPr>
          <a:xfrm>
            <a:off x="8366919" y="2585263"/>
            <a:ext cx="7032271" cy="3278637"/>
          </a:xfrm>
          <a:prstGeom prst="rect">
            <a:avLst/>
          </a:prstGeom>
        </p:spPr>
      </p:pic>
      <p:pic>
        <p:nvPicPr>
          <p:cNvPr id="35" name="Picture 34">
            <a:extLst>
              <a:ext uri="{FF2B5EF4-FFF2-40B4-BE49-F238E27FC236}">
                <a16:creationId xmlns:a16="http://schemas.microsoft.com/office/drawing/2014/main" id="{F2FD0D93-CB1F-9656-ED44-A1454BBD6C2F}"/>
              </a:ext>
            </a:extLst>
          </p:cNvPr>
          <p:cNvPicPr>
            <a:picLocks noChangeAspect="1"/>
          </p:cNvPicPr>
          <p:nvPr/>
        </p:nvPicPr>
        <p:blipFill rotWithShape="1">
          <a:blip r:embed="rId2"/>
          <a:srcRect l="50556" t="54791"/>
          <a:stretch/>
        </p:blipFill>
        <p:spPr>
          <a:xfrm>
            <a:off x="8138319" y="5993682"/>
            <a:ext cx="6781800" cy="2917226"/>
          </a:xfrm>
          <a:prstGeom prst="rect">
            <a:avLst/>
          </a:prstGeom>
        </p:spPr>
      </p:pic>
      <p:sp>
        <p:nvSpPr>
          <p:cNvPr id="2" name="Rectangle 1">
            <a:extLst>
              <a:ext uri="{FF2B5EF4-FFF2-40B4-BE49-F238E27FC236}">
                <a16:creationId xmlns:a16="http://schemas.microsoft.com/office/drawing/2014/main" id="{90DE085E-32EE-733A-9389-39D9DDEDF156}"/>
              </a:ext>
            </a:extLst>
          </p:cNvPr>
          <p:cNvSpPr/>
          <p:nvPr/>
        </p:nvSpPr>
        <p:spPr>
          <a:xfrm>
            <a:off x="3109118" y="2585263"/>
            <a:ext cx="4700751" cy="304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a:t>
            </a:r>
          </a:p>
          <a:p>
            <a:pPr algn="ct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tổng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theo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dirty="0">
                <a:solidFill>
                  <a:srgbClr val="0000CC"/>
                </a:solidFill>
              </a:rPr>
              <a:t> </a:t>
            </a:r>
          </a:p>
        </p:txBody>
      </p:sp>
      <p:sp>
        <p:nvSpPr>
          <p:cNvPr id="37" name="Rectangle 36">
            <a:extLst>
              <a:ext uri="{FF2B5EF4-FFF2-40B4-BE49-F238E27FC236}">
                <a16:creationId xmlns:a16="http://schemas.microsoft.com/office/drawing/2014/main" id="{8682FB34-8A3E-E9AC-3B69-B78183D97478}"/>
              </a:ext>
            </a:extLst>
          </p:cNvPr>
          <p:cNvSpPr/>
          <p:nvPr/>
        </p:nvSpPr>
        <p:spPr>
          <a:xfrm>
            <a:off x="10306144" y="2690205"/>
            <a:ext cx="4953000" cy="304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a:t>
            </a:r>
          </a:p>
          <a:p>
            <a:pPr algn="ct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theo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dirty="0">
                <a:solidFill>
                  <a:srgbClr val="0000CC"/>
                </a:solidFill>
              </a:rPr>
              <a:t> </a:t>
            </a:r>
          </a:p>
        </p:txBody>
      </p:sp>
      <p:sp>
        <p:nvSpPr>
          <p:cNvPr id="46" name="Rectangle 45">
            <a:extLst>
              <a:ext uri="{FF2B5EF4-FFF2-40B4-BE49-F238E27FC236}">
                <a16:creationId xmlns:a16="http://schemas.microsoft.com/office/drawing/2014/main" id="{39A5E0BC-C88F-BC6B-3A73-A95C770E5744}"/>
              </a:ext>
            </a:extLst>
          </p:cNvPr>
          <p:cNvSpPr/>
          <p:nvPr/>
        </p:nvSpPr>
        <p:spPr>
          <a:xfrm>
            <a:off x="3270484" y="6254176"/>
            <a:ext cx="4539385" cy="259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a:t>
            </a:r>
          </a:p>
          <a:p>
            <a:pPr algn="ctr"/>
            <a:r>
              <a:rPr lang="en-US" sz="3200" b="1" dirty="0" err="1">
                <a:solidFill>
                  <a:srgbClr val="0000CC"/>
                </a:solidFill>
                <a:latin typeface="Times New Roman" panose="02020603050405020304" pitchFamily="18" charset="0"/>
                <a:cs typeface="Times New Roman" panose="02020603050405020304" pitchFamily="18" charset="0"/>
              </a:rPr>
              <a:t>Tìm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giá</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endParaRPr lang="en-US" dirty="0">
              <a:solidFill>
                <a:srgbClr val="0000CC"/>
              </a:solidFill>
            </a:endParaRPr>
          </a:p>
        </p:txBody>
      </p:sp>
      <p:sp>
        <p:nvSpPr>
          <p:cNvPr id="47" name="Rectangle 46">
            <a:extLst>
              <a:ext uri="{FF2B5EF4-FFF2-40B4-BE49-F238E27FC236}">
                <a16:creationId xmlns:a16="http://schemas.microsoft.com/office/drawing/2014/main" id="{CB330EC1-CB44-57AD-E34B-D56BFD97CEF2}"/>
              </a:ext>
            </a:extLst>
          </p:cNvPr>
          <p:cNvSpPr/>
          <p:nvPr/>
        </p:nvSpPr>
        <p:spPr>
          <a:xfrm>
            <a:off x="9930166" y="6096000"/>
            <a:ext cx="4974872" cy="259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a:t>
            </a:r>
          </a:p>
          <a:p>
            <a:pPr algn="ct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cần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endParaRPr lang="en-US" dirty="0">
              <a:solidFill>
                <a:srgbClr val="0000CC"/>
              </a:solidFill>
            </a:endParaRPr>
          </a:p>
        </p:txBody>
      </p:sp>
    </p:spTree>
    <p:extLst>
      <p:ext uri="{BB962C8B-B14F-4D97-AF65-F5344CB8AC3E}">
        <p14:creationId xmlns:p14="http://schemas.microsoft.com/office/powerpoint/2010/main" val="7277741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37"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3109119" y="1019618"/>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(T4)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Box 18">
            <a:extLst>
              <a:ext uri="{FF2B5EF4-FFF2-40B4-BE49-F238E27FC236}">
                <a16:creationId xmlns:a16="http://schemas.microsoft.com/office/drawing/2014/main" id="{225450ED-5278-AB6A-836D-18E6F207A3F7}"/>
              </a:ext>
            </a:extLst>
          </p:cNvPr>
          <p:cNvSpPr txBox="1"/>
          <p:nvPr/>
        </p:nvSpPr>
        <p:spPr>
          <a:xfrm>
            <a:off x="768790" y="1914092"/>
            <a:ext cx="14456129" cy="646331"/>
          </a:xfrm>
          <a:prstGeom prst="rect">
            <a:avLst/>
          </a:prstGeom>
          <a:noFill/>
        </p:spPr>
        <p:txBody>
          <a:bodyPr wrap="square">
            <a:spAutoFit/>
          </a:bodyPr>
          <a:lstStyle/>
          <a:p>
            <a:r>
              <a:rPr lang="nl-NL" sz="3600" b="1" dirty="0">
                <a:solidFill>
                  <a:srgbClr val="FF0066"/>
                </a:solidFill>
                <a:latin typeface="Times New Roman" panose="02020603050405020304" pitchFamily="18" charset="0"/>
                <a:cs typeface="Times New Roman" panose="02020603050405020304" pitchFamily="18" charset="0"/>
              </a:rPr>
              <a:t>1.Các bước tính chi phí làm xe đồ chơi. (làm việc nhóm 2)</a:t>
            </a:r>
            <a:endParaRPr lang="en-US" sz="3600" dirty="0">
              <a:solidFill>
                <a:srgbClr val="FF0066"/>
              </a:solidFill>
              <a:latin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4CEB4976-E1A9-54CE-8FE5-4BAA60DDD347}"/>
              </a:ext>
            </a:extLst>
          </p:cNvPr>
          <p:cNvPicPr>
            <a:picLocks noChangeAspect="1"/>
          </p:cNvPicPr>
          <p:nvPr/>
        </p:nvPicPr>
        <p:blipFill rotWithShape="1">
          <a:blip r:embed="rId2"/>
          <a:srcRect t="54791" r="50159"/>
          <a:stretch/>
        </p:blipFill>
        <p:spPr>
          <a:xfrm>
            <a:off x="1135106" y="6096000"/>
            <a:ext cx="6836129" cy="2917226"/>
          </a:xfrm>
          <a:prstGeom prst="rect">
            <a:avLst/>
          </a:prstGeom>
        </p:spPr>
      </p:pic>
      <p:pic>
        <p:nvPicPr>
          <p:cNvPr id="33" name="Picture 32">
            <a:extLst>
              <a:ext uri="{FF2B5EF4-FFF2-40B4-BE49-F238E27FC236}">
                <a16:creationId xmlns:a16="http://schemas.microsoft.com/office/drawing/2014/main" id="{A61503BE-BAF0-3D4E-AC03-D06FE1448BA4}"/>
              </a:ext>
            </a:extLst>
          </p:cNvPr>
          <p:cNvPicPr>
            <a:picLocks noChangeAspect="1"/>
          </p:cNvPicPr>
          <p:nvPr/>
        </p:nvPicPr>
        <p:blipFill rotWithShape="1">
          <a:blip r:embed="rId2"/>
          <a:srcRect t="3982" r="50159" b="45208"/>
          <a:stretch/>
        </p:blipFill>
        <p:spPr>
          <a:xfrm>
            <a:off x="973741" y="2504893"/>
            <a:ext cx="6836129" cy="3278637"/>
          </a:xfrm>
          <a:prstGeom prst="rect">
            <a:avLst/>
          </a:prstGeom>
        </p:spPr>
      </p:pic>
      <p:pic>
        <p:nvPicPr>
          <p:cNvPr id="34" name="Picture 33">
            <a:extLst>
              <a:ext uri="{FF2B5EF4-FFF2-40B4-BE49-F238E27FC236}">
                <a16:creationId xmlns:a16="http://schemas.microsoft.com/office/drawing/2014/main" id="{B9E234D6-B32E-1A2E-097A-EA6EEE029FDF}"/>
              </a:ext>
            </a:extLst>
          </p:cNvPr>
          <p:cNvPicPr>
            <a:picLocks noChangeAspect="1"/>
          </p:cNvPicPr>
          <p:nvPr/>
        </p:nvPicPr>
        <p:blipFill rotWithShape="1">
          <a:blip r:embed="rId2"/>
          <a:srcRect l="48730" t="3982" b="45208"/>
          <a:stretch/>
        </p:blipFill>
        <p:spPr>
          <a:xfrm>
            <a:off x="8366919" y="2585263"/>
            <a:ext cx="7032271" cy="3278637"/>
          </a:xfrm>
          <a:prstGeom prst="rect">
            <a:avLst/>
          </a:prstGeom>
        </p:spPr>
      </p:pic>
      <p:pic>
        <p:nvPicPr>
          <p:cNvPr id="35" name="Picture 34">
            <a:extLst>
              <a:ext uri="{FF2B5EF4-FFF2-40B4-BE49-F238E27FC236}">
                <a16:creationId xmlns:a16="http://schemas.microsoft.com/office/drawing/2014/main" id="{F2FD0D93-CB1F-9656-ED44-A1454BBD6C2F}"/>
              </a:ext>
            </a:extLst>
          </p:cNvPr>
          <p:cNvPicPr>
            <a:picLocks noChangeAspect="1"/>
          </p:cNvPicPr>
          <p:nvPr/>
        </p:nvPicPr>
        <p:blipFill rotWithShape="1">
          <a:blip r:embed="rId2"/>
          <a:srcRect l="50556" t="54791"/>
          <a:stretch/>
        </p:blipFill>
        <p:spPr>
          <a:xfrm>
            <a:off x="8138319" y="5993682"/>
            <a:ext cx="6781800" cy="2917226"/>
          </a:xfrm>
          <a:prstGeom prst="rect">
            <a:avLst/>
          </a:prstGeom>
        </p:spPr>
      </p:pic>
      <p:sp>
        <p:nvSpPr>
          <p:cNvPr id="2" name="Rectangle 1">
            <a:extLst>
              <a:ext uri="{FF2B5EF4-FFF2-40B4-BE49-F238E27FC236}">
                <a16:creationId xmlns:a16="http://schemas.microsoft.com/office/drawing/2014/main" id="{90DE085E-32EE-733A-9389-39D9DDEDF156}"/>
              </a:ext>
            </a:extLst>
          </p:cNvPr>
          <p:cNvSpPr/>
          <p:nvPr/>
        </p:nvSpPr>
        <p:spPr>
          <a:xfrm>
            <a:off x="3109118" y="2585263"/>
            <a:ext cx="4700751" cy="304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4</a:t>
            </a:r>
          </a:p>
          <a:p>
            <a:pPr algn="ct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tổng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theo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dirty="0">
                <a:solidFill>
                  <a:srgbClr val="0000CC"/>
                </a:solidFill>
              </a:rPr>
              <a:t> </a:t>
            </a:r>
          </a:p>
        </p:txBody>
      </p:sp>
      <p:sp>
        <p:nvSpPr>
          <p:cNvPr id="37" name="Rectangle 36">
            <a:extLst>
              <a:ext uri="{FF2B5EF4-FFF2-40B4-BE49-F238E27FC236}">
                <a16:creationId xmlns:a16="http://schemas.microsoft.com/office/drawing/2014/main" id="{8682FB34-8A3E-E9AC-3B69-B78183D97478}"/>
              </a:ext>
            </a:extLst>
          </p:cNvPr>
          <p:cNvSpPr/>
          <p:nvPr/>
        </p:nvSpPr>
        <p:spPr>
          <a:xfrm>
            <a:off x="10306144" y="2690205"/>
            <a:ext cx="4953000" cy="304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3</a:t>
            </a:r>
          </a:p>
          <a:p>
            <a:pPr algn="ct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theo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dirty="0">
                <a:solidFill>
                  <a:srgbClr val="0000CC"/>
                </a:solidFill>
              </a:rPr>
              <a:t> </a:t>
            </a:r>
          </a:p>
        </p:txBody>
      </p:sp>
      <p:sp>
        <p:nvSpPr>
          <p:cNvPr id="46" name="Rectangle 45">
            <a:extLst>
              <a:ext uri="{FF2B5EF4-FFF2-40B4-BE49-F238E27FC236}">
                <a16:creationId xmlns:a16="http://schemas.microsoft.com/office/drawing/2014/main" id="{39A5E0BC-C88F-BC6B-3A73-A95C770E5744}"/>
              </a:ext>
            </a:extLst>
          </p:cNvPr>
          <p:cNvSpPr/>
          <p:nvPr/>
        </p:nvSpPr>
        <p:spPr>
          <a:xfrm>
            <a:off x="3270484" y="6254176"/>
            <a:ext cx="4539385" cy="259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.2.</a:t>
            </a:r>
          </a:p>
          <a:p>
            <a:pPr algn="ctr"/>
            <a:r>
              <a:rPr lang="en-US" sz="3200" b="1" dirty="0" err="1">
                <a:solidFill>
                  <a:srgbClr val="0000CC"/>
                </a:solidFill>
                <a:latin typeface="Times New Roman" panose="02020603050405020304" pitchFamily="18" charset="0"/>
                <a:cs typeface="Times New Roman" panose="02020603050405020304" pitchFamily="18" charset="0"/>
              </a:rPr>
              <a:t>Tìm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giá</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loại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endParaRPr lang="en-US" dirty="0">
              <a:solidFill>
                <a:srgbClr val="0000CC"/>
              </a:solidFill>
            </a:endParaRPr>
          </a:p>
        </p:txBody>
      </p:sp>
      <p:sp>
        <p:nvSpPr>
          <p:cNvPr id="47" name="Rectangle 46">
            <a:extLst>
              <a:ext uri="{FF2B5EF4-FFF2-40B4-BE49-F238E27FC236}">
                <a16:creationId xmlns:a16="http://schemas.microsoft.com/office/drawing/2014/main" id="{CB330EC1-CB44-57AD-E34B-D56BFD97CEF2}"/>
              </a:ext>
            </a:extLst>
          </p:cNvPr>
          <p:cNvSpPr/>
          <p:nvPr/>
        </p:nvSpPr>
        <p:spPr>
          <a:xfrm>
            <a:off x="9930166" y="6096000"/>
            <a:ext cx="4974872" cy="259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Bước</a:t>
            </a:r>
            <a:r>
              <a:rPr lang="en-US" sz="3200" b="1" dirty="0">
                <a:solidFill>
                  <a:schemeClr val="tx1"/>
                </a:solidFill>
                <a:latin typeface="Times New Roman" panose="02020603050405020304" pitchFamily="18" charset="0"/>
                <a:cs typeface="Times New Roman" panose="02020603050405020304" pitchFamily="18" charset="0"/>
              </a:rPr>
              <a:t>  1</a:t>
            </a:r>
          </a:p>
          <a:p>
            <a:pPr algn="ctr"/>
            <a:r>
              <a:rPr lang="en-US" sz="3200" b="1" dirty="0" err="1">
                <a:solidFill>
                  <a:srgbClr val="0000CC"/>
                </a:solidFill>
                <a:latin typeface="Times New Roman" panose="02020603050405020304" pitchFamily="18" charset="0"/>
                <a:cs typeface="Times New Roman" panose="02020603050405020304" pitchFamily="18" charset="0"/>
              </a:rPr>
              <a:t>Liệt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kê</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số</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liệu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cụ</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cần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endParaRPr lang="en-US" dirty="0">
              <a:solidFill>
                <a:srgbClr val="0000CC"/>
              </a:solidFill>
            </a:endParaRPr>
          </a:p>
        </p:txBody>
      </p:sp>
    </p:spTree>
    <p:extLst>
      <p:ext uri="{BB962C8B-B14F-4D97-AF65-F5344CB8AC3E}">
        <p14:creationId xmlns:p14="http://schemas.microsoft.com/office/powerpoint/2010/main" val="23505011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fill="hold"/>
                                        <p:tgtEl>
                                          <p:spTgt spid="47"/>
                                        </p:tgtEl>
                                        <p:attrNameLst>
                                          <p:attrName>ppt_x</p:attrName>
                                        </p:attrNameLst>
                                      </p:cBhvr>
                                      <p:tavLst>
                                        <p:tav tm="0">
                                          <p:val>
                                            <p:strVal val="#ppt_x"/>
                                          </p:val>
                                        </p:tav>
                                        <p:tav tm="100000">
                                          <p:val>
                                            <p:strVal val="#ppt_x"/>
                                          </p:val>
                                        </p:tav>
                                      </p:tavLst>
                                    </p:anim>
                                    <p:anim calcmode="lin" valueType="num">
                                      <p:cBhvr additive="base">
                                        <p:cTn id="1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37"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(T4)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4554200" cy="2012859"/>
            <a:chOff x="1508918" y="1888664"/>
            <a:chExt cx="10047316" cy="2012859"/>
          </a:xfrm>
        </p:grpSpPr>
        <p:sp>
          <p:nvSpPr>
            <p:cNvPr id="10" name="Rectangle 9"/>
            <p:cNvSpPr/>
            <p:nvPr/>
          </p:nvSpPr>
          <p:spPr>
            <a:xfrm>
              <a:off x="1508918" y="1888664"/>
              <a:ext cx="10047316" cy="2012859"/>
            </a:xfrm>
            <a:prstGeom prst="rect">
              <a:avLst/>
            </a:prstGeom>
          </p:spPr>
          <p:txBody>
            <a:bodyPr wrap="square">
              <a:spAutoFit/>
            </a:bodyPr>
            <a:lstStyle/>
            <a:p>
              <a:pPr algn="just">
                <a:lnSpc>
                  <a:spcPct val="120000"/>
                </a:lnSpc>
              </a:pPr>
              <a:r>
                <a:rPr lang="en-US" sz="3800" b="1" dirty="0">
                  <a:solidFill>
                    <a:srgbClr val="FF0066"/>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nl-NL" sz="3600" b="1" dirty="0">
                  <a:solidFill>
                    <a:srgbClr val="FF0066"/>
                  </a:solidFill>
                  <a:effectLst/>
                  <a:latin typeface="Times New Roman" panose="02020603050405020304" pitchFamily="18" charset="0"/>
                  <a:ea typeface="Times New Roman" panose="02020603050405020304" pitchFamily="18" charset="0"/>
                </a:rPr>
                <a:t>Lập được bảng tính chi phí làm xe đồ chơi. (Làm việc cá nhân)</a:t>
              </a:r>
              <a:endParaRPr lang="en-US" sz="3600" b="1" dirty="0">
                <a:solidFill>
                  <a:srgbClr val="FF0066"/>
                </a:solidFill>
                <a:effectLst/>
                <a:latin typeface="Times New Roman" panose="02020603050405020304" pitchFamily="18" charset="0"/>
                <a:ea typeface="Times New Roman" panose="02020603050405020304" pitchFamily="18" charset="0"/>
              </a:endParaRPr>
            </a:p>
            <a:p>
              <a:endParaRPr lang="en-US" sz="36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74390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8" name="Arrow: Pentagon 37">
            <a:extLst>
              <a:ext uri="{FF2B5EF4-FFF2-40B4-BE49-F238E27FC236}">
                <a16:creationId xmlns:a16="http://schemas.microsoft.com/office/drawing/2014/main" id="{D3EA98B8-79F5-3B27-8B31-AA66263A5A95}"/>
              </a:ext>
            </a:extLst>
          </p:cNvPr>
          <p:cNvSpPr/>
          <p:nvPr/>
        </p:nvSpPr>
        <p:spPr>
          <a:xfrm>
            <a:off x="745285" y="2672599"/>
            <a:ext cx="6568281" cy="1478186"/>
          </a:xfrm>
          <a:prstGeom prst="homePlate">
            <a:avLst/>
          </a:prstGeom>
          <a:solidFill>
            <a:srgbClr val="A2FA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solidFill>
                  <a:srgbClr val="0000CC"/>
                </a:solidFill>
                <a:latin typeface="Times New Roman" panose="02020603050405020304" pitchFamily="18" charset="0"/>
                <a:cs typeface="Times New Roman" panose="02020603050405020304" pitchFamily="18" charset="0"/>
              </a:rPr>
              <a:t>Em đã có sẵn dụng cụ nào để làm xe đồ chơi?</a:t>
            </a:r>
            <a:endParaRPr lang="en-US" sz="6000" b="1" dirty="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1E878947-EB46-35C5-1F97-3646DAD7B819}"/>
              </a:ext>
            </a:extLst>
          </p:cNvPr>
          <p:cNvSpPr txBox="1"/>
          <p:nvPr/>
        </p:nvSpPr>
        <p:spPr>
          <a:xfrm>
            <a:off x="640557" y="4380979"/>
            <a:ext cx="7185909" cy="1200329"/>
          </a:xfrm>
          <a:prstGeom prst="rect">
            <a:avLst/>
          </a:prstGeom>
          <a:solidFill>
            <a:schemeClr val="accent5">
              <a:lumMod val="90000"/>
            </a:schemeClr>
          </a:solidFill>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Em cần mua những vật liệu gì để làm xe đồ chơi?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2F20151-159E-5CED-AA8D-46517BAD1853}"/>
              </a:ext>
            </a:extLst>
          </p:cNvPr>
          <p:cNvSpPr txBox="1"/>
          <p:nvPr/>
        </p:nvSpPr>
        <p:spPr>
          <a:xfrm>
            <a:off x="647888" y="5747680"/>
            <a:ext cx="7404193" cy="1200329"/>
          </a:xfrm>
          <a:prstGeom prst="rect">
            <a:avLst/>
          </a:prstGeom>
          <a:solidFill>
            <a:srgbClr val="92D050"/>
          </a:solidFill>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Mỗi loại vật liệu đó em cần mua số lượng bao nhiêu?</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47" name="Picture 46">
            <a:extLst>
              <a:ext uri="{FF2B5EF4-FFF2-40B4-BE49-F238E27FC236}">
                <a16:creationId xmlns:a16="http://schemas.microsoft.com/office/drawing/2014/main" id="{81E0711C-E64F-56B9-5102-21340C3D0190}"/>
              </a:ext>
            </a:extLst>
          </p:cNvPr>
          <p:cNvPicPr>
            <a:picLocks noChangeAspect="1"/>
          </p:cNvPicPr>
          <p:nvPr/>
        </p:nvPicPr>
        <p:blipFill>
          <a:blip r:embed="rId2"/>
          <a:stretch>
            <a:fillRect/>
          </a:stretch>
        </p:blipFill>
        <p:spPr>
          <a:xfrm>
            <a:off x="7678288" y="2588394"/>
            <a:ext cx="8596716" cy="6174606"/>
          </a:xfrm>
          <a:prstGeom prst="rect">
            <a:avLst/>
          </a:prstGeom>
        </p:spPr>
      </p:pic>
      <p:sp>
        <p:nvSpPr>
          <p:cNvPr id="48" name="TextBox 47">
            <a:extLst>
              <a:ext uri="{FF2B5EF4-FFF2-40B4-BE49-F238E27FC236}">
                <a16:creationId xmlns:a16="http://schemas.microsoft.com/office/drawing/2014/main" id="{E4CC1FE7-F6D7-A60D-B9F9-C4192E0E8A51}"/>
              </a:ext>
            </a:extLst>
          </p:cNvPr>
          <p:cNvSpPr txBox="1"/>
          <p:nvPr/>
        </p:nvSpPr>
        <p:spPr>
          <a:xfrm>
            <a:off x="643405" y="7097698"/>
            <a:ext cx="7404193" cy="1200329"/>
          </a:xfrm>
          <a:prstGeom prst="rect">
            <a:avLst/>
          </a:prstGeom>
          <a:solidFill>
            <a:srgbClr val="A2FAFC"/>
          </a:solidFill>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Làm thế nào tính được số tiền mua tất cả vật liệu và dụng cụ đã liệt kê?</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animBg="1"/>
      <p:bldP spid="3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DFBE119-09C4-1C6E-5AC5-A34698C4B44B}"/>
              </a:ext>
            </a:extLst>
          </p:cNvPr>
          <p:cNvPicPr>
            <a:picLocks noChangeAspect="1"/>
          </p:cNvPicPr>
          <p:nvPr/>
        </p:nvPicPr>
        <p:blipFill rotWithShape="1">
          <a:blip r:embed="rId2"/>
          <a:srcRect r="-12679" b="150"/>
          <a:stretch/>
        </p:blipFill>
        <p:spPr>
          <a:xfrm>
            <a:off x="855155" y="1818453"/>
            <a:ext cx="14064964" cy="6777648"/>
          </a:xfrm>
          <a:prstGeom prst="rect">
            <a:avLst/>
          </a:prstGeom>
        </p:spPr>
      </p:pic>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00CC"/>
                </a:solidFill>
                <a:effectLst>
                  <a:outerShdw blurRad="38100" dist="38100" dir="2700000" algn="tl">
                    <a:srgbClr val="000000">
                      <a:alpha val="43137"/>
                    </a:srgbClr>
                  </a:outerShdw>
                </a:effectLst>
                <a:latin typeface="Times New Roman" pitchFamily="18" charset="0"/>
              </a:rPr>
              <a:t>Bài</a:t>
            </a:r>
            <a:r>
              <a:rPr lang="en-US" sz="3600" b="1" dirty="0">
                <a:solidFill>
                  <a:srgbClr val="0000CC"/>
                </a:solidFill>
                <a:effectLst>
                  <a:outerShdw blurRad="38100" dist="38100" dir="2700000" algn="tl">
                    <a:srgbClr val="000000">
                      <a:alpha val="43137"/>
                    </a:srgbClr>
                  </a:outerShdw>
                </a:effectLst>
                <a:latin typeface="Times New Roman" pitchFamily="18" charset="0"/>
              </a:rPr>
              <a:t> 10: </a:t>
            </a:r>
            <a:r>
              <a:rPr lang="nl-NL" sz="3600" b="1" dirty="0">
                <a:solidFill>
                  <a:srgbClr val="0000CC"/>
                </a:solidFill>
                <a:effectLst/>
                <a:latin typeface="Times New Roman" panose="02020603050405020304" pitchFamily="18" charset="0"/>
                <a:ea typeface="Times New Roman" panose="02020603050405020304" pitchFamily="18" charset="0"/>
              </a:rPr>
              <a:t>LÀM ĐỒ CHƠI (T4) </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4859000" cy="1107996"/>
            <a:chOff x="1508918" y="1888664"/>
            <a:chExt cx="13238018" cy="1107996"/>
          </a:xfrm>
        </p:grpSpPr>
        <p:sp>
          <p:nvSpPr>
            <p:cNvPr id="10" name="Rectangle 9"/>
            <p:cNvSpPr/>
            <p:nvPr/>
          </p:nvSpPr>
          <p:spPr>
            <a:xfrm>
              <a:off x="1508918" y="1888664"/>
              <a:ext cx="13238018" cy="1107996"/>
            </a:xfrm>
            <a:prstGeom prst="rect">
              <a:avLst/>
            </a:prstGeom>
          </p:spPr>
          <p:txBody>
            <a:bodyPr wrap="square">
              <a:spAutoFit/>
            </a:bodyPr>
            <a:lstStyle/>
            <a:p>
              <a:pPr>
                <a:lnSpc>
                  <a:spcPct val="120000"/>
                </a:lnSpc>
              </a:pPr>
              <a:r>
                <a:rPr lang="en-US" sz="3800" b="1" dirty="0">
                  <a:solidFill>
                    <a:srgbClr val="FF0066"/>
                  </a:solidFill>
                  <a:latin typeface="Times New Roman" pitchFamily="18" charset="0"/>
                  <a:cs typeface="Times New Roman" pitchFamily="18" charset="0"/>
                </a:rPr>
                <a:t>3. </a:t>
              </a:r>
              <a:r>
                <a:rPr lang="en-US" sz="3600" b="1" dirty="0" err="1">
                  <a:solidFill>
                    <a:srgbClr val="0000CC"/>
                  </a:solidFill>
                  <a:effectLst/>
                  <a:latin typeface="Times New Roman" panose="02020603050405020304" pitchFamily="18" charset="0"/>
                  <a:ea typeface="Times New Roman" panose="02020603050405020304" pitchFamily="18" charset="0"/>
                </a:rPr>
                <a:t>Vận</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dụng</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về</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nhà</a:t>
              </a:r>
              <a:endParaRPr lang="en-US" sz="3600" b="1" dirty="0">
                <a:solidFill>
                  <a:srgbClr val="0000CC"/>
                </a:solidFill>
                <a:effectLst/>
                <a:latin typeface="Times New Roman" panose="02020603050405020304" pitchFamily="18" charset="0"/>
                <a:ea typeface="Times New Roman" panose="02020603050405020304" pitchFamily="18" charset="0"/>
              </a:endParaRPr>
            </a:p>
            <a:p>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05346" y="2565475"/>
              <a:ext cx="363737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6" name="TextBox 15">
            <a:extLst>
              <a:ext uri="{FF2B5EF4-FFF2-40B4-BE49-F238E27FC236}">
                <a16:creationId xmlns:a16="http://schemas.microsoft.com/office/drawing/2014/main" id="{A99DA717-848D-8C02-D5DB-8439504DFA55}"/>
              </a:ext>
            </a:extLst>
          </p:cNvPr>
          <p:cNvSpPr txBox="1"/>
          <p:nvPr/>
        </p:nvSpPr>
        <p:spPr>
          <a:xfrm>
            <a:off x="1699419" y="5768648"/>
            <a:ext cx="12954000" cy="2028697"/>
          </a:xfrm>
          <a:prstGeom prst="rect">
            <a:avLst/>
          </a:prstGeom>
          <a:noFill/>
        </p:spPr>
        <p:txBody>
          <a:bodyPr wrap="square">
            <a:spAutoFit/>
          </a:bodyPr>
          <a:lstStyle/>
          <a:p>
            <a:pPr algn="just">
              <a:lnSpc>
                <a:spcPct val="120000"/>
              </a:lnSpc>
            </a:pPr>
            <a:r>
              <a:rPr lang="nl-NL" sz="3600" b="1" dirty="0">
                <a:solidFill>
                  <a:srgbClr val="C00000"/>
                </a:solidFill>
                <a:latin typeface="Times New Roman" panose="02020603050405020304" pitchFamily="18" charset="0"/>
                <a:ea typeface="Times New Roman" panose="02020603050405020304" pitchFamily="18" charset="0"/>
              </a:rPr>
              <a:t>T</a:t>
            </a:r>
            <a:r>
              <a:rPr lang="nl-NL" sz="3600" b="1" dirty="0">
                <a:solidFill>
                  <a:srgbClr val="C00000"/>
                </a:solidFill>
                <a:effectLst/>
                <a:latin typeface="Times New Roman" panose="02020603050405020304" pitchFamily="18" charset="0"/>
                <a:ea typeface="Times New Roman" panose="02020603050405020304" pitchFamily="18" charset="0"/>
              </a:rPr>
              <a:t>hực hành việc tính toán chi phí làm một xe đồ chơi của mình bằng cách cùng người thân đi mua những vật liệu cần thiết và hoàn thành bảng tính chi phí thực tế.</a:t>
            </a:r>
            <a:endParaRPr lang="en-US" sz="32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22812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1585119" y="1219200"/>
            <a:ext cx="1280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CHỌN NHÂN VẬT EM THÍCH NHẤT </a:t>
            </a:r>
          </a:p>
          <a:p>
            <a:pPr algn="ctr"/>
            <a:r>
              <a:rPr lang="en-GB" sz="3200" b="1">
                <a:solidFill>
                  <a:srgbClr val="0000CC"/>
                </a:solidFill>
                <a:latin typeface="Times New Roman" pitchFamily="18" charset="0"/>
                <a:cs typeface="Times New Roman" pitchFamily="18" charset="0"/>
              </a:rPr>
              <a:t>TRONG PHIM TÂY DU KÍ</a:t>
            </a:r>
          </a:p>
        </p:txBody>
      </p:sp>
      <p:pic>
        <p:nvPicPr>
          <p:cNvPr id="52" name="Picture 2" descr="3 tài tử đóng Đường Tăng trong Tây du ký phiên bản 1986. Ảnh: NSCC.">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554" t="50000" r="33215" b="6576"/>
          <a:stretch/>
        </p:blipFill>
        <p:spPr bwMode="auto">
          <a:xfrm>
            <a:off x="6961732" y="3712195"/>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5" action="ppaction://hlinkpres?slideindex=1&amp;slidetitle="/>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310" b="7814"/>
          <a:stretch/>
        </p:blipFill>
        <p:spPr bwMode="auto">
          <a:xfrm>
            <a:off x="1427038" y="3743019"/>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9132" y="3773841"/>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9" action="ppaction://hlinkpres?slideindex=1&amp;slidetitle="/>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b="23314"/>
          <a:stretch/>
        </p:blipFill>
        <p:spPr bwMode="auto">
          <a:xfrm>
            <a:off x="4158285" y="6345671"/>
            <a:ext cx="2151234"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8285" y="3741702"/>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96531" y="3711220"/>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7310"/>
          <a:stretch/>
        </p:blipFill>
        <p:spPr bwMode="auto">
          <a:xfrm>
            <a:off x="1427038" y="63151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1732" y="63456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40922"/>
          <a:stretch/>
        </p:blipFill>
        <p:spPr bwMode="auto">
          <a:xfrm>
            <a:off x="9796531" y="63456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6">
            <a:extLst>
              <a:ext uri="{28A0092B-C50C-407E-A947-70E740481C1C}">
                <a14:useLocalDpi xmlns:a14="http://schemas.microsoft.com/office/drawing/2010/main" val="0"/>
              </a:ext>
            </a:extLst>
          </a:blip>
          <a:srcRect t="15236"/>
          <a:stretch/>
        </p:blipFill>
        <p:spPr bwMode="auto">
          <a:xfrm>
            <a:off x="12798970" y="63151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51719" y="2337036"/>
            <a:ext cx="14859000" cy="1200329"/>
          </a:xfrm>
          <a:prstGeom prst="rect">
            <a:avLst/>
          </a:prstGeom>
          <a:solidFill>
            <a:schemeClr val="bg1"/>
          </a:solidFill>
        </p:spPr>
        <p:txBody>
          <a:bodyPr wrap="square" rtlCol="0">
            <a:spAutoFit/>
          </a:bodyPr>
          <a:lstStyle/>
          <a:p>
            <a:pPr algn="just"/>
            <a:r>
              <a:rPr lang="en-US" sz="3600" b="1">
                <a:solidFill>
                  <a:srgbClr val="0000CC"/>
                </a:solidFill>
                <a:latin typeface="Times New Roman" pitchFamily="18" charset="0"/>
                <a:cs typeface="Times New Roman" pitchFamily="18" charset="0"/>
              </a:rPr>
              <a:t>Em hãy chọn một nhân vật em thích nhất và giải thích nhân vật em chọn có nét riêng gì? </a:t>
            </a:r>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par>
                                <p:cTn id="20" presetID="10" presetClass="entr" presetSubtype="0" fill="hold" nodeType="with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par>
                                <p:cTn id="23" presetID="10" presetClass="entr" presetSubtype="0" fill="hold" nodeType="with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fade">
                                      <p:cBhvr>
                                        <p:cTn id="25" dur="500"/>
                                        <p:tgtEl>
                                          <p:spTgt spid="2062"/>
                                        </p:tgtEl>
                                      </p:cBhvr>
                                    </p:animEffect>
                                  </p:childTnLst>
                                </p:cTn>
                              </p:par>
                              <p:par>
                                <p:cTn id="26" presetID="10" presetClass="entr" presetSubtype="0" fill="hold" nodeType="withEffect">
                                  <p:stCondLst>
                                    <p:cond delay="0"/>
                                  </p:stCondLst>
                                  <p:childTnLst>
                                    <p:set>
                                      <p:cBhvr>
                                        <p:cTn id="27" dur="1" fill="hold">
                                          <p:stCondLst>
                                            <p:cond delay="0"/>
                                          </p:stCondLst>
                                        </p:cTn>
                                        <p:tgtEl>
                                          <p:spTgt spid="2064"/>
                                        </p:tgtEl>
                                        <p:attrNameLst>
                                          <p:attrName>style.visibility</p:attrName>
                                        </p:attrNameLst>
                                      </p:cBhvr>
                                      <p:to>
                                        <p:strVal val="visible"/>
                                      </p:to>
                                    </p:set>
                                    <p:animEffect transition="in" filter="fade">
                                      <p:cBhvr>
                                        <p:cTn id="28" dur="500"/>
                                        <p:tgtEl>
                                          <p:spTgt spid="2064"/>
                                        </p:tgtEl>
                                      </p:cBhvr>
                                    </p:animEffect>
                                  </p:childTnLst>
                                </p:cTn>
                              </p:par>
                              <p:par>
                                <p:cTn id="29" presetID="10" presetClass="entr" presetSubtype="0" fill="hold" nodeType="withEffect">
                                  <p:stCondLst>
                                    <p:cond delay="0"/>
                                  </p:stCondLst>
                                  <p:childTnLst>
                                    <p:set>
                                      <p:cBhvr>
                                        <p:cTn id="30" dur="1" fill="hold">
                                          <p:stCondLst>
                                            <p:cond delay="0"/>
                                          </p:stCondLst>
                                        </p:cTn>
                                        <p:tgtEl>
                                          <p:spTgt spid="2066"/>
                                        </p:tgtEl>
                                        <p:attrNameLst>
                                          <p:attrName>style.visibility</p:attrName>
                                        </p:attrNameLst>
                                      </p:cBhvr>
                                      <p:to>
                                        <p:strVal val="visible"/>
                                      </p:to>
                                    </p:set>
                                    <p:animEffect transition="in" filter="fade">
                                      <p:cBhvr>
                                        <p:cTn id="31" dur="500"/>
                                        <p:tgtEl>
                                          <p:spTgt spid="2066"/>
                                        </p:tgtEl>
                                      </p:cBhvr>
                                    </p:animEffect>
                                  </p:childTnLst>
                                </p:cTn>
                              </p:par>
                              <p:par>
                                <p:cTn id="32" presetID="10" presetClass="entr" presetSubtype="0" fill="hold" nodeType="withEffect">
                                  <p:stCondLst>
                                    <p:cond delay="0"/>
                                  </p:stCondLst>
                                  <p:childTnLst>
                                    <p:set>
                                      <p:cBhvr>
                                        <p:cTn id="33" dur="1" fill="hold">
                                          <p:stCondLst>
                                            <p:cond delay="0"/>
                                          </p:stCondLst>
                                        </p:cTn>
                                        <p:tgtEl>
                                          <p:spTgt spid="2068"/>
                                        </p:tgtEl>
                                        <p:attrNameLst>
                                          <p:attrName>style.visibility</p:attrName>
                                        </p:attrNameLst>
                                      </p:cBhvr>
                                      <p:to>
                                        <p:strVal val="visible"/>
                                      </p:to>
                                    </p:set>
                                    <p:animEffect transition="in" filter="fade">
                                      <p:cBhvr>
                                        <p:cTn id="34" dur="500"/>
                                        <p:tgtEl>
                                          <p:spTgt spid="20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10418</TotalTime>
  <Words>490</Words>
  <Application>Microsoft Office PowerPoint</Application>
  <PresentationFormat>Custom</PresentationFormat>
  <Paragraphs>61</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Arial-Rounded</vt:lpstr>
      <vt:lpstr>Calibri</vt:lpstr>
      <vt:lpstr>Times New Roman</vt:lpstr>
      <vt:lpstr>VNI-Avo</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1155</cp:revision>
  <dcterms:created xsi:type="dcterms:W3CDTF">2008-09-09T22:52:10Z</dcterms:created>
  <dcterms:modified xsi:type="dcterms:W3CDTF">2024-05-08T14:46:50Z</dcterms:modified>
</cp:coreProperties>
</file>