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Lst>
  <p:notesMasterIdLst>
    <p:notesMasterId r:id="rId38"/>
  </p:notesMasterIdLst>
  <p:sldIdLst>
    <p:sldId id="306" r:id="rId6"/>
    <p:sldId id="11696" r:id="rId7"/>
    <p:sldId id="308" r:id="rId8"/>
    <p:sldId id="304" r:id="rId9"/>
    <p:sldId id="305" r:id="rId10"/>
    <p:sldId id="260" r:id="rId11"/>
    <p:sldId id="261" r:id="rId12"/>
    <p:sldId id="309" r:id="rId13"/>
    <p:sldId id="311" r:id="rId14"/>
    <p:sldId id="266" r:id="rId15"/>
    <p:sldId id="310" r:id="rId16"/>
    <p:sldId id="312" r:id="rId17"/>
    <p:sldId id="11694" r:id="rId18"/>
    <p:sldId id="11695" r:id="rId19"/>
    <p:sldId id="300" r:id="rId20"/>
    <p:sldId id="262" r:id="rId21"/>
    <p:sldId id="313" r:id="rId22"/>
    <p:sldId id="314" r:id="rId23"/>
    <p:sldId id="315" r:id="rId24"/>
    <p:sldId id="348" r:id="rId25"/>
    <p:sldId id="349" r:id="rId26"/>
    <p:sldId id="350" r:id="rId27"/>
    <p:sldId id="352" r:id="rId28"/>
    <p:sldId id="353" r:id="rId29"/>
    <p:sldId id="355" r:id="rId30"/>
    <p:sldId id="354" r:id="rId31"/>
    <p:sldId id="11697" r:id="rId32"/>
    <p:sldId id="291" r:id="rId33"/>
    <p:sldId id="337" r:id="rId34"/>
    <p:sldId id="345" r:id="rId35"/>
    <p:sldId id="344" r:id="rId36"/>
    <p:sldId id="34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48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02138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74648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7221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21/7/2024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96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4659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931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60595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9264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6724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721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5500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38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879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5505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49410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07415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0583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803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88660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7890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16459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8141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1189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0510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4032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1077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332696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34182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325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9124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8737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21/7/2024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180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21/7/2024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6B1B3885-9257-5671-953D-33A452A2119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9276" y="314324"/>
            <a:ext cx="1647825" cy="1647825"/>
          </a:xfrm>
          <a:prstGeom prst="rect">
            <a:avLst/>
          </a:prstGeom>
        </p:spPr>
      </p:pic>
    </p:spTree>
    <p:extLst>
      <p:ext uri="{BB962C8B-B14F-4D97-AF65-F5344CB8AC3E}">
        <p14:creationId xmlns:p14="http://schemas.microsoft.com/office/powerpoint/2010/main" val="2095116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21/7/2024</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1238872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35637754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21/7/2024</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2"/>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a:extLst>
              <a:ext uri="{FF2B5EF4-FFF2-40B4-BE49-F238E27FC236}">
                <a16:creationId xmlns:a16="http://schemas.microsoft.com/office/drawing/2014/main" id="{E81F16D9-57B8-8E5A-143F-494F6BF3B4D0}"/>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rot="19902075">
            <a:off x="838040" y="2956943"/>
            <a:ext cx="2717314" cy="3187356"/>
          </a:xfrm>
          <a:prstGeom prst="rect">
            <a:avLst/>
          </a:prstGeom>
        </p:spPr>
      </p:pic>
      <p:pic>
        <p:nvPicPr>
          <p:cNvPr id="2" name="Picture 7">
            <a:extLst>
              <a:ext uri="{FF2B5EF4-FFF2-40B4-BE49-F238E27FC236}">
                <a16:creationId xmlns:a16="http://schemas.microsoft.com/office/drawing/2014/main" id="{2B035738-0EBE-3C36-2117-842B1DA66936}"/>
              </a:ext>
            </a:extLst>
          </p:cNvPr>
          <p:cNvPicPr>
            <a:picLocks noChangeAspect="1"/>
          </p:cNvPicPr>
          <p:nvPr/>
        </p:nvPicPr>
        <p:blipFill>
          <a:blip r:embed="rId4"/>
          <a:stretch>
            <a:fillRect/>
          </a:stretch>
        </p:blipFill>
        <p:spPr>
          <a:xfrm>
            <a:off x="8737062" y="2503309"/>
            <a:ext cx="3454938" cy="4417273"/>
          </a:xfrm>
          <a:prstGeom prst="rect">
            <a:avLst/>
          </a:prstGeom>
        </p:spPr>
      </p:pic>
      <p:pic>
        <p:nvPicPr>
          <p:cNvPr id="8" name="Hình ảnh 7" descr="Ảnh có chứa vải&#10;&#10;Mô tả được tạo tự động">
            <a:extLst>
              <a:ext uri="{FF2B5EF4-FFF2-40B4-BE49-F238E27FC236}">
                <a16:creationId xmlns:a16="http://schemas.microsoft.com/office/drawing/2014/main" id="{60E77A8D-FD67-246E-8A2D-CDED4AEC7D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3" name="Hình chữ nhật: Góc Tròn 2">
            <a:extLst>
              <a:ext uri="{FF2B5EF4-FFF2-40B4-BE49-F238E27FC236}">
                <a16:creationId xmlns:a16="http://schemas.microsoft.com/office/drawing/2014/main" id="{12BA0FE9-0BFF-AF0A-B240-4C97BA270D7E}"/>
              </a:ext>
            </a:extLst>
          </p:cNvPr>
          <p:cNvSpPr/>
          <p:nvPr/>
        </p:nvSpPr>
        <p:spPr>
          <a:xfrm>
            <a:off x="693663" y="704851"/>
            <a:ext cx="8078862" cy="520562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D2EA1217-83C6-FDD7-5642-0EA4C43F3986}"/>
              </a:ext>
            </a:extLst>
          </p:cNvPr>
          <p:cNvSpPr/>
          <p:nvPr/>
        </p:nvSpPr>
        <p:spPr>
          <a:xfrm>
            <a:off x="817880" y="841318"/>
            <a:ext cx="8154670" cy="520562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a:extLst>
              <a:ext uri="{FF2B5EF4-FFF2-40B4-BE49-F238E27FC236}">
                <a16:creationId xmlns:a16="http://schemas.microsoft.com/office/drawing/2014/main" id="{92CA994A-7874-9628-9AC8-90052F0CFE7A}"/>
              </a:ext>
            </a:extLst>
          </p:cNvPr>
          <p:cNvSpPr txBox="1"/>
          <p:nvPr/>
        </p:nvSpPr>
        <p:spPr>
          <a:xfrm>
            <a:off x="1121165" y="114388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ngủ</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rác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hè</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a:extLst>
              <a:ext uri="{FF2B5EF4-FFF2-40B4-BE49-F238E27FC236}">
                <a16:creationId xmlns:a16="http://schemas.microsoft.com/office/drawing/2014/main" id="{1F7935AD-F987-B2AC-6312-1991B4F187BA}"/>
              </a:ext>
            </a:extLst>
          </p:cNvPr>
          <p:cNvSpPr txBox="1"/>
          <p:nvPr/>
        </p:nvSpPr>
        <p:spPr>
          <a:xfrm>
            <a:off x="1044965" y="3677534"/>
            <a:ext cx="7784710" cy="1169551"/>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5" name="TextBox 4">
            <a:extLst>
              <a:ext uri="{FF2B5EF4-FFF2-40B4-BE49-F238E27FC236}">
                <a16:creationId xmlns:a16="http://schemas.microsoft.com/office/drawing/2014/main" id="{AD20C0C7-2046-E077-8000-319FB010C54B}"/>
              </a:ext>
            </a:extLst>
          </p:cNvPr>
          <p:cNvSpPr txBox="1"/>
          <p:nvPr/>
        </p:nvSpPr>
        <p:spPr>
          <a:xfrm>
            <a:off x="1461870" y="4783552"/>
            <a:ext cx="7367805" cy="1538883"/>
          </a:xfrm>
          <a:prstGeom prst="rect">
            <a:avLst/>
          </a:prstGeom>
          <a:noFill/>
        </p:spPr>
        <p:txBody>
          <a:bodyPr wrap="square" rtlCol="0">
            <a:spAutoFit/>
          </a:bodyPr>
          <a:lstStyle/>
          <a:p>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Bởi</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vậy</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chúng</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cần</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biết</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ơn</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chị</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800" b="0" i="1"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3800" b="0"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endParaRPr lang="en-US" dirty="0"/>
          </a:p>
        </p:txBody>
      </p:sp>
    </p:spTree>
    <p:extLst>
      <p:ext uri="{BB962C8B-B14F-4D97-AF65-F5344CB8AC3E}">
        <p14:creationId xmlns:p14="http://schemas.microsoft.com/office/powerpoint/2010/main" val="184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_Nhọc nhằn nghề quét rác đêm (online-video-cutter.com)">
            <a:hlinkClick r:id="" action="ppaction://media"/>
            <a:extLst>
              <a:ext uri="{FF2B5EF4-FFF2-40B4-BE49-F238E27FC236}">
                <a16:creationId xmlns:a16="http://schemas.microsoft.com/office/drawing/2014/main" id="{85CEE6DB-7DAE-EF56-C4C5-AAAE848B0D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390649" y="1924050"/>
            <a:ext cx="7296151"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C6E51">
                    <a:lumMod val="75000"/>
                  </a:srgbClr>
                </a:solidFill>
                <a:effectLst/>
                <a:uLnTx/>
                <a:uFillTx/>
                <a:ea typeface="+mn-ea"/>
                <a:cs typeface="+mn-cs"/>
              </a:rPr>
              <a:t>Hãy</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kể</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thêm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một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số</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của</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người</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lao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động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khác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mà</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em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biết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Những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ích</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gì</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cho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xã</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hội</a:t>
            </a:r>
            <a:r>
              <a:rPr kumimoji="0" lang="en-US" sz="4000" b="1" i="0" u="none" strike="noStrike" kern="1200" cap="none" spc="0" normalizeH="0" noProof="0" dirty="0">
                <a:ln>
                  <a:noFill/>
                </a:ln>
                <a:solidFill>
                  <a:srgbClr val="FC6E51">
                    <a:lumMod val="75000"/>
                  </a:srgbClr>
                </a:solidFill>
                <a:effectLst/>
                <a:uLnTx/>
                <a:uFillTx/>
                <a:ea typeface="+mn-ea"/>
                <a:cs typeface="+mn-cs"/>
              </a:rPr>
              <a:t>?</a:t>
            </a:r>
            <a:endParaRPr kumimoji="0" lang="en-US" sz="4000" b="1" i="0" u="none" strike="noStrike" kern="1200" cap="none" spc="0" normalizeH="0" baseline="0" noProof="0" dirty="0">
              <a:ln>
                <a:noFill/>
              </a:ln>
              <a:solidFill>
                <a:srgbClr val="FC6E51">
                  <a:lumMod val="75000"/>
                </a:srgbClr>
              </a:solidFill>
              <a:effectLst/>
              <a:uLnTx/>
              <a:uFillTx/>
              <a:ea typeface="+mn-ea"/>
              <a:cs typeface="+mn-cs"/>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4"/>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8" name="Picture 4" descr="Mô tả công việc nhân viên bán hàng chi tiết nhất - Báo Đồng Nai điện tử">
            <a:extLst>
              <a:ext uri="{FF2B5EF4-FFF2-40B4-BE49-F238E27FC236}">
                <a16:creationId xmlns:a16="http://schemas.microsoft.com/office/drawing/2014/main" id="{A3DC8FB2-1040-FF21-B431-3497E646E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9274" y="99897"/>
            <a:ext cx="3641350" cy="28261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INGAPORE - TUYỂN CÔNG NHÂN MAY">
            <a:extLst>
              <a:ext uri="{FF2B5EF4-FFF2-40B4-BE49-F238E27FC236}">
                <a16:creationId xmlns:a16="http://schemas.microsoft.com/office/drawing/2014/main" id="{097ACA1D-FBF5-E956-463D-D280F1220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240" y="79330"/>
            <a:ext cx="4270063" cy="28467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u hút nhà khoa học xuất sắc: ĐHQG Hà Nội chi từ 3 tỷ đồng/nghiên cứu">
            <a:extLst>
              <a:ext uri="{FF2B5EF4-FFF2-40B4-BE49-F238E27FC236}">
                <a16:creationId xmlns:a16="http://schemas.microsoft.com/office/drawing/2014/main" id="{A0F747E8-A903-D77B-F7C6-391DD062C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0" y="71994"/>
            <a:ext cx="3779630" cy="28467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8BC2AA-2DB0-183B-E73B-90BECC64628C}"/>
              </a:ext>
            </a:extLst>
          </p:cNvPr>
          <p:cNvSpPr txBox="1"/>
          <p:nvPr/>
        </p:nvSpPr>
        <p:spPr>
          <a:xfrm>
            <a:off x="441117" y="3129185"/>
            <a:ext cx="2940148" cy="400110"/>
          </a:xfrm>
          <a:prstGeom prst="rect">
            <a:avLst/>
          </a:prstGeom>
          <a:noFill/>
        </p:spPr>
        <p:txBody>
          <a:bodyPr wrap="square" rtlCol="0">
            <a:spAutoFit/>
          </a:bodyPr>
          <a:lstStyle/>
          <a:p>
            <a:pPr algn="ctr"/>
            <a:r>
              <a:rPr lang="en-US" sz="2000" b="1" dirty="0" err="1">
                <a:solidFill>
                  <a:srgbClr val="FF0000"/>
                </a:solidFill>
              </a:rPr>
              <a:t>Nhà</a:t>
            </a:r>
            <a:r>
              <a:rPr lang="en-US" sz="2000" b="1" dirty="0">
                <a:solidFill>
                  <a:srgbClr val="FF0000"/>
                </a:solidFill>
              </a:rPr>
              <a:t> khoa </a:t>
            </a:r>
            <a:r>
              <a:rPr lang="en-US" sz="2000" b="1" dirty="0" err="1">
                <a:solidFill>
                  <a:srgbClr val="FF0000"/>
                </a:solidFill>
              </a:rPr>
              <a:t>học</a:t>
            </a:r>
            <a:endParaRPr lang="en-US" sz="2000" b="1" dirty="0">
              <a:solidFill>
                <a:srgbClr val="FF0000"/>
              </a:solidFill>
            </a:endParaRPr>
          </a:p>
        </p:txBody>
      </p:sp>
      <p:sp>
        <p:nvSpPr>
          <p:cNvPr id="4" name="TextBox 3">
            <a:extLst>
              <a:ext uri="{FF2B5EF4-FFF2-40B4-BE49-F238E27FC236}">
                <a16:creationId xmlns:a16="http://schemas.microsoft.com/office/drawing/2014/main" id="{D8685E16-B334-9863-E890-403461F5D04F}"/>
              </a:ext>
            </a:extLst>
          </p:cNvPr>
          <p:cNvSpPr txBox="1"/>
          <p:nvPr/>
        </p:nvSpPr>
        <p:spPr>
          <a:xfrm>
            <a:off x="4842216" y="3157320"/>
            <a:ext cx="2507566" cy="400110"/>
          </a:xfrm>
          <a:prstGeom prst="rect">
            <a:avLst/>
          </a:prstGeom>
          <a:noFill/>
        </p:spPr>
        <p:txBody>
          <a:bodyPr wrap="square">
            <a:spAutoFit/>
          </a:bodyPr>
          <a:lstStyle/>
          <a:p>
            <a:pPr marL="0" marR="0" algn="ctr">
              <a:spcBef>
                <a:spcPts val="0"/>
              </a:spcBef>
              <a:spcAft>
                <a:spcPts val="0"/>
              </a:spcAft>
            </a:pPr>
            <a:r>
              <a:rPr lang="en-US" sz="2000" b="1" dirty="0" err="1">
                <a:solidFill>
                  <a:srgbClr val="FF0000"/>
                </a:solidFill>
                <a:effectLst/>
              </a:rPr>
              <a:t>Công</a:t>
            </a:r>
            <a:r>
              <a:rPr lang="en-US" sz="2000" b="1" dirty="0">
                <a:solidFill>
                  <a:srgbClr val="FF0000"/>
                </a:solidFill>
                <a:effectLst/>
              </a:rPr>
              <a:t> </a:t>
            </a:r>
            <a:r>
              <a:rPr lang="en-US" sz="2000" b="1" dirty="0" err="1">
                <a:solidFill>
                  <a:srgbClr val="FF0000"/>
                </a:solidFill>
                <a:effectLst/>
              </a:rPr>
              <a:t>nhân</a:t>
            </a:r>
            <a:r>
              <a:rPr lang="en-US" sz="2000" b="1" dirty="0">
                <a:solidFill>
                  <a:srgbClr val="FF0000"/>
                </a:solidFill>
                <a:effectLst/>
              </a:rPr>
              <a:t> (may)</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B4403C0-072F-5FD0-8615-80438B827F7B}"/>
              </a:ext>
            </a:extLst>
          </p:cNvPr>
          <p:cNvSpPr txBox="1"/>
          <p:nvPr/>
        </p:nvSpPr>
        <p:spPr>
          <a:xfrm>
            <a:off x="9088381" y="3110314"/>
            <a:ext cx="2294206" cy="400110"/>
          </a:xfrm>
          <a:prstGeom prst="rect">
            <a:avLst/>
          </a:prstGeom>
          <a:noFill/>
        </p:spPr>
        <p:txBody>
          <a:bodyPr wrap="square">
            <a:spAutoFit/>
          </a:bodyPr>
          <a:lstStyle/>
          <a:p>
            <a:pPr marL="0" marR="0" algn="ctr">
              <a:spcBef>
                <a:spcPts val="0"/>
              </a:spcBef>
              <a:spcAft>
                <a:spcPts val="0"/>
              </a:spcAft>
            </a:pPr>
            <a:r>
              <a:rPr lang="en-US" sz="2000" b="1" dirty="0" err="1">
                <a:solidFill>
                  <a:srgbClr val="FF0000"/>
                </a:solidFill>
                <a:effectLst/>
              </a:rPr>
              <a:t>Nhân</a:t>
            </a:r>
            <a:r>
              <a:rPr lang="en-US" sz="2000" b="1" dirty="0">
                <a:solidFill>
                  <a:srgbClr val="FF0000"/>
                </a:solidFill>
                <a:effectLst/>
              </a:rPr>
              <a:t> </a:t>
            </a:r>
            <a:r>
              <a:rPr lang="en-US" sz="2000" b="1" dirty="0" err="1">
                <a:solidFill>
                  <a:srgbClr val="FF0000"/>
                </a:solidFill>
                <a:effectLst/>
              </a:rPr>
              <a:t>viên</a:t>
            </a:r>
            <a:r>
              <a:rPr lang="en-US" sz="2000" b="1" dirty="0">
                <a:solidFill>
                  <a:srgbClr val="FF0000"/>
                </a:solidFill>
                <a:effectLst/>
              </a:rPr>
              <a:t> </a:t>
            </a:r>
            <a:r>
              <a:rPr lang="en-US" sz="2000" b="1" dirty="0" err="1">
                <a:solidFill>
                  <a:srgbClr val="FF0000"/>
                </a:solidFill>
                <a:effectLst/>
              </a:rPr>
              <a:t>bán</a:t>
            </a:r>
            <a:r>
              <a:rPr lang="en-US" sz="2000" b="1" dirty="0">
                <a:solidFill>
                  <a:srgbClr val="FF0000"/>
                </a:solidFill>
                <a:effectLst/>
              </a:rPr>
              <a:t> </a:t>
            </a:r>
            <a:r>
              <a:rPr lang="en-US" sz="2000" b="1" dirty="0" err="1">
                <a:solidFill>
                  <a:srgbClr val="FF0000"/>
                </a:solidFill>
                <a:effectLst/>
              </a:rPr>
              <a:t>hàng</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54FEFDF4-C2F2-C863-2BA2-617522421A7C}"/>
              </a:ext>
            </a:extLst>
          </p:cNvPr>
          <p:cNvSpPr/>
          <p:nvPr/>
        </p:nvSpPr>
        <p:spPr>
          <a:xfrm>
            <a:off x="649623" y="3896751"/>
            <a:ext cx="2523136" cy="2124221"/>
          </a:xfrm>
          <a:prstGeom prst="wedgeRoundRect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a:spcBef>
                <a:spcPts val="0"/>
              </a:spcBef>
              <a:spcAft>
                <a:spcPts val="0"/>
              </a:spcAft>
            </a:pPr>
            <a:r>
              <a:rPr lang="en-US" sz="2400" dirty="0" err="1">
                <a:ln w="0"/>
                <a:solidFill>
                  <a:schemeClr val="tx1"/>
                </a:solidFill>
                <a:effectLst>
                  <a:outerShdw blurRad="38100" dist="19050" dir="2700000" algn="tl" rotWithShape="0">
                    <a:schemeClr val="dk1">
                      <a:alpha val="40000"/>
                    </a:schemeClr>
                  </a:outerShdw>
                </a:effectLst>
              </a:rPr>
              <a:t>Nghiên</a:t>
            </a: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cứu</a:t>
            </a:r>
            <a:r>
              <a:rPr lang="en-US" sz="2400" dirty="0">
                <a:ln w="0"/>
                <a:solidFill>
                  <a:schemeClr val="tx1"/>
                </a:solidFill>
                <a:effectLst>
                  <a:outerShdw blurRad="38100" dist="19050" dir="2700000" algn="tl" rotWithShape="0">
                    <a:schemeClr val="dk1">
                      <a:alpha val="40000"/>
                    </a:schemeClr>
                  </a:outerShdw>
                </a:effectLst>
              </a:rPr>
              <a:t> khoa </a:t>
            </a:r>
            <a:r>
              <a:rPr lang="en-US" sz="2400" dirty="0" err="1">
                <a:ln w="0"/>
                <a:solidFill>
                  <a:schemeClr val="tx1"/>
                </a:solidFill>
                <a:effectLst>
                  <a:outerShdw blurRad="38100" dist="19050" dir="2700000" algn="tl" rotWithShape="0">
                    <a:schemeClr val="dk1">
                      <a:alpha val="40000"/>
                    </a:schemeClr>
                  </a:outerShdw>
                </a:effectLst>
              </a:rPr>
              <a:t>học</a:t>
            </a: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để</a:t>
            </a: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ứng</a:t>
            </a: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dụng</a:t>
            </a: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vào</a:t>
            </a: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cuộc</a:t>
            </a:r>
            <a:r>
              <a:rPr lang="en-US" sz="2400" dirty="0">
                <a:ln w="0"/>
                <a:solidFill>
                  <a:schemeClr val="tx1"/>
                </a:solidFill>
                <a:effectLst>
                  <a:outerShdw blurRad="38100" dist="19050" dir="2700000" algn="tl" rotWithShape="0">
                    <a:schemeClr val="dk1">
                      <a:alpha val="40000"/>
                    </a:schemeClr>
                  </a:outerShdw>
                </a:effectLst>
              </a:rPr>
              <a:t> </a:t>
            </a:r>
            <a:r>
              <a:rPr lang="en-US" sz="2400" dirty="0" err="1">
                <a:ln w="0"/>
                <a:solidFill>
                  <a:schemeClr val="tx1"/>
                </a:solidFill>
                <a:effectLst>
                  <a:outerShdw blurRad="38100" dist="19050" dir="2700000" algn="tl" rotWithShape="0">
                    <a:schemeClr val="dk1">
                      <a:alpha val="40000"/>
                    </a:schemeClr>
                  </a:outerShdw>
                </a:effectLst>
              </a:rPr>
              <a:t>sống</a:t>
            </a:r>
            <a:r>
              <a:rPr lang="en-US" sz="2400" dirty="0">
                <a:solidFill>
                  <a:srgbClr val="002060"/>
                </a:solidFill>
                <a:effectLst/>
              </a:rPr>
              <a:t>.</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A061D942-D962-A465-C5E5-839B7B42136F}"/>
              </a:ext>
            </a:extLst>
          </p:cNvPr>
          <p:cNvSpPr/>
          <p:nvPr/>
        </p:nvSpPr>
        <p:spPr>
          <a:xfrm>
            <a:off x="9088381" y="3915551"/>
            <a:ext cx="2523136" cy="2124221"/>
          </a:xfrm>
          <a:prstGeom prst="wedgeRoundRectCallout">
            <a:avLst/>
          </a:prstGeom>
        </p:spPr>
        <p:style>
          <a:lnRef idx="3">
            <a:schemeClr val="lt1"/>
          </a:lnRef>
          <a:fillRef idx="1">
            <a:schemeClr val="accent6"/>
          </a:fillRef>
          <a:effectRef idx="1">
            <a:schemeClr val="accent6"/>
          </a:effectRef>
          <a:fontRef idx="minor">
            <a:schemeClr val="lt1"/>
          </a:fontRef>
        </p:style>
        <p:txBody>
          <a:bodyPr rtlCol="0" anchor="ctr"/>
          <a:lstStyle/>
          <a:p>
            <a:pPr marL="0" marR="0" algn="just">
              <a:spcBef>
                <a:spcPts val="0"/>
              </a:spcBef>
              <a:spcAft>
                <a:spcPts val="0"/>
              </a:spcAft>
            </a:pPr>
            <a:r>
              <a:rPr lang="en-US" sz="2400" dirty="0" err="1">
                <a:solidFill>
                  <a:schemeClr val="tx1"/>
                </a:solidFill>
                <a:effectLst/>
              </a:rPr>
              <a:t>Giúp</a:t>
            </a:r>
            <a:r>
              <a:rPr lang="en-US" sz="2400" dirty="0">
                <a:solidFill>
                  <a:schemeClr val="tx1"/>
                </a:solidFill>
                <a:effectLst/>
              </a:rPr>
              <a:t> </a:t>
            </a:r>
            <a:r>
              <a:rPr lang="en-US" sz="2400" dirty="0" err="1">
                <a:solidFill>
                  <a:schemeClr val="tx1"/>
                </a:solidFill>
                <a:effectLst/>
              </a:rPr>
              <a:t>mọi</a:t>
            </a:r>
            <a:r>
              <a:rPr lang="en-US" sz="2400" dirty="0">
                <a:solidFill>
                  <a:schemeClr val="tx1"/>
                </a:solidFill>
                <a:effectLst/>
              </a:rPr>
              <a:t> </a:t>
            </a:r>
            <a:r>
              <a:rPr lang="en-US" sz="2400" dirty="0" err="1">
                <a:solidFill>
                  <a:schemeClr val="tx1"/>
                </a:solidFill>
                <a:effectLst/>
              </a:rPr>
              <a:t>người</a:t>
            </a:r>
            <a:r>
              <a:rPr lang="en-US" sz="2400" dirty="0">
                <a:solidFill>
                  <a:schemeClr val="tx1"/>
                </a:solidFill>
                <a:effectLst/>
              </a:rPr>
              <a:t> </a:t>
            </a:r>
            <a:r>
              <a:rPr lang="en-US" sz="2400" dirty="0" err="1">
                <a:solidFill>
                  <a:schemeClr val="tx1"/>
                </a:solidFill>
                <a:effectLst/>
              </a:rPr>
              <a:t>mua</a:t>
            </a:r>
            <a:r>
              <a:rPr lang="en-US" sz="2400" dirty="0">
                <a:solidFill>
                  <a:schemeClr val="tx1"/>
                </a:solidFill>
                <a:effectLst/>
              </a:rPr>
              <a:t> </a:t>
            </a:r>
            <a:r>
              <a:rPr lang="en-US" sz="2400" dirty="0" err="1">
                <a:solidFill>
                  <a:schemeClr val="tx1"/>
                </a:solidFill>
                <a:effectLst/>
              </a:rPr>
              <a:t>bán</a:t>
            </a:r>
            <a:r>
              <a:rPr lang="en-US" sz="2400" dirty="0">
                <a:solidFill>
                  <a:schemeClr val="tx1"/>
                </a:solidFill>
                <a:effectLst/>
              </a:rPr>
              <a:t>, </a:t>
            </a:r>
            <a:r>
              <a:rPr lang="en-US" sz="2400" dirty="0" err="1">
                <a:solidFill>
                  <a:schemeClr val="tx1"/>
                </a:solidFill>
                <a:effectLst/>
              </a:rPr>
              <a:t>trao</a:t>
            </a:r>
            <a:r>
              <a:rPr lang="en-US" sz="2400" dirty="0">
                <a:solidFill>
                  <a:schemeClr val="tx1"/>
                </a:solidFill>
                <a:effectLst/>
              </a:rPr>
              <a:t> </a:t>
            </a:r>
            <a:r>
              <a:rPr lang="en-US" sz="2400" dirty="0" err="1">
                <a:solidFill>
                  <a:schemeClr val="tx1"/>
                </a:solidFill>
                <a:effectLst/>
              </a:rPr>
              <a:t>đổi</a:t>
            </a:r>
            <a:r>
              <a:rPr lang="en-US" sz="2400" dirty="0">
                <a:solidFill>
                  <a:schemeClr val="tx1"/>
                </a:solidFill>
                <a:effectLst/>
              </a:rPr>
              <a:t> </a:t>
            </a:r>
            <a:r>
              <a:rPr lang="en-US" sz="2400" dirty="0" err="1">
                <a:solidFill>
                  <a:schemeClr val="tx1"/>
                </a:solidFill>
                <a:effectLst/>
              </a:rPr>
              <a:t>hàng</a:t>
            </a:r>
            <a:r>
              <a:rPr lang="en-US" sz="2400" dirty="0">
                <a:solidFill>
                  <a:schemeClr val="tx1"/>
                </a:solidFill>
                <a:effectLst/>
              </a:rPr>
              <a:t> </a:t>
            </a:r>
            <a:r>
              <a:rPr lang="en-US" sz="2400" dirty="0" err="1">
                <a:solidFill>
                  <a:schemeClr val="tx1"/>
                </a:solidFill>
                <a:effectLst/>
              </a:rPr>
              <a:t>hoá</a:t>
            </a:r>
            <a:r>
              <a:rPr lang="en-US" sz="2400" dirty="0">
                <a:solidFill>
                  <a:schemeClr val="tx1"/>
                </a:solidFill>
                <a:effectLst/>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Speech Bubble: Rectangle with Corners Rounded 19">
            <a:extLst>
              <a:ext uri="{FF2B5EF4-FFF2-40B4-BE49-F238E27FC236}">
                <a16:creationId xmlns:a16="http://schemas.microsoft.com/office/drawing/2014/main" id="{A70E6EFA-BE46-0133-B577-6F5DD54F7063}"/>
              </a:ext>
            </a:extLst>
          </p:cNvPr>
          <p:cNvSpPr/>
          <p:nvPr/>
        </p:nvSpPr>
        <p:spPr>
          <a:xfrm>
            <a:off x="4842216" y="3896750"/>
            <a:ext cx="2523136" cy="2124221"/>
          </a:xfrm>
          <a:prstGeom prst="wedgeRoundRectCallou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400" dirty="0">
                <a:solidFill>
                  <a:schemeClr val="tx1"/>
                </a:solidFill>
                <a:effectLst/>
              </a:rPr>
              <a:t>May </a:t>
            </a:r>
            <a:r>
              <a:rPr lang="en-US" sz="2400" dirty="0" err="1">
                <a:solidFill>
                  <a:schemeClr val="tx1"/>
                </a:solidFill>
                <a:effectLst/>
              </a:rPr>
              <a:t>quần</a:t>
            </a:r>
            <a:r>
              <a:rPr lang="en-US" sz="2400" dirty="0">
                <a:solidFill>
                  <a:schemeClr val="tx1"/>
                </a:solidFill>
                <a:effectLst/>
              </a:rPr>
              <a:t> </a:t>
            </a:r>
            <a:r>
              <a:rPr lang="en-US" sz="2400" dirty="0" err="1">
                <a:solidFill>
                  <a:schemeClr val="tx1"/>
                </a:solidFill>
                <a:effectLst/>
              </a:rPr>
              <a:t>áo</a:t>
            </a:r>
            <a:r>
              <a:rPr lang="en-US" sz="2400" dirty="0">
                <a:solidFill>
                  <a:schemeClr val="tx1"/>
                </a:solidFill>
                <a:effectLst/>
              </a:rPr>
              <a:t> </a:t>
            </a:r>
            <a:r>
              <a:rPr lang="en-US" sz="2400" dirty="0" err="1">
                <a:solidFill>
                  <a:schemeClr val="tx1"/>
                </a:solidFill>
                <a:effectLst/>
              </a:rPr>
              <a:t>cho</a:t>
            </a:r>
            <a:r>
              <a:rPr lang="en-US" sz="2400" dirty="0">
                <a:solidFill>
                  <a:schemeClr val="tx1"/>
                </a:solidFill>
                <a:effectLst/>
              </a:rPr>
              <a:t> </a:t>
            </a:r>
            <a:r>
              <a:rPr lang="en-US" sz="2400" dirty="0" err="1">
                <a:solidFill>
                  <a:schemeClr val="tx1"/>
                </a:solidFill>
                <a:effectLst/>
              </a:rPr>
              <a:t>mọi</a:t>
            </a:r>
            <a:r>
              <a:rPr lang="en-US" sz="2400" dirty="0">
                <a:solidFill>
                  <a:schemeClr val="tx1"/>
                </a:solidFill>
                <a:effectLst/>
              </a:rPr>
              <a:t> </a:t>
            </a:r>
            <a:r>
              <a:rPr lang="en-US" sz="2400" dirty="0" err="1">
                <a:solidFill>
                  <a:schemeClr val="tx1"/>
                </a:solidFill>
                <a:effectLst/>
              </a:rPr>
              <a:t>người</a:t>
            </a:r>
            <a:r>
              <a:rPr lang="en-US" sz="2400" dirty="0">
                <a:solidFill>
                  <a:schemeClr val="tx1"/>
                </a:solidFill>
                <a:effectLst/>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67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descr="Người bác sĩ tận tâm với nghề chữa bệnh cứu người">
            <a:extLst>
              <a:ext uri="{FF2B5EF4-FFF2-40B4-BE49-F238E27FC236}">
                <a16:creationId xmlns:a16="http://schemas.microsoft.com/office/drawing/2014/main" id="{2E59C3E7-6D46-C021-2D63-D835483C0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876" y="2898792"/>
            <a:ext cx="3641350" cy="28672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áo viên tiểu học, trung học cần phải làm gì khi chưa có bằng đại học?">
            <a:extLst>
              <a:ext uri="{FF2B5EF4-FFF2-40B4-BE49-F238E27FC236}">
                <a16:creationId xmlns:a16="http://schemas.microsoft.com/office/drawing/2014/main" id="{7E4E8F1F-BAF9-BC44-E230-8EA028113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55" y="2898792"/>
            <a:ext cx="3779631" cy="28672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ác giải pháp hỗ trợ nông dân, phát triển nông nghiệp">
            <a:extLst>
              <a:ext uri="{FF2B5EF4-FFF2-40B4-BE49-F238E27FC236}">
                <a16:creationId xmlns:a16="http://schemas.microsoft.com/office/drawing/2014/main" id="{DE9296BC-2CA5-A942-42EA-7BD42841B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968" y="2905291"/>
            <a:ext cx="4270063" cy="28467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53BCA4-D00D-C76D-4600-DB1D11C8BBFE}"/>
              </a:ext>
            </a:extLst>
          </p:cNvPr>
          <p:cNvSpPr txBox="1"/>
          <p:nvPr/>
        </p:nvSpPr>
        <p:spPr>
          <a:xfrm>
            <a:off x="1150032" y="5992991"/>
            <a:ext cx="1213339" cy="400110"/>
          </a:xfrm>
          <a:prstGeom prst="rect">
            <a:avLst/>
          </a:prstGeom>
          <a:noFill/>
        </p:spPr>
        <p:txBody>
          <a:bodyPr wrap="square">
            <a:spAutoFit/>
          </a:bodyPr>
          <a:lstStyle/>
          <a:p>
            <a:pPr marL="0" marR="0" algn="ctr">
              <a:spcBef>
                <a:spcPts val="0"/>
              </a:spcBef>
              <a:spcAft>
                <a:spcPts val="0"/>
              </a:spcAft>
            </a:pPr>
            <a:r>
              <a:rPr lang="en-US" sz="2000" b="1" dirty="0" err="1">
                <a:solidFill>
                  <a:srgbClr val="FF0000"/>
                </a:solidFill>
                <a:effectLst/>
              </a:rPr>
              <a:t>Giáo</a:t>
            </a:r>
            <a:r>
              <a:rPr lang="en-US" sz="2000" b="1" dirty="0">
                <a:solidFill>
                  <a:srgbClr val="FF0000"/>
                </a:solidFill>
                <a:effectLst/>
              </a:rPr>
              <a:t> </a:t>
            </a:r>
            <a:r>
              <a:rPr lang="en-US" sz="2000" b="1" dirty="0" err="1">
                <a:solidFill>
                  <a:srgbClr val="FF0000"/>
                </a:solidFill>
                <a:effectLst/>
              </a:rPr>
              <a:t>viên</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32F3200-143D-39AE-7441-6ABA87B90D50}"/>
              </a:ext>
            </a:extLst>
          </p:cNvPr>
          <p:cNvSpPr txBox="1"/>
          <p:nvPr/>
        </p:nvSpPr>
        <p:spPr>
          <a:xfrm>
            <a:off x="5545601" y="5969915"/>
            <a:ext cx="1213339" cy="400110"/>
          </a:xfrm>
          <a:prstGeom prst="rect">
            <a:avLst/>
          </a:prstGeom>
          <a:noFill/>
        </p:spPr>
        <p:txBody>
          <a:bodyPr wrap="square">
            <a:spAutoFit/>
          </a:bodyPr>
          <a:lstStyle/>
          <a:p>
            <a:pPr algn="ctr"/>
            <a:r>
              <a:rPr lang="en-US" sz="2000" b="1" dirty="0" err="1">
                <a:solidFill>
                  <a:srgbClr val="FF0000"/>
                </a:solidFill>
                <a:effectLst/>
              </a:rPr>
              <a:t>Nông</a:t>
            </a:r>
            <a:r>
              <a:rPr lang="en-US" sz="2000" b="1" dirty="0">
                <a:solidFill>
                  <a:srgbClr val="FF0000"/>
                </a:solidFill>
                <a:effectLst/>
              </a:rPr>
              <a:t> </a:t>
            </a:r>
            <a:r>
              <a:rPr lang="en-US" sz="2000" b="1" dirty="0" err="1">
                <a:solidFill>
                  <a:srgbClr val="FF0000"/>
                </a:solidFill>
                <a:effectLst/>
              </a:rPr>
              <a:t>dân</a:t>
            </a:r>
            <a:r>
              <a:rPr lang="en-US" sz="2000" b="1" dirty="0">
                <a:solidFill>
                  <a:srgbClr val="FF0000"/>
                </a:solidFill>
                <a:effectLst/>
              </a:rPr>
              <a:t> </a:t>
            </a:r>
            <a:endParaRPr lang="en-US" sz="2000" b="1" dirty="0">
              <a:solidFill>
                <a:srgbClr val="FF0000"/>
              </a:solidFill>
            </a:endParaRPr>
          </a:p>
        </p:txBody>
      </p:sp>
      <p:sp>
        <p:nvSpPr>
          <p:cNvPr id="12" name="TextBox 11">
            <a:extLst>
              <a:ext uri="{FF2B5EF4-FFF2-40B4-BE49-F238E27FC236}">
                <a16:creationId xmlns:a16="http://schemas.microsoft.com/office/drawing/2014/main" id="{2AFC8958-70FA-06FD-1573-D963A4FE57DF}"/>
              </a:ext>
            </a:extLst>
          </p:cNvPr>
          <p:cNvSpPr txBox="1"/>
          <p:nvPr/>
        </p:nvSpPr>
        <p:spPr>
          <a:xfrm>
            <a:off x="9941170" y="6018487"/>
            <a:ext cx="1213339" cy="400110"/>
          </a:xfrm>
          <a:prstGeom prst="rect">
            <a:avLst/>
          </a:prstGeom>
          <a:noFill/>
        </p:spPr>
        <p:txBody>
          <a:bodyPr wrap="square">
            <a:spAutoFit/>
          </a:bodyPr>
          <a:lstStyle/>
          <a:p>
            <a:pPr marL="0" marR="0" algn="just">
              <a:spcBef>
                <a:spcPts val="0"/>
              </a:spcBef>
              <a:spcAft>
                <a:spcPts val="0"/>
              </a:spcAft>
            </a:pPr>
            <a:r>
              <a:rPr lang="en-US" sz="2000" b="1" dirty="0" err="1">
                <a:solidFill>
                  <a:srgbClr val="FF0000"/>
                </a:solidFill>
                <a:effectLst/>
              </a:rPr>
              <a:t>Bác</a:t>
            </a:r>
            <a:r>
              <a:rPr lang="en-US" sz="2000" b="1" dirty="0">
                <a:solidFill>
                  <a:srgbClr val="FF0000"/>
                </a:solidFill>
                <a:effectLst/>
              </a:rPr>
              <a:t> </a:t>
            </a:r>
            <a:r>
              <a:rPr lang="en-US" sz="2000" b="1" dirty="0" err="1">
                <a:solidFill>
                  <a:srgbClr val="FF0000"/>
                </a:solidFill>
                <a:effectLst/>
              </a:rPr>
              <a:t>sĩ</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id="{87D559D2-A5DE-9553-DB7D-5D2A5ED13D0B}"/>
              </a:ext>
            </a:extLst>
          </p:cNvPr>
          <p:cNvSpPr/>
          <p:nvPr/>
        </p:nvSpPr>
        <p:spPr>
          <a:xfrm>
            <a:off x="618981" y="464899"/>
            <a:ext cx="2264898" cy="1842867"/>
          </a:xfrm>
          <a:prstGeom prst="wedgeRound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algn="just">
              <a:spcBef>
                <a:spcPts val="0"/>
              </a:spcBef>
              <a:spcAft>
                <a:spcPts val="0"/>
              </a:spcAft>
            </a:pPr>
            <a:r>
              <a:rPr lang="en-US" sz="2400" dirty="0" err="1">
                <a:effectLst/>
              </a:rPr>
              <a:t>Dạy</a:t>
            </a:r>
            <a:r>
              <a:rPr lang="en-US" sz="2400" dirty="0">
                <a:effectLst/>
              </a:rPr>
              <a:t> </a:t>
            </a:r>
            <a:r>
              <a:rPr lang="en-US" sz="2400" dirty="0" err="1">
                <a:effectLst/>
              </a:rPr>
              <a:t>kiến</a:t>
            </a:r>
            <a:r>
              <a:rPr lang="en-US" sz="2400" dirty="0">
                <a:effectLst/>
              </a:rPr>
              <a:t> </a:t>
            </a:r>
            <a:r>
              <a:rPr lang="en-US" sz="2400" dirty="0" err="1">
                <a:effectLst/>
              </a:rPr>
              <a:t>thức</a:t>
            </a:r>
            <a:r>
              <a:rPr lang="en-US" sz="2400" dirty="0">
                <a:effectLst/>
              </a:rPr>
              <a:t>, </a:t>
            </a:r>
            <a:r>
              <a:rPr lang="en-US" sz="2400" dirty="0" err="1">
                <a:effectLst/>
              </a:rPr>
              <a:t>đạo</a:t>
            </a:r>
            <a:r>
              <a:rPr lang="en-US" sz="2400" dirty="0">
                <a:effectLst/>
              </a:rPr>
              <a:t> </a:t>
            </a:r>
            <a:r>
              <a:rPr lang="en-US" sz="2400" dirty="0" err="1">
                <a:effectLst/>
              </a:rPr>
              <a:t>đức</a:t>
            </a:r>
            <a:r>
              <a:rPr lang="en-US" sz="2400" dirty="0">
                <a:effectLst/>
              </a:rPr>
              <a:t>, </a:t>
            </a:r>
            <a:r>
              <a:rPr lang="en-US" sz="2400" dirty="0" err="1">
                <a:effectLst/>
              </a:rPr>
              <a:t>kĩ</a:t>
            </a:r>
            <a:r>
              <a:rPr lang="en-US" sz="2400" dirty="0">
                <a:effectLst/>
              </a:rPr>
              <a:t> </a:t>
            </a:r>
            <a:r>
              <a:rPr lang="en-US" sz="2400" dirty="0" err="1">
                <a:effectLst/>
              </a:rPr>
              <a:t>năng</a:t>
            </a:r>
            <a:r>
              <a:rPr lang="en-US" sz="2400" dirty="0">
                <a:effectLst/>
              </a:rPr>
              <a:t>,...</a:t>
            </a:r>
            <a:r>
              <a:rPr lang="en-US" sz="2400" dirty="0" err="1">
                <a:effectLst/>
              </a:rPr>
              <a:t>cho</a:t>
            </a:r>
            <a:r>
              <a:rPr lang="en-US" sz="2400" dirty="0">
                <a:effectLst/>
              </a:rPr>
              <a:t> HS.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2A6E3CCC-E5D7-4A37-5929-ECB3846E69AF}"/>
              </a:ext>
            </a:extLst>
          </p:cNvPr>
          <p:cNvSpPr/>
          <p:nvPr/>
        </p:nvSpPr>
        <p:spPr>
          <a:xfrm>
            <a:off x="9335084" y="464898"/>
            <a:ext cx="2264898" cy="1842867"/>
          </a:xfrm>
          <a:prstGeom prst="wedgeRound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2400" dirty="0" err="1">
                <a:effectLst/>
              </a:rPr>
              <a:t>Khám</a:t>
            </a:r>
            <a:r>
              <a:rPr lang="en-US" sz="2400" dirty="0">
                <a:effectLst/>
              </a:rPr>
              <a:t>, </a:t>
            </a:r>
            <a:r>
              <a:rPr lang="en-US" sz="2400" dirty="0" err="1">
                <a:effectLst/>
              </a:rPr>
              <a:t>chữa</a:t>
            </a:r>
            <a:r>
              <a:rPr lang="en-US" sz="2400" dirty="0">
                <a:effectLst/>
              </a:rPr>
              <a:t> </a:t>
            </a:r>
            <a:r>
              <a:rPr lang="en-US" sz="2400" dirty="0" err="1">
                <a:effectLst/>
              </a:rPr>
              <a:t>bệnh</a:t>
            </a:r>
            <a:r>
              <a:rPr lang="en-US" sz="2400" dirty="0">
                <a:effectLst/>
              </a:rPr>
              <a:t> </a:t>
            </a:r>
            <a:r>
              <a:rPr lang="en-US" sz="2400" dirty="0" err="1">
                <a:effectLst/>
              </a:rPr>
              <a:t>cho</a:t>
            </a:r>
            <a:r>
              <a:rPr lang="en-US" sz="2400" dirty="0">
                <a:effectLst/>
              </a:rPr>
              <a:t> </a:t>
            </a:r>
            <a:r>
              <a:rPr lang="en-US" sz="2400" dirty="0" err="1">
                <a:effectLst/>
              </a:rPr>
              <a:t>mọi</a:t>
            </a:r>
            <a:r>
              <a:rPr lang="en-US" sz="2400" dirty="0">
                <a:effectLst/>
              </a:rPr>
              <a:t> </a:t>
            </a:r>
            <a:r>
              <a:rPr lang="en-US" sz="2400" dirty="0" err="1">
                <a:effectLst/>
              </a:rPr>
              <a:t>người</a:t>
            </a:r>
            <a:r>
              <a:rPr lang="en-US" sz="2400" dirty="0">
                <a:effectLst/>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820060E6-1AD2-6DB3-D55A-10FDE67F765B}"/>
              </a:ext>
            </a:extLst>
          </p:cNvPr>
          <p:cNvSpPr/>
          <p:nvPr/>
        </p:nvSpPr>
        <p:spPr>
          <a:xfrm>
            <a:off x="5019821" y="464898"/>
            <a:ext cx="2264898" cy="1842867"/>
          </a:xfrm>
          <a:prstGeom prst="wedgeRound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2400" dirty="0" err="1">
                <a:effectLst/>
              </a:rPr>
              <a:t>Góp</a:t>
            </a:r>
            <a:r>
              <a:rPr lang="en-US" sz="2400" dirty="0">
                <a:effectLst/>
              </a:rPr>
              <a:t> </a:t>
            </a:r>
            <a:r>
              <a:rPr lang="en-US" sz="2400" dirty="0" err="1">
                <a:effectLst/>
              </a:rPr>
              <a:t>phần</a:t>
            </a:r>
            <a:r>
              <a:rPr lang="en-US" sz="2400" dirty="0">
                <a:effectLst/>
              </a:rPr>
              <a:t> </a:t>
            </a:r>
            <a:r>
              <a:rPr lang="en-US" sz="2400" dirty="0" err="1">
                <a:effectLst/>
              </a:rPr>
              <a:t>tạo</a:t>
            </a:r>
            <a:r>
              <a:rPr lang="en-US" sz="2400" dirty="0">
                <a:effectLst/>
              </a:rPr>
              <a:t> </a:t>
            </a:r>
            <a:r>
              <a:rPr lang="en-US" sz="2400" dirty="0" err="1">
                <a:effectLst/>
              </a:rPr>
              <a:t>ra</a:t>
            </a:r>
            <a:r>
              <a:rPr lang="en-US" sz="2400" dirty="0">
                <a:effectLst/>
              </a:rPr>
              <a:t> </a:t>
            </a:r>
            <a:r>
              <a:rPr lang="en-US" sz="2400" dirty="0" err="1">
                <a:effectLst/>
              </a:rPr>
              <a:t>lúa</a:t>
            </a:r>
            <a:r>
              <a:rPr lang="en-US" sz="2400" dirty="0">
                <a:effectLst/>
              </a:rPr>
              <a:t>, </a:t>
            </a:r>
            <a:r>
              <a:rPr lang="en-US" sz="2400" dirty="0" err="1">
                <a:effectLst/>
              </a:rPr>
              <a:t>gạo</a:t>
            </a:r>
            <a:r>
              <a:rPr lang="en-US" sz="2400" dirty="0">
                <a:effectLst/>
              </a:rPr>
              <a:t>, </a:t>
            </a:r>
            <a:r>
              <a:rPr lang="en-US" sz="2400" dirty="0" err="1">
                <a:effectLst/>
              </a:rPr>
              <a:t>thực</a:t>
            </a:r>
            <a:r>
              <a:rPr lang="en-US" sz="2400" dirty="0">
                <a:effectLst/>
              </a:rPr>
              <a:t> </a:t>
            </a:r>
            <a:r>
              <a:rPr lang="en-US" sz="2400" dirty="0" err="1">
                <a:effectLst/>
              </a:rPr>
              <a:t>phẩm</a:t>
            </a:r>
            <a:r>
              <a:rPr lang="en-US" sz="2400" dirty="0">
                <a:effectLst/>
              </a:rPr>
              <a:t>,… </a:t>
            </a:r>
            <a:r>
              <a:rPr lang="en-US" sz="2400" dirty="0" err="1">
                <a:effectLst/>
              </a:rPr>
              <a:t>cho</a:t>
            </a:r>
            <a:r>
              <a:rPr lang="en-US" sz="2400" dirty="0">
                <a:effectLst/>
              </a:rPr>
              <a:t> </a:t>
            </a:r>
            <a:r>
              <a:rPr lang="en-US" sz="2400" dirty="0" err="1">
                <a:effectLst/>
              </a:rPr>
              <a:t>xã</a:t>
            </a:r>
            <a:r>
              <a:rPr lang="en-US" sz="2400" dirty="0">
                <a:effectLst/>
              </a:rPr>
              <a:t> </a:t>
            </a:r>
            <a:r>
              <a:rPr lang="en-US" sz="2400" dirty="0" err="1">
                <a:effectLst/>
              </a:rPr>
              <a:t>hội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6575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6"/>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Làm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ra</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giường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tủ</a:t>
              </a:r>
              <a:r>
                <a:rPr lang="en-US" sz="3600" b="1" dirty="0">
                  <a:solidFill>
                    <a:srgbClr val="002060"/>
                  </a:solidFill>
                  <a:latin typeface="Calibri" panose="020F0502020204030204"/>
                </a:rPr>
                <a:t>…</a:t>
              </a:r>
              <a:r>
                <a:rPr lang="en-US" sz="3600" b="1" dirty="0" err="1">
                  <a:solidFill>
                    <a:srgbClr val="002060"/>
                  </a:solidFill>
                  <a:latin typeface="Calibri" panose="020F0502020204030204"/>
                </a:rPr>
                <a:t>sớm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trưa</a:t>
              </a:r>
              <a:r>
                <a:rPr lang="en-US" sz="3600" b="1" dirty="0">
                  <a:solidFill>
                    <a:srgbClr val="002060"/>
                  </a:solidFill>
                  <a:latin typeface="Calibri" panose="020F0502020204030204"/>
                </a:rPr>
                <a:t> ta </a:t>
              </a:r>
              <a:r>
                <a:rPr lang="en-US" sz="3600" b="1" dirty="0" err="1">
                  <a:solidFill>
                    <a:srgbClr val="002060"/>
                  </a:solidFill>
                  <a:latin typeface="Calibri" panose="020F0502020204030204"/>
                </a:rPr>
                <a:t>cần</a:t>
              </a:r>
              <a:r>
                <a:rPr lang="en-US" sz="3600" b="1" dirty="0">
                  <a:solidFill>
                    <a:srgbClr val="002060"/>
                  </a:solidFill>
                  <a:latin typeface="Calibri" panose="020F0502020204030204"/>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chân</a:t>
              </a:r>
              <a:r>
                <a:rPr lang="en-US" sz="3600" b="1" i="0" dirty="0">
                  <a:solidFill>
                    <a:srgbClr val="002060"/>
                  </a:solidFill>
                  <a:effectLst/>
                </a:rPr>
                <a:t> </a:t>
              </a:r>
              <a:r>
                <a:rPr lang="en-US" sz="3600" b="1" i="0" dirty="0" err="1">
                  <a:solidFill>
                    <a:srgbClr val="002060"/>
                  </a:solidFill>
                  <a:effectLst/>
                </a:rPr>
                <a:t>lấm</a:t>
              </a:r>
              <a:r>
                <a:rPr lang="en-US" sz="3600" b="1" i="0" dirty="0">
                  <a:solidFill>
                    <a:srgbClr val="002060"/>
                  </a:solidFill>
                  <a:effectLst/>
                </a:rPr>
                <a:t> </a:t>
              </a:r>
              <a:r>
                <a:rPr lang="en-US" sz="3600" b="1" i="0" dirty="0" err="1">
                  <a:solidFill>
                    <a:srgbClr val="002060"/>
                  </a:solidFill>
                  <a:effectLst/>
                </a:rPr>
                <a:t>tay</a:t>
              </a:r>
              <a:r>
                <a:rPr lang="en-US" sz="3600" b="1" i="0" dirty="0">
                  <a:solidFill>
                    <a:srgbClr val="002060"/>
                  </a:solidFill>
                  <a:effectLst/>
                </a:rPr>
                <a:t> </a:t>
              </a:r>
              <a:r>
                <a:rPr lang="en-US" sz="3600" b="1" i="0" dirty="0" err="1">
                  <a:solidFill>
                    <a:srgbClr val="002060"/>
                  </a:solidFill>
                  <a:effectLst/>
                </a:rPr>
                <a:t>bùn</a:t>
              </a:r>
              <a:br>
                <a:rPr lang="en-US" sz="3600" b="1" dirty="0">
                  <a:solidFill>
                    <a:srgbClr val="002060"/>
                  </a:solidFill>
                </a:rPr>
              </a:br>
              <a:r>
                <a:rPr lang="en-US" sz="3600" b="1" i="0" dirty="0">
                  <a:solidFill>
                    <a:srgbClr val="002060"/>
                  </a:solidFill>
                  <a:effectLst/>
                </a:rPr>
                <a:t>Cho ta </a:t>
              </a:r>
              <a:r>
                <a:rPr lang="en-US" sz="3600" b="1" i="0" dirty="0" err="1">
                  <a:solidFill>
                    <a:srgbClr val="002060"/>
                  </a:solidFill>
                  <a:effectLst/>
                </a:rPr>
                <a:t>hạt</a:t>
              </a:r>
              <a:r>
                <a:rPr lang="en-US" sz="3600" b="1" i="0" dirty="0">
                  <a:solidFill>
                    <a:srgbClr val="002060"/>
                  </a:solidFill>
                  <a:effectLst/>
                </a:rPr>
                <a:t> </a:t>
              </a:r>
              <a:r>
                <a:rPr lang="en-US" sz="3600" b="1" i="0" dirty="0" err="1">
                  <a:solidFill>
                    <a:srgbClr val="002060"/>
                  </a:solidFill>
                  <a:effectLst/>
                </a:rPr>
                <a:t>gạo</a:t>
              </a:r>
              <a:r>
                <a:rPr lang="en-US" sz="3600" b="1" i="0" dirty="0">
                  <a:solidFill>
                    <a:srgbClr val="002060"/>
                  </a:solidFill>
                  <a:effectLst/>
                </a:rPr>
                <a:t>, </a:t>
              </a:r>
              <a:r>
                <a:rPr lang="en-US" sz="3600" b="1" i="0" dirty="0" err="1">
                  <a:solidFill>
                    <a:srgbClr val="002060"/>
                  </a:solidFill>
                  <a:effectLst/>
                </a:rPr>
                <a:t>ấm</a:t>
              </a:r>
              <a:r>
                <a:rPr lang="en-US" sz="3600" b="1" i="0" dirty="0">
                  <a:solidFill>
                    <a:srgbClr val="002060"/>
                  </a:solidFill>
                  <a:effectLst/>
                </a:rPr>
                <a:t> no </a:t>
              </a:r>
              <a:r>
                <a:rPr lang="en-US" sz="3600" b="1" i="0" dirty="0" err="1">
                  <a:solidFill>
                    <a:srgbClr val="002060"/>
                  </a:solidFill>
                  <a:effectLst/>
                </a:rPr>
                <a:t>mỗi</a:t>
              </a:r>
              <a:r>
                <a:rPr lang="en-US" sz="3600" b="1" i="0" dirty="0">
                  <a:solidFill>
                    <a:srgbClr val="002060"/>
                  </a:solidFill>
                  <a:effectLst/>
                </a:rPr>
                <a:t> </a:t>
              </a:r>
              <a:r>
                <a:rPr lang="en-US" sz="3600" b="1" i="0" dirty="0" err="1">
                  <a:solidFill>
                    <a:srgbClr val="002060"/>
                  </a:solidFill>
                  <a:effectLst/>
                </a:rPr>
                <a:t>ngày</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với</a:t>
              </a:r>
              <a:r>
                <a:rPr lang="en-US" sz="3600" b="1" i="0" dirty="0">
                  <a:solidFill>
                    <a:srgbClr val="002060"/>
                  </a:solidFill>
                  <a:effectLst/>
                </a:rPr>
                <a:t> </a:t>
              </a:r>
              <a:r>
                <a:rPr lang="en-US" sz="3600" b="1" i="0" dirty="0" err="1">
                  <a:solidFill>
                    <a:srgbClr val="002060"/>
                  </a:solidFill>
                  <a:effectLst/>
                </a:rPr>
                <a:t>vữa</a:t>
              </a:r>
              <a:r>
                <a:rPr lang="en-US" sz="3600" b="1" i="0" dirty="0">
                  <a:solidFill>
                    <a:srgbClr val="002060"/>
                  </a:solidFill>
                  <a:effectLst/>
                </a:rPr>
                <a:t>, </a:t>
              </a:r>
              <a:r>
                <a:rPr lang="en-US" sz="3600" b="1" i="0" dirty="0" err="1">
                  <a:solidFill>
                    <a:srgbClr val="002060"/>
                  </a:solidFill>
                  <a:effectLst/>
                </a:rPr>
                <a:t>vôi</a:t>
              </a:r>
              <a:br>
                <a:rPr lang="en-US" sz="3600" b="1" dirty="0">
                  <a:solidFill>
                    <a:srgbClr val="002060"/>
                  </a:solidFill>
                </a:rPr>
              </a:br>
              <a:r>
                <a:rPr lang="en-US" sz="3600" b="1" i="0" dirty="0" err="1">
                  <a:solidFill>
                    <a:srgbClr val="002060"/>
                  </a:solidFill>
                  <a:effectLst/>
                </a:rPr>
                <a:t>Xây</a:t>
              </a:r>
              <a:r>
                <a:rPr lang="en-US" sz="3600" b="1" i="0" dirty="0">
                  <a:solidFill>
                    <a:srgbClr val="002060"/>
                  </a:solidFill>
                  <a:effectLst/>
                </a:rPr>
                <a:t> </a:t>
              </a:r>
              <a:r>
                <a:rPr lang="en-US" sz="3600" b="1" i="0" dirty="0" err="1">
                  <a:solidFill>
                    <a:srgbClr val="002060"/>
                  </a:solidFill>
                  <a:effectLst/>
                </a:rPr>
                <a:t>nhà</a:t>
              </a:r>
              <a:r>
                <a:rPr lang="en-US" sz="3600" b="1" i="0" dirty="0">
                  <a:solidFill>
                    <a:srgbClr val="002060"/>
                  </a:solidFill>
                  <a:effectLst/>
                </a:rPr>
                <a:t> </a:t>
              </a:r>
              <a:r>
                <a:rPr lang="en-US" sz="3600" b="1" i="0" dirty="0" err="1">
                  <a:solidFill>
                    <a:srgbClr val="002060"/>
                  </a:solidFill>
                  <a:effectLst/>
                </a:rPr>
                <a:t>cao</a:t>
              </a:r>
              <a:r>
                <a:rPr lang="en-US" sz="3600" b="1" i="0" dirty="0">
                  <a:solidFill>
                    <a:srgbClr val="002060"/>
                  </a:solidFill>
                  <a:effectLst/>
                </a:rPr>
                <a:t> </a:t>
              </a:r>
              <a:r>
                <a:rPr lang="en-US" sz="3600" b="1" i="0" dirty="0" err="1">
                  <a:solidFill>
                    <a:srgbClr val="002060"/>
                  </a:solidFill>
                  <a:effectLst/>
                </a:rPr>
                <a:t>đẹp</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tôi</a:t>
              </a:r>
              <a:r>
                <a:rPr lang="en-US" sz="3600" b="1" i="0" dirty="0">
                  <a:solidFill>
                    <a:srgbClr val="002060"/>
                  </a:solidFill>
                  <a:effectLst/>
                </a:rPr>
                <a:t> </a:t>
              </a:r>
              <a:r>
                <a:rPr lang="en-US" sz="3600" b="1" i="0" dirty="0" err="1">
                  <a:solidFill>
                    <a:srgbClr val="002060"/>
                  </a:solidFill>
                  <a:effectLst/>
                </a:rPr>
                <a:t>đều</a:t>
              </a:r>
              <a:r>
                <a:rPr lang="en-US" sz="3600" b="1" i="0" dirty="0">
                  <a:solidFill>
                    <a:srgbClr val="002060"/>
                  </a:solidFill>
                  <a:effectLst/>
                </a:rPr>
                <a:t> </a:t>
              </a:r>
              <a:r>
                <a:rPr lang="en-US" sz="3600" b="1" i="0" dirty="0" err="1">
                  <a:solidFill>
                    <a:srgbClr val="002060"/>
                  </a:solidFill>
                  <a:effectLst/>
                </a:rPr>
                <a:t>cần</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Áo</a:t>
              </a:r>
              <a:r>
                <a:rPr lang="en-US" sz="3600" b="1" i="0" dirty="0">
                  <a:solidFill>
                    <a:srgbClr val="002060"/>
                  </a:solidFill>
                  <a:effectLst/>
                </a:rPr>
                <a:t> </a:t>
              </a:r>
              <a:r>
                <a:rPr lang="en-US" sz="3600" b="1" i="0" dirty="0" err="1">
                  <a:solidFill>
                    <a:srgbClr val="002060"/>
                  </a:solidFill>
                  <a:effectLst/>
                </a:rPr>
                <a:t>quần</a:t>
              </a:r>
              <a:r>
                <a:rPr lang="en-US" sz="3600" b="1" i="0" dirty="0">
                  <a:solidFill>
                    <a:srgbClr val="002060"/>
                  </a:solidFill>
                  <a:effectLst/>
                </a:rPr>
                <a:t> </a:t>
              </a:r>
              <a:r>
                <a:rPr lang="en-US" sz="3600" b="1" i="0" dirty="0" err="1">
                  <a:solidFill>
                    <a:srgbClr val="002060"/>
                  </a:solidFill>
                  <a:effectLst/>
                </a:rPr>
                <a:t>mũ</a:t>
              </a:r>
              <a:r>
                <a:rPr lang="en-US" sz="3600" b="1" i="0" dirty="0">
                  <a:solidFill>
                    <a:srgbClr val="002060"/>
                  </a:solidFill>
                  <a:effectLst/>
                </a:rPr>
                <a:t> </a:t>
              </a:r>
              <a:r>
                <a:rPr lang="en-US" sz="3600" b="1" i="0" dirty="0" err="1">
                  <a:solidFill>
                    <a:srgbClr val="002060"/>
                  </a:solidFill>
                  <a:effectLst/>
                </a:rPr>
                <a:t>mão</a:t>
              </a:r>
              <a:r>
                <a:rPr lang="en-US" sz="3600" b="1" i="0" dirty="0">
                  <a:solidFill>
                    <a:srgbClr val="002060"/>
                  </a:solidFill>
                  <a:effectLst/>
                </a:rPr>
                <a:t> </a:t>
              </a:r>
              <a:r>
                <a:rPr lang="en-US" sz="3600" b="1" i="0" dirty="0" err="1">
                  <a:solidFill>
                    <a:srgbClr val="002060"/>
                  </a:solidFill>
                  <a:effectLst/>
                </a:rPr>
                <a:t>đen</a:t>
              </a:r>
              <a:r>
                <a:rPr lang="en-US" sz="3600" b="1" i="0" dirty="0">
                  <a:solidFill>
                    <a:srgbClr val="002060"/>
                  </a:solidFill>
                  <a:effectLst/>
                </a:rPr>
                <a:t> </a:t>
              </a:r>
              <a:r>
                <a:rPr lang="en-US" sz="3600" b="1" i="0" dirty="0" err="1">
                  <a:solidFill>
                    <a:srgbClr val="002060"/>
                  </a:solidFill>
                  <a:effectLst/>
                </a:rPr>
                <a:t>thui</a:t>
              </a:r>
              <a:br>
                <a:rPr lang="en-US" sz="3600" b="1" dirty="0">
                  <a:solidFill>
                    <a:srgbClr val="002060"/>
                  </a:solidFill>
                </a:rPr>
              </a:br>
              <a:r>
                <a:rPr lang="en-US" sz="3600" b="1" i="0" dirty="0" err="1">
                  <a:solidFill>
                    <a:srgbClr val="002060"/>
                  </a:solidFill>
                  <a:effectLst/>
                </a:rPr>
                <a:t>Hầm</a:t>
              </a:r>
              <a:r>
                <a:rPr lang="en-US" sz="3600" b="1" i="0" dirty="0">
                  <a:solidFill>
                    <a:srgbClr val="002060"/>
                  </a:solidFill>
                  <a:effectLst/>
                </a:rPr>
                <a:t> </a:t>
              </a:r>
              <a:r>
                <a:rPr lang="en-US" sz="3600" b="1" i="0" dirty="0" err="1">
                  <a:solidFill>
                    <a:srgbClr val="002060"/>
                  </a:solidFill>
                  <a:effectLst/>
                </a:rPr>
                <a:t>sâu</a:t>
              </a:r>
              <a:r>
                <a:rPr lang="en-US" sz="3600" b="1" i="0" dirty="0">
                  <a:solidFill>
                    <a:srgbClr val="002060"/>
                  </a:solidFill>
                  <a:effectLst/>
                </a:rPr>
                <a:t>, </a:t>
              </a:r>
              <a:r>
                <a:rPr lang="en-US" sz="3600" b="1" i="0" dirty="0" err="1">
                  <a:solidFill>
                    <a:srgbClr val="002060"/>
                  </a:solidFill>
                  <a:effectLst/>
                </a:rPr>
                <a:t>lò</a:t>
              </a:r>
              <a:r>
                <a:rPr lang="en-US" sz="3600" b="1" i="0" dirty="0">
                  <a:solidFill>
                    <a:srgbClr val="002060"/>
                  </a:solidFill>
                  <a:effectLst/>
                </a:rPr>
                <a:t> </a:t>
              </a:r>
              <a:r>
                <a:rPr lang="en-US" sz="3600" b="1" i="0" dirty="0" err="1">
                  <a:solidFill>
                    <a:srgbClr val="002060"/>
                  </a:solidFill>
                  <a:effectLst/>
                </a:rPr>
                <a:t>rộng</a:t>
              </a:r>
              <a:r>
                <a:rPr lang="en-US" sz="3600" b="1" i="0" dirty="0">
                  <a:solidFill>
                    <a:srgbClr val="002060"/>
                  </a:solidFill>
                  <a:effectLst/>
                </a:rPr>
                <a:t> </a:t>
              </a:r>
              <a:r>
                <a:rPr lang="en-US" sz="3600" b="1" i="0" dirty="0" err="1">
                  <a:solidFill>
                    <a:srgbClr val="002060"/>
                  </a:solidFill>
                  <a:effectLst/>
                </a:rPr>
                <a:t>dạn</a:t>
              </a:r>
              <a:r>
                <a:rPr lang="en-US" sz="3600" b="1" i="0" dirty="0">
                  <a:solidFill>
                    <a:srgbClr val="002060"/>
                  </a:solidFill>
                  <a:effectLst/>
                </a:rPr>
                <a:t> </a:t>
              </a:r>
              <a:r>
                <a:rPr lang="en-US" sz="3600" b="1" i="0" dirty="0" err="1">
                  <a:solidFill>
                    <a:srgbClr val="002060"/>
                  </a:solidFill>
                  <a:effectLst/>
                </a:rPr>
                <a:t>dày</a:t>
              </a:r>
              <a:r>
                <a:rPr lang="en-US" sz="3600" b="1" i="0" dirty="0">
                  <a:solidFill>
                    <a:srgbClr val="002060"/>
                  </a:solidFill>
                  <a:effectLst/>
                </a:rPr>
                <a:t> </a:t>
              </a:r>
              <a:r>
                <a:rPr lang="en-US" sz="3600" b="1" i="0" dirty="0" err="1">
                  <a:solidFill>
                    <a:srgbClr val="002060"/>
                  </a:solidFill>
                  <a:effectLst/>
                </a:rPr>
                <a:t>tháng</a:t>
              </a:r>
              <a:r>
                <a:rPr lang="en-US" sz="3600" b="1" i="0" dirty="0">
                  <a:solidFill>
                    <a:srgbClr val="002060"/>
                  </a:solidFill>
                  <a:effectLst/>
                </a:rPr>
                <a:t> </a:t>
              </a:r>
              <a:r>
                <a:rPr lang="en-US" sz="3600" b="1" i="0" dirty="0" err="1">
                  <a:solidFill>
                    <a:srgbClr val="002060"/>
                  </a:solidFill>
                  <a:effectLst/>
                </a:rPr>
                <a:t>năm</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Lớn lên em sẽ làm gì_ - Sáng tác Trần Hữu Pháp (online-video-cutter.com)">
            <a:hlinkClick r:id="" action="ppaction://media"/>
            <a:extLst>
              <a:ext uri="{FF2B5EF4-FFF2-40B4-BE49-F238E27FC236}">
                <a16:creationId xmlns:a16="http://schemas.microsoft.com/office/drawing/2014/main" id="{C21EEB97-AE38-E4B7-6755-3197F99172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768914"/>
          </a:xfrm>
          <a:prstGeom prst="rect">
            <a:avLst/>
          </a:prstGeom>
        </p:spPr>
      </p:pic>
    </p:spTree>
    <p:extLst>
      <p:ext uri="{BB962C8B-B14F-4D97-AF65-F5344CB8AC3E}">
        <p14:creationId xmlns:p14="http://schemas.microsoft.com/office/powerpoint/2010/main" val="240405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FA886-CFEC-B720-484B-479A4CE5805F}"/>
              </a:ext>
            </a:extLst>
          </p:cNvPr>
          <p:cNvPicPr>
            <a:picLocks noChangeAspect="1"/>
          </p:cNvPicPr>
          <p:nvPr/>
        </p:nvPicPr>
        <p:blipFill>
          <a:blip r:embed="rId2"/>
          <a:stretch>
            <a:fillRect/>
          </a:stretch>
        </p:blipFill>
        <p:spPr>
          <a:xfrm>
            <a:off x="2969241" y="2126290"/>
            <a:ext cx="6291617" cy="1633870"/>
          </a:xfrm>
          <a:prstGeom prst="rect">
            <a:avLst/>
          </a:prstGeom>
        </p:spPr>
      </p:pic>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704850" y="-152401"/>
            <a:ext cx="10591800" cy="1495425"/>
            <a:chOff x="2936637" y="-17400"/>
            <a:chExt cx="6768594" cy="1772095"/>
          </a:xfrm>
        </p:grpSpPr>
        <p:sp>
          <p:nvSpPr>
            <p:cNvPr id="5" name="Cuộn: Ngang 18">
              <a:extLst>
                <a:ext uri="{FF2B5EF4-FFF2-40B4-BE49-F238E27FC236}">
                  <a16:creationId xmlns:a16="http://schemas.microsoft.com/office/drawing/2014/main" id="{ED34A5DE-AD25-534F-A730-E649FD0866FD}"/>
                </a:ext>
              </a:extLst>
            </p:cNvPr>
            <p:cNvSpPr/>
            <p:nvPr/>
          </p:nvSpPr>
          <p:spPr>
            <a:xfrm>
              <a:off x="2936637" y="-17400"/>
              <a:ext cx="6768594" cy="1772095"/>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039916" y="163197"/>
              <a:ext cx="6493146" cy="1276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id="{104B4685-1C33-9665-C2F8-23F6A1E0747D}"/>
              </a:ext>
            </a:extLst>
          </p:cNvPr>
          <p:cNvPicPr>
            <a:picLocks noChangeAspect="1"/>
          </p:cNvPicPr>
          <p:nvPr/>
        </p:nvPicPr>
        <p:blipFill>
          <a:blip r:embed="rId2"/>
          <a:stretch>
            <a:fillRect/>
          </a:stretch>
        </p:blipFill>
        <p:spPr>
          <a:xfrm>
            <a:off x="1724025" y="1243012"/>
            <a:ext cx="8686800" cy="5286375"/>
          </a:xfrm>
          <a:prstGeom prst="rect">
            <a:avLst/>
          </a:prstGeom>
        </p:spPr>
      </p:pic>
    </p:spTree>
    <p:extLst>
      <p:ext uri="{BB962C8B-B14F-4D97-AF65-F5344CB8AC3E}">
        <p14:creationId xmlns:p14="http://schemas.microsoft.com/office/powerpoint/2010/main" val="282919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3"/>
          <a:stretch>
            <a:fillRect/>
          </a:stretch>
        </p:blipFill>
        <p:spPr>
          <a:xfrm>
            <a:off x="3383798" y="459441"/>
            <a:ext cx="5614903" cy="1024217"/>
          </a:xfrm>
          <a:prstGeom prst="rect">
            <a:avLst/>
          </a:prstGeom>
        </p:spPr>
      </p:pic>
      <p:pic>
        <p:nvPicPr>
          <p:cNvPr id="12" name="Picture 11">
            <a:extLst>
              <a:ext uri="{FF2B5EF4-FFF2-40B4-BE49-F238E27FC236}">
                <a16:creationId xmlns:a16="http://schemas.microsoft.com/office/drawing/2014/main" id="{FB7E3125-1A71-0C3E-D1C5-8EBE2719A407}"/>
              </a:ext>
            </a:extLst>
          </p:cNvPr>
          <p:cNvPicPr>
            <a:picLocks noChangeAspect="1"/>
          </p:cNvPicPr>
          <p:nvPr/>
        </p:nvPicPr>
        <p:blipFill>
          <a:blip r:embed="rId4"/>
          <a:stretch>
            <a:fillRect/>
          </a:stretch>
        </p:blipFill>
        <p:spPr>
          <a:xfrm>
            <a:off x="481012" y="2357437"/>
            <a:ext cx="5536616" cy="2071688"/>
          </a:xfrm>
          <a:prstGeom prst="rect">
            <a:avLst/>
          </a:prstGeom>
        </p:spPr>
      </p:pic>
      <p:pic>
        <p:nvPicPr>
          <p:cNvPr id="14" name="Picture 13" descr="A green tick mark on a black background&#10;&#10;Description automatically generated with medium confidence">
            <a:extLst>
              <a:ext uri="{FF2B5EF4-FFF2-40B4-BE49-F238E27FC236}">
                <a16:creationId xmlns:a16="http://schemas.microsoft.com/office/drawing/2014/main" id="{2C33E0BA-1134-3C91-B834-B04241D95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514475"/>
            <a:ext cx="1735362" cy="1469296"/>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Đồng tình, vì nhờ có người lao động chúng ta mới có thể duy trì cuộc sống. </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4919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3"/>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1914526"/>
            <a:ext cx="5443979" cy="3381628"/>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91665" y="2565243"/>
              <a:ext cx="4866909" cy="1759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dù chúng ta đã trả tiền để mua hàng hoá của người lao động thì chúng ta vẫn cần biết ơn họ vì nếu không có họ thì chúng ta không thể mua hàng hoá được.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AB104596-C511-02E2-6616-0CA7625DA4DF}"/>
              </a:ext>
            </a:extLst>
          </p:cNvPr>
          <p:cNvPicPr>
            <a:picLocks noChangeAspect="1"/>
          </p:cNvPicPr>
          <p:nvPr/>
        </p:nvPicPr>
        <p:blipFill>
          <a:blip r:embed="rId4"/>
          <a:stretch>
            <a:fillRect/>
          </a:stretch>
        </p:blipFill>
        <p:spPr>
          <a:xfrm>
            <a:off x="557212" y="2476500"/>
            <a:ext cx="5438830" cy="2133600"/>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1329D614-0FB4-C4FE-4E66-CE4D069A1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839" y="2113138"/>
            <a:ext cx="899162" cy="915813"/>
          </a:xfrm>
          <a:prstGeom prst="rect">
            <a:avLst/>
          </a:prstGeom>
        </p:spPr>
      </p:pic>
    </p:spTree>
    <p:extLst>
      <p:ext uri="{BB962C8B-B14F-4D97-AF65-F5344CB8AC3E}">
        <p14:creationId xmlns:p14="http://schemas.microsoft.com/office/powerpoint/2010/main" val="151846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3"/>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3012968"/>
            <a:chOff x="6262245" y="2292457"/>
            <a:chExt cx="5443979" cy="2384967"/>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biết ơn những người lao động xung quanh ta và ở khắp nơi.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B29244BB-8711-D51B-61FD-D7009FA911B3}"/>
              </a:ext>
            </a:extLst>
          </p:cNvPr>
          <p:cNvPicPr>
            <a:picLocks noChangeAspect="1"/>
          </p:cNvPicPr>
          <p:nvPr/>
        </p:nvPicPr>
        <p:blipFill>
          <a:blip r:embed="rId4"/>
          <a:stretch>
            <a:fillRect/>
          </a:stretch>
        </p:blipFill>
        <p:spPr>
          <a:xfrm>
            <a:off x="600074" y="2705099"/>
            <a:ext cx="4810125" cy="1881293"/>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2658F05A-7CF4-FD2E-147E-B107CACEB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364" y="2179813"/>
            <a:ext cx="899162" cy="915813"/>
          </a:xfrm>
          <a:prstGeom prst="rect">
            <a:avLst/>
          </a:prstGeom>
        </p:spPr>
      </p:pic>
    </p:spTree>
    <p:extLst>
      <p:ext uri="{BB962C8B-B14F-4D97-AF65-F5344CB8AC3E}">
        <p14:creationId xmlns:p14="http://schemas.microsoft.com/office/powerpoint/2010/main" val="408074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3"/>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5686425" y="2292457"/>
            <a:ext cx="6019799" cy="4165493"/>
            <a:chOff x="6262245" y="2292457"/>
            <a:chExt cx="5443979" cy="2734760"/>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4118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phải biết ơn mọi người lao động, kể cả người lao động chân tay, vì lao động chân chính nào cũng có đóng góp cho xã hội.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2D08A002-ACED-1BE8-0569-6761690DC1F5}"/>
              </a:ext>
            </a:extLst>
          </p:cNvPr>
          <p:cNvPicPr>
            <a:picLocks noChangeAspect="1"/>
          </p:cNvPicPr>
          <p:nvPr/>
        </p:nvPicPr>
        <p:blipFill>
          <a:blip r:embed="rId4"/>
          <a:stretch>
            <a:fillRect/>
          </a:stretch>
        </p:blipFill>
        <p:spPr>
          <a:xfrm>
            <a:off x="657225" y="2882333"/>
            <a:ext cx="4895850" cy="186872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E5389310-D639-AA0D-3B24-2CB5BDB46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764" y="2503663"/>
            <a:ext cx="899162" cy="915813"/>
          </a:xfrm>
          <a:prstGeom prst="rect">
            <a:avLst/>
          </a:prstGeom>
        </p:spPr>
      </p:pic>
    </p:spTree>
    <p:extLst>
      <p:ext uri="{BB962C8B-B14F-4D97-AF65-F5344CB8AC3E}">
        <p14:creationId xmlns:p14="http://schemas.microsoft.com/office/powerpoint/2010/main" val="135968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3"/>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Đồng tình, trân trọng thành quả lao động chính là biết ơn người lao động.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2DC340C5-11DB-1FBD-F495-C1D6D8D7F3C0}"/>
              </a:ext>
            </a:extLst>
          </p:cNvPr>
          <p:cNvPicPr>
            <a:picLocks noChangeAspect="1"/>
          </p:cNvPicPr>
          <p:nvPr/>
        </p:nvPicPr>
        <p:blipFill>
          <a:blip r:embed="rId4"/>
          <a:stretch>
            <a:fillRect/>
          </a:stretch>
        </p:blipFill>
        <p:spPr>
          <a:xfrm>
            <a:off x="528638" y="3057525"/>
            <a:ext cx="5225612" cy="1409700"/>
          </a:xfrm>
          <a:prstGeom prst="rect">
            <a:avLst/>
          </a:prstGeom>
        </p:spPr>
      </p:pic>
      <p:pic>
        <p:nvPicPr>
          <p:cNvPr id="5" name="Picture 4" descr="A green tick mark on a black background&#10;&#10;Description automatically generated with medium confidence">
            <a:extLst>
              <a:ext uri="{FF2B5EF4-FFF2-40B4-BE49-F238E27FC236}">
                <a16:creationId xmlns:a16="http://schemas.microsoft.com/office/drawing/2014/main" id="{A9A3FDC6-74E7-C84B-2D4A-29586D50E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4350" y="2209800"/>
            <a:ext cx="1487866" cy="1259746"/>
          </a:xfrm>
          <a:prstGeom prst="rect">
            <a:avLst/>
          </a:prstGeom>
        </p:spPr>
      </p:pic>
    </p:spTree>
    <p:extLst>
      <p:ext uri="{BB962C8B-B14F-4D97-AF65-F5344CB8AC3E}">
        <p14:creationId xmlns:p14="http://schemas.microsoft.com/office/powerpoint/2010/main" val="284124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028" name="Picture 4" descr="Ôm Lấy Trái Tim Bàn Tay Ôm Lấy Logo Phẳng Trái Tim Hình minh họa Sẵn có -  Tải xuống Hình ảnh Ngay bây giờ - iStock">
            <a:extLst>
              <a:ext uri="{FF2B5EF4-FFF2-40B4-BE49-F238E27FC236}">
                <a16:creationId xmlns:a16="http://schemas.microsoft.com/office/drawing/2014/main" id="{C45B182D-A192-A83F-679A-AE20306DB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689" y="225083"/>
            <a:ext cx="7610622" cy="5829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E8AD90-BCE7-7A23-15B9-79B6717028EB}"/>
              </a:ext>
            </a:extLst>
          </p:cNvPr>
          <p:cNvSpPr txBox="1"/>
          <p:nvPr/>
        </p:nvSpPr>
        <p:spPr>
          <a:xfrm rot="19865390">
            <a:off x="6859950" y="2265238"/>
            <a:ext cx="2304757" cy="461665"/>
          </a:xfrm>
          <a:prstGeom prst="rect">
            <a:avLst/>
          </a:prstGeom>
          <a:noFill/>
        </p:spPr>
        <p:txBody>
          <a:bodyPr wrap="square" rtlCol="0">
            <a:spAutoFit/>
          </a:bodyPr>
          <a:lstStyle/>
          <a:p>
            <a:r>
              <a:rPr lang="en-US" sz="2400" b="1" dirty="0">
                <a:solidFill>
                  <a:srgbClr val="0070C0"/>
                </a:solidFill>
              </a:rPr>
              <a:t>TRÂN TRỌNG </a:t>
            </a:r>
          </a:p>
        </p:txBody>
      </p:sp>
      <p:sp>
        <p:nvSpPr>
          <p:cNvPr id="5" name="TextBox 4">
            <a:extLst>
              <a:ext uri="{FF2B5EF4-FFF2-40B4-BE49-F238E27FC236}">
                <a16:creationId xmlns:a16="http://schemas.microsoft.com/office/drawing/2014/main" id="{087313C5-E6B3-BDF3-2D19-B89514C77E31}"/>
              </a:ext>
            </a:extLst>
          </p:cNvPr>
          <p:cNvSpPr txBox="1"/>
          <p:nvPr/>
        </p:nvSpPr>
        <p:spPr>
          <a:xfrm rot="1477029">
            <a:off x="4019870" y="3538029"/>
            <a:ext cx="2782776" cy="477054"/>
          </a:xfrm>
          <a:prstGeom prst="rect">
            <a:avLst/>
          </a:prstGeom>
          <a:noFill/>
        </p:spPr>
        <p:txBody>
          <a:bodyPr wrap="square" rtlCol="0">
            <a:spAutoFit/>
          </a:bodyPr>
          <a:lstStyle/>
          <a:p>
            <a:r>
              <a:rPr lang="en-US" sz="2500" b="1" dirty="0">
                <a:solidFill>
                  <a:srgbClr val="0070C0"/>
                </a:solidFill>
              </a:rPr>
              <a:t>BIẾT ƠN</a:t>
            </a:r>
          </a:p>
        </p:txBody>
      </p:sp>
    </p:spTree>
    <p:extLst>
      <p:ext uri="{BB962C8B-B14F-4D97-AF65-F5344CB8AC3E}">
        <p14:creationId xmlns:p14="http://schemas.microsoft.com/office/powerpoint/2010/main" val="216452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2"/>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AE720-53F3-D155-0223-0C166BDDD11E}"/>
              </a:ext>
            </a:extLst>
          </p:cNvPr>
          <p:cNvSpPr txBox="1"/>
          <p:nvPr/>
        </p:nvSpPr>
        <p:spPr>
          <a:xfrm>
            <a:off x="3422854" y="2054178"/>
            <a:ext cx="4906923" cy="2554545"/>
          </a:xfrm>
          <a:prstGeom prst="rect">
            <a:avLst/>
          </a:prstGeom>
          <a:noFill/>
        </p:spPr>
        <p:txBody>
          <a:bodyPr wrap="square" rtlCol="0">
            <a:spAutoFit/>
          </a:bodyPr>
          <a:lstStyle/>
          <a:p>
            <a:pPr lvl="0" algn="ctr"/>
            <a:r>
              <a:rPr lang="en-US" sz="4000" b="1" i="1" dirty="0">
                <a:solidFill>
                  <a:prstClr val="black"/>
                </a:solidFill>
                <a:latin typeface="Calibri" panose="020F0502020204030204"/>
              </a:rPr>
              <a:t>C</a:t>
            </a:r>
            <a:r>
              <a:rPr lang="vi-VN" sz="4000" b="1" i="1" dirty="0">
                <a:solidFill>
                  <a:prstClr val="black"/>
                </a:solidFill>
                <a:latin typeface="Calibri" panose="020F0502020204030204"/>
              </a:rPr>
              <a:t>hia sẻ một số việc em đã làm để thể hiện lòng biết ơn người lao động. </a:t>
            </a:r>
          </a:p>
        </p:txBody>
      </p:sp>
      <p:pic>
        <p:nvPicPr>
          <p:cNvPr id="4" name="Picture 3">
            <a:extLst>
              <a:ext uri="{FF2B5EF4-FFF2-40B4-BE49-F238E27FC236}">
                <a16:creationId xmlns:a16="http://schemas.microsoft.com/office/drawing/2014/main" id="{304AD364-32FD-7227-9880-E4BD064C3595}"/>
              </a:ext>
            </a:extLst>
          </p:cNvPr>
          <p:cNvPicPr>
            <a:picLocks noChangeAspect="1"/>
          </p:cNvPicPr>
          <p:nvPr/>
        </p:nvPicPr>
        <p:blipFill>
          <a:blip r:embed="rId2"/>
          <a:stretch>
            <a:fillRect/>
          </a:stretch>
        </p:blipFill>
        <p:spPr>
          <a:xfrm>
            <a:off x="3544616" y="95551"/>
            <a:ext cx="4797968" cy="1847248"/>
          </a:xfrm>
          <a:prstGeom prst="rect">
            <a:avLst/>
          </a:prstGeom>
        </p:spPr>
      </p:pic>
    </p:spTree>
    <p:extLst>
      <p:ext uri="{BB962C8B-B14F-4D97-AF65-F5344CB8AC3E}">
        <p14:creationId xmlns:p14="http://schemas.microsoft.com/office/powerpoint/2010/main" val="285722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17C39FD5-2F90-CB96-023D-BB4C05B9BA1C}"/>
              </a:ext>
            </a:extLst>
          </p:cNvPr>
          <p:cNvSpPr txBox="1"/>
          <p:nvPr/>
        </p:nvSpPr>
        <p:spPr>
          <a:xfrm>
            <a:off x="3629658" y="866761"/>
            <a:ext cx="599292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154" y="484009"/>
            <a:ext cx="1879806"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3"/>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Công</a:t>
            </a:r>
            <a:r>
              <a:rPr lang="en-US" sz="4800" b="1" dirty="0">
                <a:solidFill>
                  <a:schemeClr val="tx1"/>
                </a:solidFill>
              </a:rPr>
              <a:t> </a:t>
            </a:r>
            <a:r>
              <a:rPr lang="en-US" sz="4800" b="1" dirty="0" err="1">
                <a:solidFill>
                  <a:schemeClr val="tx1"/>
                </a:solidFill>
              </a:rPr>
              <a:t>nhân,nông</a:t>
            </a:r>
            <a:r>
              <a:rPr lang="en-US" sz="4800" b="1" dirty="0">
                <a:solidFill>
                  <a:schemeClr val="tx1"/>
                </a:solidFill>
              </a:rPr>
              <a:t> </a:t>
            </a:r>
            <a:r>
              <a:rPr lang="en-US" sz="4800" b="1" dirty="0" err="1">
                <a:solidFill>
                  <a:schemeClr val="tx1"/>
                </a:solidFill>
              </a:rPr>
              <a:t>dân</a:t>
            </a:r>
            <a:r>
              <a:rPr lang="en-US" sz="4800" b="1" dirty="0">
                <a:solidFill>
                  <a:schemeClr val="tx1"/>
                </a:solidFill>
              </a:rPr>
              <a:t>, </a:t>
            </a:r>
            <a:r>
              <a:rPr lang="en-US" sz="4800" b="1" dirty="0" err="1">
                <a:solidFill>
                  <a:schemeClr val="tx1"/>
                </a:solidFill>
              </a:rPr>
              <a:t>người</a:t>
            </a:r>
            <a:r>
              <a:rPr lang="en-US" sz="4800" b="1" dirty="0">
                <a:solidFill>
                  <a:schemeClr val="tx1"/>
                </a:solidFill>
              </a:rPr>
              <a:t> </a:t>
            </a:r>
            <a:r>
              <a:rPr lang="en-US" sz="4800" b="1" dirty="0" err="1">
                <a:solidFill>
                  <a:schemeClr val="tx1"/>
                </a:solidFill>
              </a:rPr>
              <a:t>lái</a:t>
            </a:r>
            <a:r>
              <a:rPr lang="en-US" sz="4800" b="1" dirty="0">
                <a:solidFill>
                  <a:schemeClr val="tx1"/>
                </a:solidFill>
              </a:rPr>
              <a:t> </a:t>
            </a:r>
            <a:r>
              <a:rPr lang="en-US" sz="4800" b="1" dirty="0" err="1">
                <a:solidFill>
                  <a:schemeClr val="tx1"/>
                </a:solidFill>
              </a:rPr>
              <a:t>tàu</a:t>
            </a:r>
            <a:r>
              <a:rPr lang="en-US" sz="4800" b="1" dirty="0">
                <a:solidFill>
                  <a:schemeClr val="tx1"/>
                </a:solidFill>
              </a:rPr>
              <a:t>, </a:t>
            </a:r>
            <a:r>
              <a:rPr lang="en-US" sz="4800" b="1" dirty="0" err="1">
                <a:solidFill>
                  <a:schemeClr val="tx1"/>
                </a:solidFill>
              </a:rPr>
              <a:t>kĩ</a:t>
            </a:r>
            <a:r>
              <a:rPr lang="en-US" sz="4800" b="1" dirty="0">
                <a:solidFill>
                  <a:schemeClr val="tx1"/>
                </a:solidFill>
              </a:rPr>
              <a:t> </a:t>
            </a:r>
            <a:r>
              <a:rPr lang="en-US" sz="4800" b="1" dirty="0" err="1">
                <a:solidFill>
                  <a:schemeClr val="tx1"/>
                </a:solidFill>
              </a:rPr>
              <a:t>sư</a:t>
            </a:r>
            <a:endParaRPr lang="en-US" sz="4800" b="1" dirty="0">
              <a:solidFill>
                <a:schemeClr val="tx1"/>
              </a:solidFill>
            </a:endParaRP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18899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9614FA6-6DA1-3284-2953-1D2EA69478BF}"/>
              </a:ext>
            </a:extLst>
          </p:cNvPr>
          <p:cNvSpPr/>
          <p:nvPr/>
        </p:nvSpPr>
        <p:spPr>
          <a:xfrm>
            <a:off x="2914650" y="1893968"/>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chứng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kiến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suy</a:t>
            </a:r>
            <a:r>
              <a:rPr lang="en-US" sz="4000" dirty="0">
                <a:solidFill>
                  <a:prstClr val="black"/>
                </a:solidFill>
                <a:latin typeface="Calibri" panose="020F0502020204030204"/>
              </a:rPr>
              <a:t> </a:t>
            </a:r>
            <a:r>
              <a:rPr lang="en-US" sz="4000" dirty="0" err="1">
                <a:solidFill>
                  <a:prstClr val="black"/>
                </a:solidFill>
                <a:latin typeface="Calibri" panose="020F0502020204030204"/>
              </a:rPr>
              <a:t>nghĩ</a:t>
            </a:r>
            <a:r>
              <a:rPr lang="en-US" sz="4000" dirty="0">
                <a:solidFill>
                  <a:prstClr val="black"/>
                </a:solidFill>
                <a:latin typeface="Calibri" panose="020F0502020204030204"/>
              </a:rPr>
              <a:t> </a:t>
            </a:r>
            <a:r>
              <a:rPr lang="en-US" sz="4000" dirty="0" err="1">
                <a:solidFill>
                  <a:prstClr val="black"/>
                </a:solidFill>
                <a:latin typeface="Calibri" panose="020F0502020204030204"/>
              </a:rPr>
              <a:t>gì</a:t>
            </a:r>
            <a:r>
              <a:rPr lang="en-US" sz="4000" dirty="0">
                <a:solidFill>
                  <a:prstClr val="black"/>
                </a:solidFill>
                <a:latin typeface="Calibri" panose="020F0502020204030204"/>
              </a:rPr>
              <a:t> </a:t>
            </a:r>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điều</a:t>
            </a:r>
            <a:r>
              <a:rPr lang="en-US" sz="4000" dirty="0">
                <a:solidFill>
                  <a:prstClr val="black"/>
                </a:solidFill>
                <a:latin typeface="Calibri" panose="020F0502020204030204"/>
              </a:rPr>
              <a:t> </a:t>
            </a:r>
            <a:r>
              <a:rPr lang="en-US" sz="4000" dirty="0" err="1">
                <a:solidFill>
                  <a:prstClr val="black"/>
                </a:solidFill>
                <a:latin typeface="Calibri" panose="020F0502020204030204"/>
              </a:rPr>
              <a:t>đó</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A0970F-9707-C6D7-7D8A-C078DF4CBA67}"/>
              </a:ext>
            </a:extLst>
          </p:cNvPr>
          <p:cNvSpPr/>
          <p:nvPr/>
        </p:nvSpPr>
        <p:spPr>
          <a:xfrm>
            <a:off x="2558144" y="979568"/>
            <a:ext cx="8251372" cy="1545558"/>
          </a:xfrm>
          <a:custGeom>
            <a:avLst/>
            <a:gdLst>
              <a:gd name="connsiteX0" fmla="*/ 0 w 8251372"/>
              <a:gd name="connsiteY0" fmla="*/ 257598 h 1545558"/>
              <a:gd name="connsiteX1" fmla="*/ 257598 w 8251372"/>
              <a:gd name="connsiteY1" fmla="*/ 0 h 1545558"/>
              <a:gd name="connsiteX2" fmla="*/ 775327 w 8251372"/>
              <a:gd name="connsiteY2" fmla="*/ 0 h 1545558"/>
              <a:gd name="connsiteX3" fmla="*/ 1525141 w 8251372"/>
              <a:gd name="connsiteY3" fmla="*/ 0 h 1545558"/>
              <a:gd name="connsiteX4" fmla="*/ 2197593 w 8251372"/>
              <a:gd name="connsiteY4" fmla="*/ 0 h 1545558"/>
              <a:gd name="connsiteX5" fmla="*/ 2947407 w 8251372"/>
              <a:gd name="connsiteY5" fmla="*/ 0 h 1545558"/>
              <a:gd name="connsiteX6" fmla="*/ 3465136 w 8251372"/>
              <a:gd name="connsiteY6" fmla="*/ 0 h 1545558"/>
              <a:gd name="connsiteX7" fmla="*/ 3828141 w 8251372"/>
              <a:gd name="connsiteY7" fmla="*/ 0 h 1545558"/>
              <a:gd name="connsiteX8" fmla="*/ 4423231 w 8251372"/>
              <a:gd name="connsiteY8" fmla="*/ 0 h 1545558"/>
              <a:gd name="connsiteX9" fmla="*/ 5173045 w 8251372"/>
              <a:gd name="connsiteY9" fmla="*/ 0 h 1545558"/>
              <a:gd name="connsiteX10" fmla="*/ 5845497 w 8251372"/>
              <a:gd name="connsiteY10" fmla="*/ 0 h 1545558"/>
              <a:gd name="connsiteX11" fmla="*/ 6595311 w 8251372"/>
              <a:gd name="connsiteY11" fmla="*/ 0 h 1545558"/>
              <a:gd name="connsiteX12" fmla="*/ 6958317 w 8251372"/>
              <a:gd name="connsiteY12" fmla="*/ 0 h 1545558"/>
              <a:gd name="connsiteX13" fmla="*/ 7993774 w 8251372"/>
              <a:gd name="connsiteY13" fmla="*/ 0 h 1545558"/>
              <a:gd name="connsiteX14" fmla="*/ 8251372 w 8251372"/>
              <a:gd name="connsiteY14" fmla="*/ 257598 h 1545558"/>
              <a:gd name="connsiteX15" fmla="*/ 8251372 w 8251372"/>
              <a:gd name="connsiteY15" fmla="*/ 772779 h 1545558"/>
              <a:gd name="connsiteX16" fmla="*/ 8251372 w 8251372"/>
              <a:gd name="connsiteY16" fmla="*/ 1287960 h 1545558"/>
              <a:gd name="connsiteX17" fmla="*/ 7993774 w 8251372"/>
              <a:gd name="connsiteY17" fmla="*/ 1545558 h 1545558"/>
              <a:gd name="connsiteX18" fmla="*/ 7553407 w 8251372"/>
              <a:gd name="connsiteY18" fmla="*/ 1545558 h 1545558"/>
              <a:gd name="connsiteX19" fmla="*/ 7190402 w 8251372"/>
              <a:gd name="connsiteY19" fmla="*/ 1545558 h 1545558"/>
              <a:gd name="connsiteX20" fmla="*/ 6517950 w 8251372"/>
              <a:gd name="connsiteY20" fmla="*/ 1545558 h 1545558"/>
              <a:gd name="connsiteX21" fmla="*/ 6000221 w 8251372"/>
              <a:gd name="connsiteY21" fmla="*/ 1545558 h 1545558"/>
              <a:gd name="connsiteX22" fmla="*/ 5250407 w 8251372"/>
              <a:gd name="connsiteY22" fmla="*/ 1545558 h 1545558"/>
              <a:gd name="connsiteX23" fmla="*/ 4810040 w 8251372"/>
              <a:gd name="connsiteY23" fmla="*/ 1545558 h 1545558"/>
              <a:gd name="connsiteX24" fmla="*/ 4060226 w 8251372"/>
              <a:gd name="connsiteY24" fmla="*/ 1545558 h 1545558"/>
              <a:gd name="connsiteX25" fmla="*/ 3465136 w 8251372"/>
              <a:gd name="connsiteY25" fmla="*/ 1545558 h 1545558"/>
              <a:gd name="connsiteX26" fmla="*/ 2870045 w 8251372"/>
              <a:gd name="connsiteY26" fmla="*/ 1545558 h 1545558"/>
              <a:gd name="connsiteX27" fmla="*/ 2429678 w 8251372"/>
              <a:gd name="connsiteY27" fmla="*/ 1545558 h 1545558"/>
              <a:gd name="connsiteX28" fmla="*/ 1834588 w 8251372"/>
              <a:gd name="connsiteY28" fmla="*/ 1545558 h 1545558"/>
              <a:gd name="connsiteX29" fmla="*/ 1471583 w 8251372"/>
              <a:gd name="connsiteY29" fmla="*/ 1545558 h 1545558"/>
              <a:gd name="connsiteX30" fmla="*/ 1108577 w 8251372"/>
              <a:gd name="connsiteY30" fmla="*/ 1545558 h 1545558"/>
              <a:gd name="connsiteX31" fmla="*/ 257598 w 8251372"/>
              <a:gd name="connsiteY31" fmla="*/ 1545558 h 1545558"/>
              <a:gd name="connsiteX32" fmla="*/ 0 w 8251372"/>
              <a:gd name="connsiteY32" fmla="*/ 1287960 h 1545558"/>
              <a:gd name="connsiteX33" fmla="*/ 0 w 8251372"/>
              <a:gd name="connsiteY33" fmla="*/ 772779 h 1545558"/>
              <a:gd name="connsiteX34" fmla="*/ 0 w 8251372"/>
              <a:gd name="connsiteY34"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51372" h="1545558" fill="none" extrusionOk="0">
                <a:moveTo>
                  <a:pt x="0" y="257598"/>
                </a:moveTo>
                <a:cubicBezTo>
                  <a:pt x="5753" y="128460"/>
                  <a:pt x="93781" y="3339"/>
                  <a:pt x="257598" y="0"/>
                </a:cubicBezTo>
                <a:cubicBezTo>
                  <a:pt x="451182" y="-11274"/>
                  <a:pt x="588260" y="60501"/>
                  <a:pt x="775327" y="0"/>
                </a:cubicBezTo>
                <a:cubicBezTo>
                  <a:pt x="962394" y="-60501"/>
                  <a:pt x="1252215" y="51927"/>
                  <a:pt x="1525141" y="0"/>
                </a:cubicBezTo>
                <a:cubicBezTo>
                  <a:pt x="1798067" y="-51927"/>
                  <a:pt x="2062481" y="69836"/>
                  <a:pt x="2197593" y="0"/>
                </a:cubicBezTo>
                <a:cubicBezTo>
                  <a:pt x="2332705" y="-69836"/>
                  <a:pt x="2683694" y="76494"/>
                  <a:pt x="2947407" y="0"/>
                </a:cubicBezTo>
                <a:cubicBezTo>
                  <a:pt x="3211120" y="-76494"/>
                  <a:pt x="3267337" y="26960"/>
                  <a:pt x="3465136" y="0"/>
                </a:cubicBezTo>
                <a:cubicBezTo>
                  <a:pt x="3662935" y="-26960"/>
                  <a:pt x="3700756" y="12712"/>
                  <a:pt x="3828141" y="0"/>
                </a:cubicBezTo>
                <a:cubicBezTo>
                  <a:pt x="3955527" y="-12712"/>
                  <a:pt x="4260589" y="37272"/>
                  <a:pt x="4423231" y="0"/>
                </a:cubicBezTo>
                <a:cubicBezTo>
                  <a:pt x="4585873" y="-37272"/>
                  <a:pt x="4805383" y="1770"/>
                  <a:pt x="5173045" y="0"/>
                </a:cubicBezTo>
                <a:cubicBezTo>
                  <a:pt x="5540707" y="-1770"/>
                  <a:pt x="5524379" y="75474"/>
                  <a:pt x="5845497" y="0"/>
                </a:cubicBezTo>
                <a:cubicBezTo>
                  <a:pt x="6166615" y="-75474"/>
                  <a:pt x="6396671" y="32761"/>
                  <a:pt x="6595311" y="0"/>
                </a:cubicBezTo>
                <a:cubicBezTo>
                  <a:pt x="6793951" y="-32761"/>
                  <a:pt x="6823437" y="13544"/>
                  <a:pt x="6958317" y="0"/>
                </a:cubicBezTo>
                <a:cubicBezTo>
                  <a:pt x="7093197" y="-13544"/>
                  <a:pt x="7531226" y="92028"/>
                  <a:pt x="7993774" y="0"/>
                </a:cubicBezTo>
                <a:cubicBezTo>
                  <a:pt x="8171156" y="-12577"/>
                  <a:pt x="8244855" y="114741"/>
                  <a:pt x="8251372" y="257598"/>
                </a:cubicBezTo>
                <a:cubicBezTo>
                  <a:pt x="8285823" y="422648"/>
                  <a:pt x="8233987" y="645329"/>
                  <a:pt x="8251372" y="772779"/>
                </a:cubicBezTo>
                <a:cubicBezTo>
                  <a:pt x="8268757" y="900229"/>
                  <a:pt x="8193947" y="1069248"/>
                  <a:pt x="8251372" y="1287960"/>
                </a:cubicBezTo>
                <a:cubicBezTo>
                  <a:pt x="8274030" y="1451097"/>
                  <a:pt x="8141805" y="1504543"/>
                  <a:pt x="7993774" y="1545558"/>
                </a:cubicBezTo>
                <a:cubicBezTo>
                  <a:pt x="7883690" y="1549349"/>
                  <a:pt x="7666087" y="1509574"/>
                  <a:pt x="7553407" y="1545558"/>
                </a:cubicBezTo>
                <a:cubicBezTo>
                  <a:pt x="7440727" y="1581542"/>
                  <a:pt x="7366746" y="1516875"/>
                  <a:pt x="7190402" y="1545558"/>
                </a:cubicBezTo>
                <a:cubicBezTo>
                  <a:pt x="7014058" y="1574241"/>
                  <a:pt x="6799400" y="1482832"/>
                  <a:pt x="6517950" y="1545558"/>
                </a:cubicBezTo>
                <a:cubicBezTo>
                  <a:pt x="6236500" y="1608284"/>
                  <a:pt x="6221475" y="1514234"/>
                  <a:pt x="6000221" y="1545558"/>
                </a:cubicBezTo>
                <a:cubicBezTo>
                  <a:pt x="5778967" y="1576882"/>
                  <a:pt x="5433522" y="1460049"/>
                  <a:pt x="5250407" y="1545558"/>
                </a:cubicBezTo>
                <a:cubicBezTo>
                  <a:pt x="5067292" y="1631067"/>
                  <a:pt x="4981073" y="1543417"/>
                  <a:pt x="4810040" y="1545558"/>
                </a:cubicBezTo>
                <a:cubicBezTo>
                  <a:pt x="4639007" y="1547699"/>
                  <a:pt x="4308039" y="1487457"/>
                  <a:pt x="4060226" y="1545558"/>
                </a:cubicBezTo>
                <a:cubicBezTo>
                  <a:pt x="3812413" y="1603659"/>
                  <a:pt x="3644663" y="1493363"/>
                  <a:pt x="3465136" y="1545558"/>
                </a:cubicBezTo>
                <a:cubicBezTo>
                  <a:pt x="3285609" y="1597753"/>
                  <a:pt x="2991355" y="1511001"/>
                  <a:pt x="2870045" y="1545558"/>
                </a:cubicBezTo>
                <a:cubicBezTo>
                  <a:pt x="2748735" y="1580115"/>
                  <a:pt x="2609420" y="1513065"/>
                  <a:pt x="2429678" y="1545558"/>
                </a:cubicBezTo>
                <a:cubicBezTo>
                  <a:pt x="2249936" y="1578051"/>
                  <a:pt x="2069853" y="1540524"/>
                  <a:pt x="1834588" y="1545558"/>
                </a:cubicBezTo>
                <a:cubicBezTo>
                  <a:pt x="1599323" y="1550592"/>
                  <a:pt x="1620695" y="1531734"/>
                  <a:pt x="1471583" y="1545558"/>
                </a:cubicBezTo>
                <a:cubicBezTo>
                  <a:pt x="1322471" y="1559382"/>
                  <a:pt x="1254283" y="1521955"/>
                  <a:pt x="1108577" y="1545558"/>
                </a:cubicBezTo>
                <a:cubicBezTo>
                  <a:pt x="962871" y="1569161"/>
                  <a:pt x="478825" y="1535808"/>
                  <a:pt x="257598" y="1545558"/>
                </a:cubicBezTo>
                <a:cubicBezTo>
                  <a:pt x="128191" y="1547870"/>
                  <a:pt x="7074" y="1435532"/>
                  <a:pt x="0" y="1287960"/>
                </a:cubicBezTo>
                <a:cubicBezTo>
                  <a:pt x="-456" y="1176018"/>
                  <a:pt x="32050" y="917269"/>
                  <a:pt x="0" y="772779"/>
                </a:cubicBezTo>
                <a:cubicBezTo>
                  <a:pt x="-32050" y="628289"/>
                  <a:pt x="37947" y="496905"/>
                  <a:pt x="0" y="257598"/>
                </a:cubicBezTo>
                <a:close/>
              </a:path>
              <a:path w="8251372" h="1545558" stroke="0" extrusionOk="0">
                <a:moveTo>
                  <a:pt x="0" y="257598"/>
                </a:moveTo>
                <a:cubicBezTo>
                  <a:pt x="-9471" y="144568"/>
                  <a:pt x="113327" y="2481"/>
                  <a:pt x="257598" y="0"/>
                </a:cubicBezTo>
                <a:cubicBezTo>
                  <a:pt x="524694" y="-52389"/>
                  <a:pt x="730899" y="21877"/>
                  <a:pt x="852688" y="0"/>
                </a:cubicBezTo>
                <a:cubicBezTo>
                  <a:pt x="974477" y="-21877"/>
                  <a:pt x="1259627" y="31690"/>
                  <a:pt x="1370417" y="0"/>
                </a:cubicBezTo>
                <a:cubicBezTo>
                  <a:pt x="1481207" y="-31690"/>
                  <a:pt x="1656742" y="3980"/>
                  <a:pt x="1733422" y="0"/>
                </a:cubicBezTo>
                <a:cubicBezTo>
                  <a:pt x="1810102" y="-3980"/>
                  <a:pt x="2056981" y="34151"/>
                  <a:pt x="2173789" y="0"/>
                </a:cubicBezTo>
                <a:cubicBezTo>
                  <a:pt x="2290597" y="-34151"/>
                  <a:pt x="2734441" y="5920"/>
                  <a:pt x="2923603" y="0"/>
                </a:cubicBezTo>
                <a:cubicBezTo>
                  <a:pt x="3112765" y="-5920"/>
                  <a:pt x="3357089" y="51132"/>
                  <a:pt x="3673417" y="0"/>
                </a:cubicBezTo>
                <a:cubicBezTo>
                  <a:pt x="3989745" y="-51132"/>
                  <a:pt x="3946600" y="24223"/>
                  <a:pt x="4191146" y="0"/>
                </a:cubicBezTo>
                <a:cubicBezTo>
                  <a:pt x="4435692" y="-24223"/>
                  <a:pt x="4607061" y="61735"/>
                  <a:pt x="4786236" y="0"/>
                </a:cubicBezTo>
                <a:cubicBezTo>
                  <a:pt x="4965411" y="-61735"/>
                  <a:pt x="5305933" y="53210"/>
                  <a:pt x="5458689" y="0"/>
                </a:cubicBezTo>
                <a:cubicBezTo>
                  <a:pt x="5611445" y="-53210"/>
                  <a:pt x="5744059" y="44324"/>
                  <a:pt x="5976417" y="0"/>
                </a:cubicBezTo>
                <a:cubicBezTo>
                  <a:pt x="6208775" y="-44324"/>
                  <a:pt x="6290688" y="18556"/>
                  <a:pt x="6494146" y="0"/>
                </a:cubicBezTo>
                <a:cubicBezTo>
                  <a:pt x="6697604" y="-18556"/>
                  <a:pt x="6802527" y="49485"/>
                  <a:pt x="7089236" y="0"/>
                </a:cubicBezTo>
                <a:cubicBezTo>
                  <a:pt x="7375945" y="-49485"/>
                  <a:pt x="7589819" y="51202"/>
                  <a:pt x="7993774" y="0"/>
                </a:cubicBezTo>
                <a:cubicBezTo>
                  <a:pt x="8128157" y="5949"/>
                  <a:pt x="8269461" y="114642"/>
                  <a:pt x="8251372" y="257598"/>
                </a:cubicBezTo>
                <a:cubicBezTo>
                  <a:pt x="8258222" y="374725"/>
                  <a:pt x="8216025" y="582293"/>
                  <a:pt x="8251372" y="752172"/>
                </a:cubicBezTo>
                <a:cubicBezTo>
                  <a:pt x="8286719" y="922051"/>
                  <a:pt x="8249824" y="1082880"/>
                  <a:pt x="8251372" y="1287960"/>
                </a:cubicBezTo>
                <a:cubicBezTo>
                  <a:pt x="8271462" y="1432258"/>
                  <a:pt x="8145351" y="1539983"/>
                  <a:pt x="7993774" y="1545558"/>
                </a:cubicBezTo>
                <a:cubicBezTo>
                  <a:pt x="7845936" y="1595983"/>
                  <a:pt x="7646408" y="1490668"/>
                  <a:pt x="7321322" y="1545558"/>
                </a:cubicBezTo>
                <a:cubicBezTo>
                  <a:pt x="6996236" y="1600448"/>
                  <a:pt x="6827209" y="1498188"/>
                  <a:pt x="6571508" y="1545558"/>
                </a:cubicBezTo>
                <a:cubicBezTo>
                  <a:pt x="6315807" y="1592928"/>
                  <a:pt x="6330562" y="1537475"/>
                  <a:pt x="6131141" y="1545558"/>
                </a:cubicBezTo>
                <a:cubicBezTo>
                  <a:pt x="5931720" y="1553641"/>
                  <a:pt x="5879376" y="1523413"/>
                  <a:pt x="5768136" y="1545558"/>
                </a:cubicBezTo>
                <a:cubicBezTo>
                  <a:pt x="5656897" y="1567703"/>
                  <a:pt x="5342332" y="1517132"/>
                  <a:pt x="5173045" y="1545558"/>
                </a:cubicBezTo>
                <a:cubicBezTo>
                  <a:pt x="5003758" y="1573984"/>
                  <a:pt x="4900895" y="1528141"/>
                  <a:pt x="4655317" y="1545558"/>
                </a:cubicBezTo>
                <a:cubicBezTo>
                  <a:pt x="4409739" y="1562975"/>
                  <a:pt x="4413765" y="1544539"/>
                  <a:pt x="4214950" y="1545558"/>
                </a:cubicBezTo>
                <a:cubicBezTo>
                  <a:pt x="4016135" y="1546577"/>
                  <a:pt x="3762107" y="1471610"/>
                  <a:pt x="3465136" y="1545558"/>
                </a:cubicBezTo>
                <a:cubicBezTo>
                  <a:pt x="3168165" y="1619506"/>
                  <a:pt x="3060194" y="1534414"/>
                  <a:pt x="2870045" y="1545558"/>
                </a:cubicBezTo>
                <a:cubicBezTo>
                  <a:pt x="2679896" y="1556702"/>
                  <a:pt x="2603958" y="1512545"/>
                  <a:pt x="2352316" y="1545558"/>
                </a:cubicBezTo>
                <a:cubicBezTo>
                  <a:pt x="2100674" y="1578571"/>
                  <a:pt x="2069259" y="1519509"/>
                  <a:pt x="1989311" y="1545558"/>
                </a:cubicBezTo>
                <a:cubicBezTo>
                  <a:pt x="1909364" y="1571607"/>
                  <a:pt x="1586366" y="1522063"/>
                  <a:pt x="1471583" y="1545558"/>
                </a:cubicBezTo>
                <a:cubicBezTo>
                  <a:pt x="1356800" y="1569053"/>
                  <a:pt x="685415" y="1475189"/>
                  <a:pt x="257598" y="1545558"/>
                </a:cubicBezTo>
                <a:cubicBezTo>
                  <a:pt x="147719" y="1528812"/>
                  <a:pt x="-27200" y="1425615"/>
                  <a:pt x="0" y="1287960"/>
                </a:cubicBezTo>
                <a:cubicBezTo>
                  <a:pt x="-19698" y="1041983"/>
                  <a:pt x="38996" y="1021089"/>
                  <a:pt x="0" y="772779"/>
                </a:cubicBezTo>
                <a:cubicBezTo>
                  <a:pt x="-38996" y="524469"/>
                  <a:pt x="18772" y="378900"/>
                  <a:pt x="0" y="257598"/>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descr="A picture containing toy, doll&#10;&#10;Description automatically generated">
            <a:extLst>
              <a:ext uri="{FF2B5EF4-FFF2-40B4-BE49-F238E27FC236}">
                <a16:creationId xmlns:a16="http://schemas.microsoft.com/office/drawing/2014/main" id="{FA3329C1-C3FC-1FD7-3141-AE1FB1BDF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9715" y="2525126"/>
            <a:ext cx="3719332" cy="4332874"/>
          </a:xfrm>
          <a:prstGeom prst="rect">
            <a:avLst/>
          </a:prstGeom>
        </p:spPr>
      </p:pic>
      <p:pic>
        <p:nvPicPr>
          <p:cNvPr id="2" name="Picture 1">
            <a:extLst>
              <a:ext uri="{FF2B5EF4-FFF2-40B4-BE49-F238E27FC236}">
                <a16:creationId xmlns:a16="http://schemas.microsoft.com/office/drawing/2014/main" id="{65CA9303-EBC6-9520-5F3E-DBCCE2A67427}"/>
              </a:ext>
            </a:extLst>
          </p:cNvPr>
          <p:cNvPicPr>
            <a:picLocks noChangeAspect="1"/>
          </p:cNvPicPr>
          <p:nvPr/>
        </p:nvPicPr>
        <p:blipFill>
          <a:blip r:embed="rId3"/>
          <a:stretch>
            <a:fillRect/>
          </a:stretch>
        </p:blipFill>
        <p:spPr>
          <a:xfrm>
            <a:off x="-172409" y="2632530"/>
            <a:ext cx="4535817" cy="4145639"/>
          </a:xfrm>
          <a:prstGeom prst="rect">
            <a:avLst/>
          </a:prstGeom>
        </p:spPr>
      </p:pic>
    </p:spTree>
    <p:extLst>
      <p:ext uri="{BB962C8B-B14F-4D97-AF65-F5344CB8AC3E}">
        <p14:creationId xmlns:p14="http://schemas.microsoft.com/office/powerpoint/2010/main" val="13647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2"/>
          <a:stretch>
            <a:fillRect/>
          </a:stretch>
        </p:blipFill>
        <p:spPr>
          <a:xfrm>
            <a:off x="849683" y="2002749"/>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3" name="Hình ảnh 16" descr="Ảnh có chứa vải&#10;&#10;Mô tả được tạo tự động">
            <a:extLst>
              <a:ext uri="{FF2B5EF4-FFF2-40B4-BE49-F238E27FC236}">
                <a16:creationId xmlns:a16="http://schemas.microsoft.com/office/drawing/2014/main" id="{C52D3D06-8A28-A93F-F5BE-FBE51A6DC1A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flipH="1">
            <a:off x="732678" y="-383173"/>
            <a:ext cx="1800972" cy="1876894"/>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1"/>
          <a:stretch>
            <a:fillRect/>
          </a:stretch>
        </p:blipFill>
        <p:spPr>
          <a:xfrm>
            <a:off x="4206863" y="593892"/>
            <a:ext cx="3206774" cy="1993565"/>
          </a:xfrm>
          <a:prstGeom prst="rect">
            <a:avLst/>
          </a:prstGeom>
        </p:spPr>
      </p:pic>
      <p:pic>
        <p:nvPicPr>
          <p:cNvPr id="18" name="Picture 17">
            <a:extLst>
              <a:ext uri="{FF2B5EF4-FFF2-40B4-BE49-F238E27FC236}">
                <a16:creationId xmlns:a16="http://schemas.microsoft.com/office/drawing/2014/main" id="{B65919F2-38D1-B589-69AB-65DFBD1829F8}"/>
              </a:ext>
            </a:extLst>
          </p:cNvPr>
          <p:cNvPicPr>
            <a:picLocks noChangeAspect="1"/>
          </p:cNvPicPr>
          <p:nvPr/>
        </p:nvPicPr>
        <p:blipFill>
          <a:blip r:embed="rId12"/>
          <a:stretch>
            <a:fillRect/>
          </a:stretch>
        </p:blipFill>
        <p:spPr>
          <a:xfrm>
            <a:off x="2442658" y="1854608"/>
            <a:ext cx="7230483" cy="2310584"/>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7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ở </a:t>
            </a:r>
            <a:r>
              <a:rPr lang="en-US" sz="2800" dirty="0" err="1">
                <a:solidFill>
                  <a:prstClr val="black"/>
                </a:solidFill>
                <a:latin typeface="Calibri" panose="020F0502020204030204"/>
              </a:rPr>
              <a:t>xung</a:t>
            </a:r>
            <a:r>
              <a:rPr lang="en-US" sz="2800" dirty="0">
                <a:solidFill>
                  <a:prstClr val="black"/>
                </a:solidFill>
                <a:latin typeface="Calibri" panose="020F0502020204030204"/>
              </a:rPr>
              <a:t> </a:t>
            </a:r>
            <a:r>
              <a:rPr lang="en-US" sz="2800" dirty="0" err="1">
                <a:solidFill>
                  <a:prstClr val="black"/>
                </a:solidFill>
                <a:latin typeface="Calibri" panose="020F0502020204030204"/>
              </a:rPr>
              <a:t>quanh</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vì</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phải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sp>
        <p:nvSpPr>
          <p:cNvPr id="14" name="Hình chữ nhật: Góc Tròn 23">
            <a:extLst>
              <a:ext uri="{FF2B5EF4-FFF2-40B4-BE49-F238E27FC236}">
                <a16:creationId xmlns:a16="http://schemas.microsoft.com/office/drawing/2014/main" id="{17B9F62D-77FE-0336-8719-13C7AB9F5D4F}"/>
              </a:ext>
            </a:extLst>
          </p:cNvPr>
          <p:cNvSpPr/>
          <p:nvPr/>
        </p:nvSpPr>
        <p:spPr>
          <a:xfrm>
            <a:off x="1025976" y="3903531"/>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9591" y="70133"/>
                  <a:pt x="75327" y="4966"/>
                  <a:pt x="179733" y="0"/>
                </a:cubicBezTo>
                <a:cubicBezTo>
                  <a:pt x="3570921" y="22936"/>
                  <a:pt x="6546735" y="-134525"/>
                  <a:pt x="8814591" y="0"/>
                </a:cubicBezTo>
                <a:cubicBezTo>
                  <a:pt x="8916905" y="-13653"/>
                  <a:pt x="8985199" y="79336"/>
                  <a:pt x="8994324" y="179733"/>
                </a:cubicBezTo>
                <a:cubicBezTo>
                  <a:pt x="8988318" y="400904"/>
                  <a:pt x="8966177" y="610712"/>
                  <a:pt x="8994324" y="898643"/>
                </a:cubicBezTo>
                <a:cubicBezTo>
                  <a:pt x="8989172" y="996678"/>
                  <a:pt x="8921935" y="1074724"/>
                  <a:pt x="8814591" y="1078376"/>
                </a:cubicBezTo>
                <a:cubicBezTo>
                  <a:pt x="5631005" y="989804"/>
                  <a:pt x="2567026" y="1059187"/>
                  <a:pt x="179733" y="1078376"/>
                </a:cubicBezTo>
                <a:cubicBezTo>
                  <a:pt x="66871" y="1092529"/>
                  <a:pt x="-10227" y="981807"/>
                  <a:pt x="0" y="898643"/>
                </a:cubicBezTo>
                <a:cubicBezTo>
                  <a:pt x="-21052" y="548349"/>
                  <a:pt x="57023" y="388564"/>
                  <a:pt x="0" y="179733"/>
                </a:cubicBezTo>
                <a:close/>
              </a:path>
              <a:path w="8994324" h="1078376" stroke="0" extrusionOk="0">
                <a:moveTo>
                  <a:pt x="0" y="179733"/>
                </a:moveTo>
                <a:cubicBezTo>
                  <a:pt x="14743" y="88979"/>
                  <a:pt x="77778" y="8290"/>
                  <a:pt x="179733" y="0"/>
                </a:cubicBezTo>
                <a:cubicBezTo>
                  <a:pt x="2867239" y="-9402"/>
                  <a:pt x="5370209" y="-138905"/>
                  <a:pt x="8814591" y="0"/>
                </a:cubicBezTo>
                <a:cubicBezTo>
                  <a:pt x="8916403" y="-893"/>
                  <a:pt x="8995606" y="84693"/>
                  <a:pt x="8994324" y="179733"/>
                </a:cubicBezTo>
                <a:cubicBezTo>
                  <a:pt x="8976486" y="301853"/>
                  <a:pt x="9058102" y="717805"/>
                  <a:pt x="8994324" y="898643"/>
                </a:cubicBezTo>
                <a:cubicBezTo>
                  <a:pt x="9005624" y="1004517"/>
                  <a:pt x="8913675" y="1081895"/>
                  <a:pt x="8814591" y="1078376"/>
                </a:cubicBezTo>
                <a:cubicBezTo>
                  <a:pt x="7551394" y="1056043"/>
                  <a:pt x="3771351"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24">
            <a:extLst>
              <a:ext uri="{FF2B5EF4-FFF2-40B4-BE49-F238E27FC236}">
                <a16:creationId xmlns:a16="http://schemas.microsoft.com/office/drawing/2014/main" id="{FCE00547-3614-560D-966E-B01E50BC3C56}"/>
              </a:ext>
            </a:extLst>
          </p:cNvPr>
          <p:cNvSpPr txBox="1"/>
          <p:nvPr/>
        </p:nvSpPr>
        <p:spPr>
          <a:xfrm>
            <a:off x="1811647" y="3957890"/>
            <a:ext cx="8180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bằng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cụ</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phù</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hợp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lứa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òn 25">
            <a:extLst>
              <a:ext uri="{FF2B5EF4-FFF2-40B4-BE49-F238E27FC236}">
                <a16:creationId xmlns:a16="http://schemas.microsoft.com/office/drawing/2014/main" id="{C9C34F02-D348-1BEC-2089-72B9EFEF5EB9}"/>
              </a:ext>
            </a:extLst>
          </p:cNvPr>
          <p:cNvSpPr/>
          <p:nvPr/>
        </p:nvSpPr>
        <p:spPr>
          <a:xfrm>
            <a:off x="2988846" y="52103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26">
            <a:extLst>
              <a:ext uri="{FF2B5EF4-FFF2-40B4-BE49-F238E27FC236}">
                <a16:creationId xmlns:a16="http://schemas.microsoft.com/office/drawing/2014/main" id="{EAED8DBB-BBB3-5894-B145-BC4E8C2A741B}"/>
              </a:ext>
            </a:extLst>
          </p:cNvPr>
          <p:cNvSpPr txBox="1"/>
          <p:nvPr/>
        </p:nvSpPr>
        <p:spPr>
          <a:xfrm>
            <a:off x="3103732" y="5264709"/>
            <a:ext cx="763007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Nhắc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nhở</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bè</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thái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a:t>
            </a:r>
            <a:r>
              <a:rPr lang="en-US" sz="2800" dirty="0">
                <a:solidFill>
                  <a:prstClr val="black"/>
                </a:solidFill>
                <a:latin typeface="Calibri" panose="020F0502020204030204"/>
              </a:rPr>
              <a:t>, </a:t>
            </a:r>
            <a:r>
              <a:rPr lang="en-US" sz="2800" dirty="0" err="1">
                <a:solidFill>
                  <a:prstClr val="black"/>
                </a:solidFill>
                <a:latin typeface="Calibri" panose="020F0502020204030204"/>
              </a:rPr>
              <a:t>hành</a:t>
            </a:r>
            <a:r>
              <a:rPr lang="en-US" sz="2800" dirty="0">
                <a:solidFill>
                  <a:prstClr val="black"/>
                </a:solidFill>
                <a:latin typeface="Calibri" panose="020F0502020204030204"/>
              </a:rPr>
              <a:t> vi </a:t>
            </a:r>
            <a:r>
              <a:rPr lang="en-US" sz="2800" dirty="0" err="1">
                <a:solidFill>
                  <a:prstClr val="black"/>
                </a:solidFill>
                <a:latin typeface="Calibri" panose="020F0502020204030204"/>
              </a:rPr>
              <a:t>biết</a:t>
            </a:r>
            <a:r>
              <a:rPr lang="en-US" sz="2800" dirty="0">
                <a:solidFill>
                  <a:prstClr val="black"/>
                </a:solidFill>
                <a:latin typeface="Calibri" panose="020F0502020204030204"/>
              </a:rPr>
              <a:t> </a:t>
            </a:r>
            <a:r>
              <a:rPr lang="en-US" sz="2800" dirty="0" err="1">
                <a:solidFill>
                  <a:prstClr val="black"/>
                </a:solidFill>
                <a:latin typeface="Calibri" panose="020F0502020204030204"/>
              </a:rPr>
              <a:t>ơn</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người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27" descr="Ảnh có chứa mẫu họa&#10;&#10;Mô tả được tạo tự động">
            <a:extLst>
              <a:ext uri="{FF2B5EF4-FFF2-40B4-BE49-F238E27FC236}">
                <a16:creationId xmlns:a16="http://schemas.microsoft.com/office/drawing/2014/main" id="{123BD86F-6A8B-D03C-08AB-B5A2FDBA492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3775053"/>
            <a:ext cx="1743292" cy="1283063"/>
          </a:xfrm>
          <a:prstGeom prst="rect">
            <a:avLst/>
          </a:prstGeom>
        </p:spPr>
      </p:pic>
      <p:pic>
        <p:nvPicPr>
          <p:cNvPr id="20" name="Hình ảnh 28" descr="Ảnh có chứa mẫu họa&#10;&#10;Mô tả được tạo tự động">
            <a:extLst>
              <a:ext uri="{FF2B5EF4-FFF2-40B4-BE49-F238E27FC236}">
                <a16:creationId xmlns:a16="http://schemas.microsoft.com/office/drawing/2014/main" id="{A6B24F70-8E4C-1912-8D25-C174F2A3802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082139"/>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4"/>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2"/>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07" y="1497118"/>
            <a:ext cx="84077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0000"/>
                </a:solidFill>
                <a:effectLst/>
                <a:uLnTx/>
                <a:uFillTx/>
                <a:ea typeface="Cambria" panose="02040503050406030204" pitchFamily="18" charset="0"/>
              </a:rPr>
              <a:t>1. </a:t>
            </a:r>
            <a:r>
              <a:rPr kumimoji="0" lang="en-US" sz="5600" b="1" i="0" u="none" strike="noStrike" kern="1200" cap="none" spc="0" normalizeH="0" baseline="0" noProof="0" dirty="0" err="1">
                <a:ln>
                  <a:noFill/>
                </a:ln>
                <a:solidFill>
                  <a:srgbClr val="FF0000"/>
                </a:solidFill>
                <a:effectLst/>
                <a:uLnTx/>
                <a:uFillTx/>
                <a:ea typeface="Cambria" panose="02040503050406030204" pitchFamily="18" charset="0"/>
              </a:rPr>
              <a:t>Tìm</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hiểu</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những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đóng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góp</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của</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người</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lao</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động</a:t>
            </a:r>
            <a:endParaRPr kumimoji="0" lang="en-US" sz="56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2901186" y="0"/>
            <a:ext cx="6768594"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thơ</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grpSp>
      <p:sp>
        <p:nvSpPr>
          <p:cNvPr id="3" name="TextBox 2">
            <a:extLst>
              <a:ext uri="{FF2B5EF4-FFF2-40B4-BE49-F238E27FC236}">
                <a16:creationId xmlns:a16="http://schemas.microsoft.com/office/drawing/2014/main" id="{B00428B0-9CAC-C0FD-CEAD-A362F84C8E7B}"/>
              </a:ext>
            </a:extLst>
          </p:cNvPr>
          <p:cNvSpPr txBox="1"/>
          <p:nvPr/>
        </p:nvSpPr>
        <p:spPr>
          <a:xfrm>
            <a:off x="674696" y="1784964"/>
            <a:ext cx="2918168" cy="4539704"/>
          </a:xfrm>
          <a:prstGeom prst="rect">
            <a:avLst/>
          </a:prstGeom>
          <a:noFill/>
        </p:spPr>
        <p:txBody>
          <a:bodyPr wrap="square" rtlCol="0">
            <a:spAutoFit/>
          </a:bodyPr>
          <a:lstStyle/>
          <a:p>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đêm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hè</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Khi </a:t>
            </a:r>
            <a:r>
              <a:rPr lang="en-US" sz="2300" dirty="0" err="1">
                <a:latin typeface="Times New Roman" panose="02020603050405020304" pitchFamily="18" charset="0"/>
                <a:cs typeface="Times New Roman" panose="02020603050405020304" pitchFamily="18" charset="0"/>
              </a:rPr>
              <a:t>ve</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ve</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ngủ</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nghe</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Phú</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Tiếng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tre</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Xao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xác</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me</a:t>
            </a:r>
          </a:p>
          <a:p>
            <a:r>
              <a:rPr lang="en-US" sz="2300" dirty="0" err="1">
                <a:latin typeface="Times New Roman" panose="02020603050405020304" pitchFamily="18" charset="0"/>
                <a:cs typeface="Times New Roman" panose="02020603050405020304" pitchFamily="18" charset="0"/>
              </a:rPr>
              <a:t>Tiếng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tre</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Đêm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hè</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Quét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rác</a:t>
            </a:r>
            <a:endParaRPr lang="en-US" sz="2300"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6" name="TextBox 5">
            <a:extLst>
              <a:ext uri="{FF2B5EF4-FFF2-40B4-BE49-F238E27FC236}">
                <a16:creationId xmlns:a16="http://schemas.microsoft.com/office/drawing/2014/main" id="{58792B6A-22DB-4DD5-914B-5EB871AA10A7}"/>
              </a:ext>
            </a:extLst>
          </p:cNvPr>
          <p:cNvSpPr txBox="1"/>
          <p:nvPr/>
        </p:nvSpPr>
        <p:spPr>
          <a:xfrm>
            <a:off x="3488952" y="1758458"/>
            <a:ext cx="2748621" cy="4539704"/>
          </a:xfrm>
          <a:prstGeom prst="rect">
            <a:avLst/>
          </a:prstGeom>
          <a:noFill/>
        </p:spPr>
        <p:txBody>
          <a:bodyPr wrap="square" rtlCol="0">
            <a:spAutoFit/>
          </a:bodyPr>
          <a:lstStyle/>
          <a:p>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đêm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đông</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Khi </a:t>
            </a:r>
            <a:r>
              <a:rPr lang="en-US" sz="2300" dirty="0" err="1">
                <a:latin typeface="Times New Roman" panose="02020603050405020304" pitchFamily="18" charset="0"/>
                <a:cs typeface="Times New Roman" panose="02020603050405020304" pitchFamily="18" charset="0"/>
              </a:rPr>
              <a:t>cơn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dông</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Vừa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tắt</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trông</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lặng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ngắt</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Chị</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sắt</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đồng</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Chị</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Đêm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đông</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Quét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rác</a:t>
            </a:r>
            <a:endParaRPr lang="en-US" sz="2300"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7" name="TextBox 6">
            <a:extLst>
              <a:ext uri="{FF2B5EF4-FFF2-40B4-BE49-F238E27FC236}">
                <a16:creationId xmlns:a16="http://schemas.microsoft.com/office/drawing/2014/main" id="{0A6C911A-6287-1838-6412-4E785FE80238}"/>
              </a:ext>
            </a:extLst>
          </p:cNvPr>
          <p:cNvSpPr txBox="1"/>
          <p:nvPr/>
        </p:nvSpPr>
        <p:spPr>
          <a:xfrm>
            <a:off x="6317993" y="1758454"/>
            <a:ext cx="2377440" cy="4539704"/>
          </a:xfrm>
          <a:prstGeom prst="rect">
            <a:avLst/>
          </a:prstGeom>
          <a:noFill/>
        </p:spPr>
        <p:txBody>
          <a:bodyPr wrap="square" rtlCol="0">
            <a:spAutoFit/>
          </a:bodyPr>
          <a:lstStyle/>
          <a:p>
            <a:r>
              <a:rPr lang="en-US" sz="2300" dirty="0" err="1">
                <a:latin typeface="Times New Roman" panose="02020603050405020304" pitchFamily="18" charset="0"/>
                <a:cs typeface="Times New Roman" panose="02020603050405020304" pitchFamily="18" charset="0"/>
              </a:rPr>
              <a:t>Sáng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ra</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Gánh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hoa</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chợ</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Hoa </a:t>
            </a:r>
            <a:r>
              <a:rPr lang="en-US" sz="2300" dirty="0" err="1">
                <a:latin typeface="Times New Roman" panose="02020603050405020304" pitchFamily="18" charset="0"/>
                <a:cs typeface="Times New Roman" panose="02020603050405020304" pitchFamily="18" charset="0"/>
              </a:rPr>
              <a:t>Ngọc</a:t>
            </a:r>
            <a:r>
              <a:rPr lang="en-US" sz="2300" dirty="0">
                <a:latin typeface="Times New Roman" panose="02020603050405020304" pitchFamily="18" charset="0"/>
                <a:cs typeface="Times New Roman" panose="02020603050405020304" pitchFamily="18" charset="0"/>
              </a:rPr>
              <a:t> Hà</a:t>
            </a:r>
          </a:p>
          <a:p>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rực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rỡ</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Hương</a:t>
            </a:r>
            <a:r>
              <a:rPr lang="en-US" sz="2300" dirty="0">
                <a:latin typeface="Times New Roman" panose="02020603050405020304" pitchFamily="18" charset="0"/>
                <a:cs typeface="Times New Roman" panose="02020603050405020304" pitchFamily="18" charset="0"/>
              </a:rPr>
              <a:t> bay xa</a:t>
            </a:r>
          </a:p>
          <a:p>
            <a:r>
              <a:rPr lang="en-US" sz="2300" dirty="0" err="1">
                <a:latin typeface="Times New Roman" panose="02020603050405020304" pitchFamily="18" charset="0"/>
                <a:cs typeface="Times New Roman" panose="02020603050405020304" pitchFamily="18" charset="0"/>
              </a:rPr>
              <a:t>Thơm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ngát</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ta</a:t>
            </a:r>
          </a:p>
          <a:p>
            <a:r>
              <a:rPr lang="en-US" sz="2300" dirty="0" err="1">
                <a:latin typeface="Times New Roman" panose="02020603050405020304" pitchFamily="18" charset="0"/>
                <a:cs typeface="Times New Roman" panose="02020603050405020304" pitchFamily="18" charset="0"/>
              </a:rPr>
              <a:t>Nhớ</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nghe</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hoa</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Người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quét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rác</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Đêm</a:t>
            </a:r>
            <a:r>
              <a:rPr lang="en-US" sz="2300" dirty="0">
                <a:latin typeface="Times New Roman" panose="02020603050405020304" pitchFamily="18" charset="0"/>
                <a:cs typeface="Times New Roman" panose="02020603050405020304" pitchFamily="18" charset="0"/>
              </a:rPr>
              <a:t> qua</a:t>
            </a:r>
          </a:p>
          <a:p>
            <a:endParaRPr lang="en-US" dirty="0"/>
          </a:p>
          <a:p>
            <a:endParaRPr lang="en-US" dirty="0"/>
          </a:p>
        </p:txBody>
      </p:sp>
      <p:sp>
        <p:nvSpPr>
          <p:cNvPr id="10" name="TextBox 9">
            <a:extLst>
              <a:ext uri="{FF2B5EF4-FFF2-40B4-BE49-F238E27FC236}">
                <a16:creationId xmlns:a16="http://schemas.microsoft.com/office/drawing/2014/main" id="{160BB27E-9157-48F6-7E36-911858B609AE}"/>
              </a:ext>
            </a:extLst>
          </p:cNvPr>
          <p:cNvSpPr txBox="1"/>
          <p:nvPr/>
        </p:nvSpPr>
        <p:spPr>
          <a:xfrm>
            <a:off x="8882283" y="1758458"/>
            <a:ext cx="2377440" cy="4539704"/>
          </a:xfrm>
          <a:prstGeom prst="rect">
            <a:avLst/>
          </a:prstGeom>
          <a:noFill/>
        </p:spPr>
        <p:txBody>
          <a:bodyPr wrap="square" rtlCol="0">
            <a:spAutoFit/>
          </a:bodyPr>
          <a:lstStyle/>
          <a:p>
            <a:r>
              <a:rPr lang="en-US" sz="2300" dirty="0" err="1">
                <a:latin typeface="Times New Roman" panose="02020603050405020304" pitchFamily="18" charset="0"/>
                <a:cs typeface="Times New Roman" panose="02020603050405020304" pitchFamily="18" charset="0"/>
              </a:rPr>
              <a:t>Nhớ</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em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nghe</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Tiếng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tre</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Chị</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quét</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đêm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hè</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Đêm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rét</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Tiếng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tre</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Sớm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tối</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về</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Giữ</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lề</a:t>
            </a:r>
            <a:endParaRPr lang="en-US" sz="2300" dirty="0">
              <a:latin typeface="Times New Roman" panose="02020603050405020304" pitchFamily="18" charset="0"/>
              <a:cs typeface="Times New Roman" panose="02020603050405020304" pitchFamily="18" charset="0"/>
            </a:endParaRPr>
          </a:p>
          <a:p>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lối</a:t>
            </a:r>
            <a:r>
              <a:rPr lang="en-US" sz="2300" dirty="0">
                <a:latin typeface="Times New Roman" panose="02020603050405020304" pitchFamily="18" charset="0"/>
                <a:cs typeface="Times New Roman" panose="02020603050405020304" pitchFamily="18" charset="0"/>
              </a:rPr>
              <a:t> </a:t>
            </a:r>
          </a:p>
          <a:p>
            <a:r>
              <a:rPr lang="en-US" sz="2300" dirty="0">
                <a:latin typeface="Times New Roman" panose="02020603050405020304" pitchFamily="18" charset="0"/>
                <a:cs typeface="Times New Roman" panose="02020603050405020304" pitchFamily="18" charset="0"/>
              </a:rPr>
              <a:t>Em </a:t>
            </a:r>
            <a:r>
              <a:rPr lang="en-US" sz="2300" dirty="0" err="1">
                <a:latin typeface="Times New Roman" panose="02020603050405020304" pitchFamily="18" charset="0"/>
                <a:cs typeface="Times New Roman" panose="02020603050405020304" pitchFamily="18" charset="0"/>
              </a:rPr>
              <a:t>nghe</a:t>
            </a:r>
            <a:r>
              <a:rPr lang="en-US" sz="2300" dirty="0">
                <a:latin typeface="Times New Roman" panose="02020603050405020304" pitchFamily="18" charset="0"/>
                <a:cs typeface="Times New Roman" panose="02020603050405020304" pitchFamily="18" charset="0"/>
              </a:rPr>
              <a:t>!</a:t>
            </a:r>
          </a:p>
          <a:p>
            <a:endParaRPr lang="en-US" dirty="0"/>
          </a:p>
          <a:p>
            <a:endParaRPr lang="en-US" dirty="0"/>
          </a:p>
        </p:txBody>
      </p:sp>
      <p:sp>
        <p:nvSpPr>
          <p:cNvPr id="11" name="TextBox 10">
            <a:extLst>
              <a:ext uri="{FF2B5EF4-FFF2-40B4-BE49-F238E27FC236}">
                <a16:creationId xmlns:a16="http://schemas.microsoft.com/office/drawing/2014/main" id="{2AFEF3D0-C32F-C630-83D6-F1F23DCA4B62}"/>
              </a:ext>
            </a:extLst>
          </p:cNvPr>
          <p:cNvSpPr txBox="1"/>
          <p:nvPr/>
        </p:nvSpPr>
        <p:spPr>
          <a:xfrm>
            <a:off x="4079631" y="1140688"/>
            <a:ext cx="3671667"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TIẾNG CHỔI TRE</a:t>
            </a:r>
          </a:p>
        </p:txBody>
      </p:sp>
      <p:sp>
        <p:nvSpPr>
          <p:cNvPr id="12" name="TextBox 11">
            <a:extLst>
              <a:ext uri="{FF2B5EF4-FFF2-40B4-BE49-F238E27FC236}">
                <a16:creationId xmlns:a16="http://schemas.microsoft.com/office/drawing/2014/main" id="{43BE9B31-8508-B74C-0791-710604E4FF9B}"/>
              </a:ext>
            </a:extLst>
          </p:cNvPr>
          <p:cNvSpPr txBox="1"/>
          <p:nvPr/>
        </p:nvSpPr>
        <p:spPr>
          <a:xfrm>
            <a:off x="8165555" y="5822209"/>
            <a:ext cx="1350499" cy="430887"/>
          </a:xfrm>
          <a:prstGeom prst="rect">
            <a:avLst/>
          </a:prstGeom>
          <a:noFill/>
        </p:spPr>
        <p:txBody>
          <a:bodyPr wrap="square" rtlCol="0">
            <a:spAutoFit/>
          </a:bodyPr>
          <a:lstStyle/>
          <a:p>
            <a:pPr algn="ctr"/>
            <a:r>
              <a:rPr lang="en-US" sz="2200" b="1" i="1" dirty="0" err="1">
                <a:latin typeface="Times New Roman" panose="02020603050405020304" pitchFamily="18" charset="0"/>
                <a:cs typeface="Times New Roman" panose="02020603050405020304" pitchFamily="18" charset="0"/>
              </a:rPr>
              <a:t>Tố</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Hữu</a:t>
            </a:r>
            <a:endParaRPr lang="en-US" sz="2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Cuộn: Ngang 18">
            <a:extLst>
              <a:ext uri="{FF2B5EF4-FFF2-40B4-BE49-F238E27FC236}">
                <a16:creationId xmlns:a16="http://schemas.microsoft.com/office/drawing/2014/main" id="{7ABE6CC8-A7AE-5747-6EB2-B55A96F35789}"/>
              </a:ext>
            </a:extLst>
          </p:cNvPr>
          <p:cNvSpPr/>
          <p:nvPr/>
        </p:nvSpPr>
        <p:spPr>
          <a:xfrm>
            <a:off x="946888" y="548997"/>
            <a:ext cx="6768594" cy="189420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5">
            <a:extLst>
              <a:ext uri="{FF2B5EF4-FFF2-40B4-BE49-F238E27FC236}">
                <a16:creationId xmlns:a16="http://schemas.microsoft.com/office/drawing/2014/main" id="{DFD93ED1-F6ED-FE92-BF1F-5D487DF17352}"/>
              </a:ext>
            </a:extLst>
          </p:cNvPr>
          <p:cNvSpPr txBox="1"/>
          <p:nvPr/>
        </p:nvSpPr>
        <p:spPr>
          <a:xfrm>
            <a:off x="1084612" y="984368"/>
            <a:ext cx="649314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ích</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ta?</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Hình ảnh 22" descr="Ảnh có chứa mẫu họa&#10;&#10;Mô tả được tạo tự động">
            <a:extLst>
              <a:ext uri="{FF2B5EF4-FFF2-40B4-BE49-F238E27FC236}">
                <a16:creationId xmlns:a16="http://schemas.microsoft.com/office/drawing/2014/main" id="{61845A9E-CD28-865C-E457-85E9BA0EC5C6}"/>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687344" y="2413421"/>
            <a:ext cx="4093576" cy="4064117"/>
          </a:xfrm>
          <a:prstGeom prst="rect">
            <a:avLst/>
          </a:prstGeom>
        </p:spPr>
      </p:pic>
      <p:pic>
        <p:nvPicPr>
          <p:cNvPr id="15" name="Picture 14">
            <a:extLst>
              <a:ext uri="{FF2B5EF4-FFF2-40B4-BE49-F238E27FC236}">
                <a16:creationId xmlns:a16="http://schemas.microsoft.com/office/drawing/2014/main" id="{71F5B81D-3DA8-6EFF-6C46-D423B5F7A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85" y="2878571"/>
            <a:ext cx="6056612" cy="3528046"/>
          </a:xfrm>
          <a:prstGeom prst="rect">
            <a:avLst/>
          </a:prstGeom>
        </p:spPr>
      </p:pic>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734</Words>
  <Application>Microsoft Office PowerPoint</Application>
  <PresentationFormat>Widescreen</PresentationFormat>
  <Paragraphs>94</Paragraphs>
  <Slides>32</Slides>
  <Notes>0</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32</vt:i4>
      </vt:variant>
    </vt:vector>
  </HeadingPairs>
  <TitlesOfParts>
    <vt:vector size="42" baseType="lpstr">
      <vt:lpstr>Arial</vt:lpstr>
      <vt:lpstr>Calibri</vt:lpstr>
      <vt:lpstr>Calibri Light</vt:lpstr>
      <vt:lpstr>Cambria</vt:lpstr>
      <vt:lpstr>Times New Roman</vt:lpstr>
      <vt:lpstr>Chủ đề Office</vt:lpstr>
      <vt:lpstr>Custom Design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67</cp:revision>
  <dcterms:created xsi:type="dcterms:W3CDTF">2023-06-09T11:13:51Z</dcterms:created>
  <dcterms:modified xsi:type="dcterms:W3CDTF">2024-07-21T03:03:45Z</dcterms:modified>
</cp:coreProperties>
</file>