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media/media1.wav" ContentType="audio/wav"/>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7" r:id="rId3"/>
    <p:sldMasterId id="2147483713" r:id="rId4"/>
    <p:sldMasterId id="2147483715" r:id="rId5"/>
  </p:sldMasterIdLst>
  <p:notesMasterIdLst>
    <p:notesMasterId r:id="rId17"/>
  </p:notesMasterIdLst>
  <p:sldIdLst>
    <p:sldId id="479" r:id="rId6"/>
    <p:sldId id="466" r:id="rId7"/>
    <p:sldId id="492" r:id="rId8"/>
    <p:sldId id="526" r:id="rId9"/>
    <p:sldId id="468" r:id="rId10"/>
    <p:sldId id="469" r:id="rId11"/>
    <p:sldId id="318" r:id="rId12"/>
    <p:sldId id="346" r:id="rId13"/>
    <p:sldId id="534" r:id="rId14"/>
    <p:sldId id="645" r:id="rId15"/>
    <p:sldId id="30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897" autoAdjust="0"/>
  </p:normalViewPr>
  <p:slideViewPr>
    <p:cSldViewPr snapToGrid="0">
      <p:cViewPr varScale="1">
        <p:scale>
          <a:sx n="74" d="100"/>
          <a:sy n="74" d="100"/>
        </p:scale>
        <p:origin x="-498" y="-96"/>
      </p:cViewPr>
      <p:guideLst>
        <p:guide orient="horz" pos="2160"/>
        <p:guide pos="3840"/>
      </p:guideLst>
    </p:cSldViewPr>
  </p:slideViewPr>
  <p:notesTextViewPr>
    <p:cViewPr>
      <p:scale>
        <a:sx n="1" d="1"/>
        <a:sy n="1" d="1"/>
      </p:scale>
      <p:origin x="0" y="0"/>
    </p:cViewPr>
  </p:notesTextViewPr>
  <p:sorterViewPr>
    <p:cViewPr>
      <p:scale>
        <a:sx n="80" d="100"/>
        <a:sy n="80" d="100"/>
      </p:scale>
      <p:origin x="0" y="-77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9C625-66BD-4D8D-80B8-8C16BD8BC298}" type="datetimeFigureOut">
              <a:rPr lang="en-US" smtClean="0"/>
              <a:t>8/29/2024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8B395-2C21-4C6D-816C-E79C7585010A}" type="slidenum">
              <a:rPr lang="en-US" smtClean="0"/>
              <a:t>‹#›</a:t>
            </a:fld>
            <a:endParaRPr lang="en-US"/>
          </a:p>
        </p:txBody>
      </p:sp>
    </p:spTree>
    <p:extLst>
      <p:ext uri="{BB962C8B-B14F-4D97-AF65-F5344CB8AC3E}">
        <p14:creationId xmlns:p14="http://schemas.microsoft.com/office/powerpoint/2010/main" val="79810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chìa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khóa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khám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huy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8/29/2024</a:t>
            </a:fld>
            <a:endParaRPr lang="en-US"/>
          </a:p>
        </p:txBody>
      </p:sp>
      <p:sp>
        <p:nvSpPr>
          <p:cNvPr id="5" name="Footer Placeholder 4">
            <a:extLst>
              <a:ext uri="{FF2B5EF4-FFF2-40B4-BE49-F238E27FC236}">
                <a16:creationId xmlns=""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74035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8/29/2024</a:t>
            </a:fld>
            <a:endParaRPr lang="en-US"/>
          </a:p>
        </p:txBody>
      </p:sp>
      <p:sp>
        <p:nvSpPr>
          <p:cNvPr id="5" name="Footer Placeholder 4">
            <a:extLst>
              <a:ext uri="{FF2B5EF4-FFF2-40B4-BE49-F238E27FC236}">
                <a16:creationId xmlns=""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938639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8/29/2024</a:t>
            </a:fld>
            <a:endParaRPr lang="en-US"/>
          </a:p>
        </p:txBody>
      </p:sp>
      <p:sp>
        <p:nvSpPr>
          <p:cNvPr id="5" name="Footer Placeholder 4">
            <a:extLst>
              <a:ext uri="{FF2B5EF4-FFF2-40B4-BE49-F238E27FC236}">
                <a16:creationId xmlns=""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363733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1208539286"/>
      </p:ext>
    </p:extLst>
  </p:cSld>
  <p:clrMapOvr>
    <a:masterClrMapping/>
  </p:clrMapOvr>
  <p:transition spd="slow" advClick="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039136299"/>
      </p:ext>
    </p:extLst>
  </p:cSld>
  <p:clrMapOvr>
    <a:masterClrMapping/>
  </p:clrMapOvr>
  <p:transition spd="slow" advClick="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041845650"/>
      </p:ext>
    </p:extLst>
  </p:cSld>
  <p:clrMapOvr>
    <a:masterClrMapping/>
  </p:clrMapOvr>
  <p:transition spd="slow" advClick="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300507719"/>
      </p:ext>
    </p:extLst>
  </p:cSld>
  <p:clrMapOvr>
    <a:masterClrMapping/>
  </p:clrMapOvr>
  <p:transition spd="slow" advClick="0">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2024/8/29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848341242"/>
      </p:ext>
    </p:extLst>
  </p:cSld>
  <p:clrMapOvr>
    <a:masterClrMapping/>
  </p:clrMapOvr>
  <p:transition spd="slow" advClick="0">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2024/8/29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27782953"/>
      </p:ext>
    </p:extLst>
  </p:cSld>
  <p:clrMapOvr>
    <a:masterClrMapping/>
  </p:clrMapOvr>
  <p:transition spd="slow" advClick="0">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2024/8/29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30909567"/>
      </p:ext>
    </p:extLst>
  </p:cSld>
  <p:clrMapOvr>
    <a:masterClrMapping/>
  </p:clrMapOvr>
  <p:transition spd="slow" advClick="0">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82484958"/>
      </p:ext>
    </p:extLst>
  </p:cSld>
  <p:clrMapOvr>
    <a:masterClrMapping/>
  </p:clrMapOvr>
  <p:transition spd="slow" advClick="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8/29/2024</a:t>
            </a:fld>
            <a:endParaRPr lang="en-US"/>
          </a:p>
        </p:txBody>
      </p:sp>
      <p:sp>
        <p:nvSpPr>
          <p:cNvPr id="5" name="Footer Placeholder 4">
            <a:extLst>
              <a:ext uri="{FF2B5EF4-FFF2-40B4-BE49-F238E27FC236}">
                <a16:creationId xmlns=""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228259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98104803"/>
      </p:ext>
    </p:extLst>
  </p:cSld>
  <p:clrMapOvr>
    <a:masterClrMapping/>
  </p:clrMapOvr>
  <p:transition spd="slow" advClick="0">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692214273"/>
      </p:ext>
    </p:extLst>
  </p:cSld>
  <p:clrMapOvr>
    <a:masterClrMapping/>
  </p:clrMapOvr>
  <p:transition spd="slow" advClick="0">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11111493"/>
      </p:ext>
    </p:extLst>
  </p:cSld>
  <p:clrMapOvr>
    <a:masterClrMapping/>
  </p:clrMapOvr>
  <p:transition spd="slow" advClick="0">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985773981"/>
      </p:ext>
    </p:extLst>
  </p:cSld>
  <p:clrMapOvr>
    <a:masterClrMapping/>
  </p:clrMapOvr>
  <p:transition spd="slow" advClick="0">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565395408"/>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55158"/>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47602783"/>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4200738"/>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90237237"/>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0688774"/>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8/29/2024</a:t>
            </a:fld>
            <a:endParaRPr lang="en-US"/>
          </a:p>
        </p:txBody>
      </p:sp>
      <p:sp>
        <p:nvSpPr>
          <p:cNvPr id="5" name="Footer Placeholder 4">
            <a:extLst>
              <a:ext uri="{FF2B5EF4-FFF2-40B4-BE49-F238E27FC236}">
                <a16:creationId xmlns=""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69065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12197219"/>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07333699"/>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39925591"/>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047731"/>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081534"/>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403762"/>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71285439"/>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5321049"/>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68214051"/>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8/29/2024</a:t>
            </a:fld>
            <a:endParaRPr lang="en-US"/>
          </a:p>
        </p:txBody>
      </p:sp>
      <p:sp>
        <p:nvSpPr>
          <p:cNvPr id="5" name="Footer Placeholder 4">
            <a:extLst>
              <a:ext uri="{FF2B5EF4-FFF2-40B4-BE49-F238E27FC236}">
                <a16:creationId xmlns=""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85263596"/>
      </p:ext>
    </p:extLst>
  </p:cSld>
  <p:clrMapOvr>
    <a:masterClrMapping/>
  </p:clrMapOvr>
  <p:transition spd="slow">
    <p:pull/>
  </p:transition>
  <p:extLst>
    <p:ext uri="{DCECCB84-F9BA-43D5-87BE-67443E8EF086}">
      <p15:sldGuideLst xmlns=""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8/29/2024</a:t>
            </a:fld>
            <a:endParaRPr lang="en-US"/>
          </a:p>
        </p:txBody>
      </p:sp>
      <p:sp>
        <p:nvSpPr>
          <p:cNvPr id="6" name="Footer Placeholder 5">
            <a:extLst>
              <a:ext uri="{FF2B5EF4-FFF2-40B4-BE49-F238E27FC236}">
                <a16:creationId xmlns=""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140111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8/29/2024</a:t>
            </a:fld>
            <a:endParaRPr lang="en-US"/>
          </a:p>
        </p:txBody>
      </p:sp>
      <p:sp>
        <p:nvSpPr>
          <p:cNvPr id="5" name="Footer Placeholder 4">
            <a:extLst>
              <a:ext uri="{FF2B5EF4-FFF2-40B4-BE49-F238E27FC236}">
                <a16:creationId xmlns=""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784520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8/29/2024</a:t>
            </a:fld>
            <a:endParaRPr lang="en-US"/>
          </a:p>
        </p:txBody>
      </p:sp>
      <p:sp>
        <p:nvSpPr>
          <p:cNvPr id="5" name="Footer Placeholder 4">
            <a:extLst>
              <a:ext uri="{FF2B5EF4-FFF2-40B4-BE49-F238E27FC236}">
                <a16:creationId xmlns=""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482985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8/29/2024</a:t>
            </a:fld>
            <a:endParaRPr lang="en-US"/>
          </a:p>
        </p:txBody>
      </p:sp>
      <p:sp>
        <p:nvSpPr>
          <p:cNvPr id="5" name="Footer Placeholder 4">
            <a:extLst>
              <a:ext uri="{FF2B5EF4-FFF2-40B4-BE49-F238E27FC236}">
                <a16:creationId xmlns=""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104933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8/29/2024</a:t>
            </a:fld>
            <a:endParaRPr lang="en-US"/>
          </a:p>
        </p:txBody>
      </p:sp>
      <p:sp>
        <p:nvSpPr>
          <p:cNvPr id="6" name="Footer Placeholder 5">
            <a:extLst>
              <a:ext uri="{FF2B5EF4-FFF2-40B4-BE49-F238E27FC236}">
                <a16:creationId xmlns=""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047522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8/29/2024</a:t>
            </a:fld>
            <a:endParaRPr lang="en-US"/>
          </a:p>
        </p:txBody>
      </p:sp>
      <p:sp>
        <p:nvSpPr>
          <p:cNvPr id="8" name="Footer Placeholder 7">
            <a:extLst>
              <a:ext uri="{FF2B5EF4-FFF2-40B4-BE49-F238E27FC236}">
                <a16:creationId xmlns=""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9870398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8/29/2024</a:t>
            </a:fld>
            <a:endParaRPr lang="en-US"/>
          </a:p>
        </p:txBody>
      </p:sp>
      <p:sp>
        <p:nvSpPr>
          <p:cNvPr id="4" name="Footer Placeholder 3">
            <a:extLst>
              <a:ext uri="{FF2B5EF4-FFF2-40B4-BE49-F238E27FC236}">
                <a16:creationId xmlns=""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798918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8/29/2024</a:t>
            </a:fld>
            <a:endParaRPr lang="en-US"/>
          </a:p>
        </p:txBody>
      </p:sp>
      <p:sp>
        <p:nvSpPr>
          <p:cNvPr id="3" name="Footer Placeholder 2">
            <a:extLst>
              <a:ext uri="{FF2B5EF4-FFF2-40B4-BE49-F238E27FC236}">
                <a16:creationId xmlns=""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6848766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8/29/2024</a:t>
            </a:fld>
            <a:endParaRPr lang="en-US"/>
          </a:p>
        </p:txBody>
      </p:sp>
      <p:sp>
        <p:nvSpPr>
          <p:cNvPr id="6" name="Footer Placeholder 5">
            <a:extLst>
              <a:ext uri="{FF2B5EF4-FFF2-40B4-BE49-F238E27FC236}">
                <a16:creationId xmlns=""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51517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8/29/2024</a:t>
            </a:fld>
            <a:endParaRPr lang="en-US"/>
          </a:p>
        </p:txBody>
      </p:sp>
      <p:sp>
        <p:nvSpPr>
          <p:cNvPr id="6" name="Footer Placeholder 5">
            <a:extLst>
              <a:ext uri="{FF2B5EF4-FFF2-40B4-BE49-F238E27FC236}">
                <a16:creationId xmlns=""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3766913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8/29/2024</a:t>
            </a:fld>
            <a:endParaRPr lang="en-US"/>
          </a:p>
        </p:txBody>
      </p:sp>
      <p:sp>
        <p:nvSpPr>
          <p:cNvPr id="5" name="Footer Placeholder 4">
            <a:extLst>
              <a:ext uri="{FF2B5EF4-FFF2-40B4-BE49-F238E27FC236}">
                <a16:creationId xmlns=""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67640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8/29/2024</a:t>
            </a:fld>
            <a:endParaRPr lang="en-US"/>
          </a:p>
        </p:txBody>
      </p:sp>
      <p:sp>
        <p:nvSpPr>
          <p:cNvPr id="8" name="Footer Placeholder 7">
            <a:extLst>
              <a:ext uri="{FF2B5EF4-FFF2-40B4-BE49-F238E27FC236}">
                <a16:creationId xmlns=""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7802492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8/29/2024</a:t>
            </a:fld>
            <a:endParaRPr lang="en-US"/>
          </a:p>
        </p:txBody>
      </p:sp>
      <p:sp>
        <p:nvSpPr>
          <p:cNvPr id="5" name="Footer Placeholder 4">
            <a:extLst>
              <a:ext uri="{FF2B5EF4-FFF2-40B4-BE49-F238E27FC236}">
                <a16:creationId xmlns=""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9649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8/29/2024</a:t>
            </a:fld>
            <a:endParaRPr lang="en-US"/>
          </a:p>
        </p:txBody>
      </p:sp>
      <p:sp>
        <p:nvSpPr>
          <p:cNvPr id="4" name="Footer Placeholder 3">
            <a:extLst>
              <a:ext uri="{FF2B5EF4-FFF2-40B4-BE49-F238E27FC236}">
                <a16:creationId xmlns=""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038947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8/29/2024</a:t>
            </a:fld>
            <a:endParaRPr lang="en-US"/>
          </a:p>
        </p:txBody>
      </p:sp>
      <p:sp>
        <p:nvSpPr>
          <p:cNvPr id="3" name="Footer Placeholder 2">
            <a:extLst>
              <a:ext uri="{FF2B5EF4-FFF2-40B4-BE49-F238E27FC236}">
                <a16:creationId xmlns=""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lvl1pPr algn="ctr">
              <a:defRPr>
                <a:solidFill>
                  <a:schemeClr val="bg1"/>
                </a:solidFill>
              </a:defRPr>
            </a:lvl1pPr>
          </a:lstStyle>
          <a:p>
            <a:r>
              <a:rPr lang="en-US" dirty="0"/>
              <a:t>Vu Quynh Sam</a:t>
            </a:r>
          </a:p>
        </p:txBody>
      </p:sp>
      <p:sp>
        <p:nvSpPr>
          <p:cNvPr id="4" name="Slide Number Placeholder 3">
            <a:extLst>
              <a:ext uri="{FF2B5EF4-FFF2-40B4-BE49-F238E27FC236}">
                <a16:creationId xmlns=""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4331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8/29/2024</a:t>
            </a:fld>
            <a:endParaRPr lang="en-US"/>
          </a:p>
        </p:txBody>
      </p:sp>
      <p:sp>
        <p:nvSpPr>
          <p:cNvPr id="6" name="Footer Placeholder 5">
            <a:extLst>
              <a:ext uri="{FF2B5EF4-FFF2-40B4-BE49-F238E27FC236}">
                <a16:creationId xmlns=""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8268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8/29/2024</a:t>
            </a:fld>
            <a:endParaRPr lang="en-US"/>
          </a:p>
        </p:txBody>
      </p:sp>
      <p:sp>
        <p:nvSpPr>
          <p:cNvPr id="6" name="Footer Placeholder 5">
            <a:extLst>
              <a:ext uri="{FF2B5EF4-FFF2-40B4-BE49-F238E27FC236}">
                <a16:creationId xmlns=""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87725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5.png"/><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8.jp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05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2024/8/29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8830100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spd="slow" advClick="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 xmlns:a16="http://schemas.microsoft.com/office/drawing/2014/main" id="{A756F296-75CA-7DB1-7BA5-A60B6CA40D3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9287771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8/29/2024</a:t>
            </a:fld>
            <a:endParaRPr lang="en-US"/>
          </a:p>
        </p:txBody>
      </p:sp>
      <p:sp>
        <p:nvSpPr>
          <p:cNvPr id="5" name="Footer Placeholder 4">
            <a:extLst>
              <a:ext uri="{FF2B5EF4-FFF2-40B4-BE49-F238E27FC236}">
                <a16:creationId xmlns=""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448571274"/>
      </p:ext>
    </p:extLst>
  </p:cSld>
  <p:clrMap bg1="lt1" tx1="dk1" bg2="lt2" tx2="dk2" accent1="accent1" accent2="accent2" accent3="accent3" accent4="accent4" accent5="accent5" accent6="accent6" hlink="hlink" folHlink="folHlink"/>
  <p:sldLayoutIdLst>
    <p:sldLayoutId id="2147483714"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7472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41.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1.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gif"/><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9.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8.png"/><Relationship Id="rId5" Type="http://schemas.openxmlformats.org/officeDocument/2006/relationships/image" Target="../media/image17.gif"/><Relationship Id="rId10" Type="http://schemas.openxmlformats.org/officeDocument/2006/relationships/image" Target="../media/image21.png"/><Relationship Id="rId4" Type="http://schemas.openxmlformats.org/officeDocument/2006/relationships/image" Target="../media/image9.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85.svg"/></Relationships>
</file>

<file path=ppt/slides/_rels/slide5.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14.png"/><Relationship Id="rId10" Type="http://schemas.openxmlformats.org/officeDocument/2006/relationships/image" Target="../media/image18.png"/><Relationship Id="rId4" Type="http://schemas.microsoft.com/office/2007/relationships/hdphoto" Target="../media/hdphoto2.wdp"/><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65.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slideLayout" Target="../slideLayouts/slideLayout39.xml"/><Relationship Id="rId7" Type="http://schemas.openxmlformats.org/officeDocument/2006/relationships/image" Target="../media/image34.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 xmlns:a16="http://schemas.microsoft.com/office/drawing/2014/main" id="{875B76DE-E9BB-4269-83A8-6B5100C619ED}"/>
              </a:ext>
            </a:extLst>
          </p:cNvPr>
          <p:cNvSpPr/>
          <p:nvPr/>
        </p:nvSpPr>
        <p:spPr>
          <a:xfrm>
            <a:off x="657225" y="182304"/>
            <a:ext cx="11361356" cy="637089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Việc bố hưởng ứng trò chơi của hai anh em nói lên điều gì? Chọn câu trả lời dưới đây hoặc nêu ý kiến của em.</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A. Trò chơi hấp dẫn đến mức người lớn cũng thích chơi.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B. Bố khuyến khích các con chơi những trò chơi ngoài trời.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C. Bố muốn hoà nhập vào thế giới trẻ thơ của các con.</a:t>
            </a:r>
            <a:endParaRPr lang="en-US" sz="4000" kern="0" dirty="0">
              <a:solidFill>
                <a:srgbClr val="002060"/>
              </a:solidFill>
              <a:latin typeface="Calibri" panose="020F0502020204030204" pitchFamily="34" charset="0"/>
              <a:cs typeface="Calibri" panose="020F0502020204030204" pitchFamily="34" charset="0"/>
              <a:sym typeface="Arial"/>
            </a:endParaRPr>
          </a:p>
        </p:txBody>
      </p:sp>
      <p:sp>
        <p:nvSpPr>
          <p:cNvPr id="19" name="Freeform 16">
            <a:extLst>
              <a:ext uri="{FF2B5EF4-FFF2-40B4-BE49-F238E27FC236}">
                <a16:creationId xmlns="" xmlns:a16="http://schemas.microsoft.com/office/drawing/2014/main" id="{BDAB58E8-39AF-4D49-86BB-B993E2228E29}"/>
              </a:ext>
            </a:extLst>
          </p:cNvPr>
          <p:cNvSpPr/>
          <p:nvPr/>
        </p:nvSpPr>
        <p:spPr>
          <a:xfrm>
            <a:off x="-10158" y="467743"/>
            <a:ext cx="862199" cy="888051"/>
          </a:xfrm>
          <a:custGeom>
            <a:avLst/>
            <a:gdLst/>
            <a:ahLst/>
            <a:cxnLst/>
            <a:rect l="l" t="t" r="r" b="b"/>
            <a:pathLst>
              <a:path w="6662057" h="8229600">
                <a:moveTo>
                  <a:pt x="0" y="0"/>
                </a:moveTo>
                <a:lnTo>
                  <a:pt x="6662058" y="0"/>
                </a:lnTo>
                <a:lnTo>
                  <a:pt x="666205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3" name="Group 2">
            <a:extLst>
              <a:ext uri="{FF2B5EF4-FFF2-40B4-BE49-F238E27FC236}">
                <a16:creationId xmlns="" xmlns:a16="http://schemas.microsoft.com/office/drawing/2014/main" id="{F19D68C1-79EA-E8A2-697A-9897D9A07268}"/>
              </a:ext>
            </a:extLst>
          </p:cNvPr>
          <p:cNvGrpSpPr/>
          <p:nvPr/>
        </p:nvGrpSpPr>
        <p:grpSpPr>
          <a:xfrm>
            <a:off x="368800" y="2043077"/>
            <a:ext cx="11604125" cy="4290642"/>
            <a:chOff x="1731503" y="1339667"/>
            <a:chExt cx="8703094" cy="3217981"/>
          </a:xfrm>
        </p:grpSpPr>
        <p:sp>
          <p:nvSpPr>
            <p:cNvPr id="4" name="TextBox 3">
              <a:extLst>
                <a:ext uri="{FF2B5EF4-FFF2-40B4-BE49-F238E27FC236}">
                  <a16:creationId xmlns="" xmlns:a16="http://schemas.microsoft.com/office/drawing/2014/main" id="{3031A8F6-4E52-2C78-4979-3F8B75D1DAD3}"/>
                </a:ext>
              </a:extLst>
            </p:cNvPr>
            <p:cNvSpPr txBox="1"/>
            <p:nvPr/>
          </p:nvSpPr>
          <p:spPr>
            <a:xfrm>
              <a:off x="2147847" y="1722830"/>
              <a:ext cx="8286750" cy="2834818"/>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Ví</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dụ</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Chọn A vì bố nói mới nghe kể thôi bố đã thấy thích trò chơi ấy rồi và mai muốn thử ngay, chứng tỏ trò chơi rất hấp dẫn. Trẻ em và người lớn có những mối quan tâm khác nhau, trò chơi khác nhau, vì thế trò chơi này phải hấp dẫn đến mức nào thì bố mới thể hiện sự hứng thú và hưởng ứng như vậy.</a:t>
              </a:r>
            </a:p>
          </p:txBody>
        </p:sp>
        <p:sp>
          <p:nvSpPr>
            <p:cNvPr id="5" name="Freeform 3">
              <a:extLst>
                <a:ext uri="{FF2B5EF4-FFF2-40B4-BE49-F238E27FC236}">
                  <a16:creationId xmlns="" xmlns:a16="http://schemas.microsoft.com/office/drawing/2014/main" id="{269EC669-C3F4-0142-0C61-19DD2700BCBF}"/>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8367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 xmlns:a16="http://schemas.microsoft.com/office/drawing/2014/main" id="{5715785C-5566-F98D-5009-D4C09F874B64}"/>
              </a:ext>
            </a:extLst>
          </p:cNvPr>
          <p:cNvSpPr/>
          <p:nvPr/>
        </p:nvSpPr>
        <p:spPr>
          <a:xfrm>
            <a:off x="6578600" y="1762125"/>
            <a:ext cx="517524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suy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sau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 xmlns:a16="http://schemas.microsoft.com/office/drawing/2014/main" id="{E28686D9-B7F5-3773-C692-18D45A51AD5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 xmlns:a16="http://schemas.microsoft.com/office/drawing/2014/main" id="{DFD5C387-A08D-10BD-0BBC-D8FCEF61B5F1}"/>
              </a:ext>
            </a:extLst>
          </p:cNvPr>
          <p:cNvSpPr/>
          <p:nvPr/>
        </p:nvSpPr>
        <p:spPr>
          <a:xfrm>
            <a:off x="317500" y="965200"/>
            <a:ext cx="6096000" cy="53435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mbria" panose="02040503050406030204" pitchFamily="18" charset="0"/>
                <a:ea typeface="Cambria" panose="02040503050406030204" pitchFamily="18" charset="0"/>
              </a:rPr>
              <a:t>Ví dụ:</a:t>
            </a:r>
          </a:p>
          <a:p>
            <a:pPr lvl="0" algn="just"/>
            <a:r>
              <a:rPr lang="en-US" sz="2800" b="1" dirty="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Đọc câu chuyện Thanh âm của gió, em thấy rất thú vị vì em biết thêm một trò chơi độc đáo: bịt tai nghe gió. Nếu chỉ nghe tên trò chơi thôi chắc là ai cũng sẽ thấy thật vô lí: đã bịt tai, làm sao còn nghe thấy được. Nhưng quả thật khi đọc câu chuyện và làm thử giống các nhân vật trong bài, em cảm nhận được sự sáng tạo và ngộ nghĩnh của trò chơi này.</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 xmlns:a16="http://schemas.microsoft.com/office/drawing/2014/main" id="{BFD94CFA-B23D-4595-B331-D54F496905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 name="Rectangle: Rounded Corners 1">
            <a:extLst>
              <a:ext uri="{FF2B5EF4-FFF2-40B4-BE49-F238E27FC236}">
                <a16:creationId xmlns="" xmlns:a16="http://schemas.microsoft.com/office/drawing/2014/main" id="{27EEBF05-4E5E-8A07-89C4-DAC7D90E2780}"/>
              </a:ext>
            </a:extLst>
          </p:cNvPr>
          <p:cNvSpPr/>
          <p:nvPr/>
        </p:nvSpPr>
        <p:spPr>
          <a:xfrm>
            <a:off x="326572" y="1484726"/>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3391" y="360066"/>
                  <a:pt x="317395" y="82406"/>
                  <a:pt x="599253" y="0"/>
                </a:cubicBezTo>
                <a:cubicBezTo>
                  <a:pt x="2018964" y="106484"/>
                  <a:pt x="7700519" y="671402"/>
                  <a:pt x="10942715" y="0"/>
                </a:cubicBezTo>
                <a:cubicBezTo>
                  <a:pt x="11259111" y="-100239"/>
                  <a:pt x="11453960" y="241675"/>
                  <a:pt x="11541968" y="599253"/>
                </a:cubicBezTo>
                <a:cubicBezTo>
                  <a:pt x="11832989" y="1138288"/>
                  <a:pt x="11358402" y="2562861"/>
                  <a:pt x="11541968" y="3822300"/>
                </a:cubicBezTo>
                <a:cubicBezTo>
                  <a:pt x="11554195" y="4091203"/>
                  <a:pt x="11214865" y="4355628"/>
                  <a:pt x="10942715" y="4421553"/>
                </a:cubicBezTo>
                <a:cubicBezTo>
                  <a:pt x="6122165" y="4451380"/>
                  <a:pt x="2004814" y="4342247"/>
                  <a:pt x="599253" y="4421553"/>
                </a:cubicBezTo>
                <a:cubicBezTo>
                  <a:pt x="339734" y="4413477"/>
                  <a:pt x="-41776" y="4161518"/>
                  <a:pt x="0" y="3822300"/>
                </a:cubicBezTo>
                <a:cubicBezTo>
                  <a:pt x="97241" y="2232371"/>
                  <a:pt x="-35033" y="1726560"/>
                  <a:pt x="0" y="599253"/>
                </a:cubicBezTo>
                <a:close/>
              </a:path>
              <a:path w="11541968" h="4421553" stroke="0" extrusionOk="0">
                <a:moveTo>
                  <a:pt x="0" y="599253"/>
                </a:moveTo>
                <a:cubicBezTo>
                  <a:pt x="23749" y="298479"/>
                  <a:pt x="279770" y="2210"/>
                  <a:pt x="599253" y="0"/>
                </a:cubicBezTo>
                <a:cubicBezTo>
                  <a:pt x="4277910" y="-7026"/>
                  <a:pt x="6554353" y="4177"/>
                  <a:pt x="10942715" y="0"/>
                </a:cubicBezTo>
                <a:cubicBezTo>
                  <a:pt x="11191340" y="-16771"/>
                  <a:pt x="11568555" y="265658"/>
                  <a:pt x="11541968" y="599253"/>
                </a:cubicBezTo>
                <a:cubicBezTo>
                  <a:pt x="11672112" y="2148501"/>
                  <a:pt x="11651285" y="2905746"/>
                  <a:pt x="11541968" y="3822300"/>
                </a:cubicBezTo>
                <a:cubicBezTo>
                  <a:pt x="11492651" y="4163929"/>
                  <a:pt x="11220933" y="4395617"/>
                  <a:pt x="10942715" y="4421553"/>
                </a:cubicBezTo>
                <a:cubicBezTo>
                  <a:pt x="7267304" y="4021201"/>
                  <a:pt x="2601858" y="4810489"/>
                  <a:pt x="599253" y="4421553"/>
                </a:cubicBezTo>
                <a:cubicBezTo>
                  <a:pt x="246410" y="4423499"/>
                  <a:pt x="-71026" y="4069693"/>
                  <a:pt x="0" y="3822300"/>
                </a:cubicBezTo>
                <a:cubicBezTo>
                  <a:pt x="41547" y="2095728"/>
                  <a:pt x="64801" y="1312476"/>
                  <a:pt x="0" y="599253"/>
                </a:cubicBezTo>
                <a:close/>
              </a:path>
              <a:path w="11541968" h="4421553" fill="none" stroke="0" extrusionOk="0">
                <a:moveTo>
                  <a:pt x="0" y="599253"/>
                </a:moveTo>
                <a:cubicBezTo>
                  <a:pt x="19469" y="320217"/>
                  <a:pt x="297900" y="50978"/>
                  <a:pt x="599253" y="0"/>
                </a:cubicBezTo>
                <a:cubicBezTo>
                  <a:pt x="2654858" y="114116"/>
                  <a:pt x="7091265" y="456087"/>
                  <a:pt x="10942715" y="0"/>
                </a:cubicBezTo>
                <a:cubicBezTo>
                  <a:pt x="11218110" y="-85437"/>
                  <a:pt x="11511044" y="203872"/>
                  <a:pt x="11541968" y="599253"/>
                </a:cubicBezTo>
                <a:cubicBezTo>
                  <a:pt x="11666463" y="990984"/>
                  <a:pt x="11514820" y="2354668"/>
                  <a:pt x="11541968" y="3822300"/>
                </a:cubicBezTo>
                <a:cubicBezTo>
                  <a:pt x="11513962" y="4154150"/>
                  <a:pt x="11227646" y="4396811"/>
                  <a:pt x="10942715" y="4421553"/>
                </a:cubicBezTo>
                <a:cubicBezTo>
                  <a:pt x="7244165" y="4260846"/>
                  <a:pt x="2652638" y="4461220"/>
                  <a:pt x="599253" y="4421553"/>
                </a:cubicBezTo>
                <a:cubicBezTo>
                  <a:pt x="301558" y="4408829"/>
                  <a:pt x="-56758" y="4148707"/>
                  <a:pt x="0" y="3822300"/>
                </a:cubicBezTo>
                <a:cubicBezTo>
                  <a:pt x="25542" y="2408712"/>
                  <a:pt x="-91257" y="1853053"/>
                  <a:pt x="0" y="599253"/>
                </a:cubicBezTo>
                <a:close/>
              </a:path>
            </a:pathLst>
          </a:custGeom>
          <a:solidFill>
            <a:srgbClr val="FFFFFF">
              <a:alpha val="76000"/>
            </a:srgbClr>
          </a:solidFill>
          <a:ln w="38100">
            <a:solidFill>
              <a:srgbClr val="002060"/>
            </a:solidFill>
            <a:prstDash val="dash"/>
            <a:extLst>
              <a:ext uri="{C807C97D-BFC1-408E-A445-0C87EB9F89A2}">
                <ask:lineSketchStyleProps xmlns="" xmlns:ask="http://schemas.microsoft.com/office/drawing/2018/sketchyshapes" sd="852854689">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1219170">
              <a:spcBef>
                <a:spcPts val="1200"/>
              </a:spcBef>
              <a:buClr>
                <a:srgbClr val="000000"/>
              </a:buClr>
            </a:pPr>
            <a:endParaRPr lang="en-US" sz="2800" kern="0" dirty="0">
              <a:solidFill>
                <a:prstClr val="black"/>
              </a:solidFill>
              <a:latin typeface="Calibri" panose="020F0502020204030204"/>
              <a:sym typeface="Arial"/>
            </a:endParaRPr>
          </a:p>
        </p:txBody>
      </p:sp>
      <p:sp>
        <p:nvSpPr>
          <p:cNvPr id="10" name="TextBox 9">
            <a:extLst>
              <a:ext uri="{FF2B5EF4-FFF2-40B4-BE49-F238E27FC236}">
                <a16:creationId xmlns="" xmlns:a16="http://schemas.microsoft.com/office/drawing/2014/main" id="{F31B20C8-2F1A-D20D-2453-EC30F90732C0}"/>
              </a:ext>
            </a:extLst>
          </p:cNvPr>
          <p:cNvSpPr txBox="1"/>
          <p:nvPr/>
        </p:nvSpPr>
        <p:spPr>
          <a:xfrm>
            <a:off x="1863364" y="1800716"/>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1" name="Picture 10">
            <a:extLst>
              <a:ext uri="{FF2B5EF4-FFF2-40B4-BE49-F238E27FC236}">
                <a16:creationId xmlns="" xmlns:a16="http://schemas.microsoft.com/office/drawing/2014/main" id="{19C9B947-BFE4-9AA2-4F10-0A73C9EF7C2F}"/>
              </a:ext>
            </a:extLst>
          </p:cNvPr>
          <p:cNvPicPr>
            <a:picLocks noChangeAspect="1"/>
          </p:cNvPicPr>
          <p:nvPr/>
        </p:nvPicPr>
        <p:blipFill>
          <a:blip r:embed="rId3"/>
          <a:stretch>
            <a:fillRect/>
          </a:stretch>
        </p:blipFill>
        <p:spPr>
          <a:xfrm rot="737208" flipH="1">
            <a:off x="671250" y="1718066"/>
            <a:ext cx="919996" cy="919996"/>
          </a:xfrm>
          <a:prstGeom prst="rect">
            <a:avLst/>
          </a:prstGeom>
        </p:spPr>
      </p:pic>
      <p:sp>
        <p:nvSpPr>
          <p:cNvPr id="12" name="TextBox 11">
            <a:extLst>
              <a:ext uri="{FF2B5EF4-FFF2-40B4-BE49-F238E27FC236}">
                <a16:creationId xmlns="" xmlns:a16="http://schemas.microsoft.com/office/drawing/2014/main" id="{28588A17-051E-7713-4877-7CB73A10523B}"/>
              </a:ext>
            </a:extLst>
          </p:cNvPr>
          <p:cNvSpPr txBox="1"/>
          <p:nvPr/>
        </p:nvSpPr>
        <p:spPr>
          <a:xfrm>
            <a:off x="1863364" y="2781728"/>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3" name="Picture 12">
            <a:extLst>
              <a:ext uri="{FF2B5EF4-FFF2-40B4-BE49-F238E27FC236}">
                <a16:creationId xmlns="" xmlns:a16="http://schemas.microsoft.com/office/drawing/2014/main" id="{5C4888CD-0113-D401-F78D-2F6BA0FA8D66}"/>
              </a:ext>
            </a:extLst>
          </p:cNvPr>
          <p:cNvPicPr>
            <a:picLocks noChangeAspect="1"/>
          </p:cNvPicPr>
          <p:nvPr/>
        </p:nvPicPr>
        <p:blipFill>
          <a:blip r:embed="rId3"/>
          <a:stretch>
            <a:fillRect/>
          </a:stretch>
        </p:blipFill>
        <p:spPr>
          <a:xfrm rot="737208" flipH="1">
            <a:off x="671250" y="2699078"/>
            <a:ext cx="919996" cy="919996"/>
          </a:xfrm>
          <a:prstGeom prst="rect">
            <a:avLst/>
          </a:prstGeom>
        </p:spPr>
      </p:pic>
      <p:sp>
        <p:nvSpPr>
          <p:cNvPr id="14" name="TextBox 13">
            <a:extLst>
              <a:ext uri="{FF2B5EF4-FFF2-40B4-BE49-F238E27FC236}">
                <a16:creationId xmlns="" xmlns:a16="http://schemas.microsoft.com/office/drawing/2014/main" id="{8F61A07A-BAC8-38E4-3A40-B1AB29A63C28}"/>
              </a:ext>
            </a:extLst>
          </p:cNvPr>
          <p:cNvSpPr txBox="1"/>
          <p:nvPr/>
        </p:nvSpPr>
        <p:spPr>
          <a:xfrm>
            <a:off x="1863364" y="3762740"/>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5" name="Picture 14">
            <a:extLst>
              <a:ext uri="{FF2B5EF4-FFF2-40B4-BE49-F238E27FC236}">
                <a16:creationId xmlns="" xmlns:a16="http://schemas.microsoft.com/office/drawing/2014/main" id="{C39969AC-0165-DC26-F658-3522BD53F85C}"/>
              </a:ext>
            </a:extLst>
          </p:cNvPr>
          <p:cNvPicPr>
            <a:picLocks noChangeAspect="1"/>
          </p:cNvPicPr>
          <p:nvPr/>
        </p:nvPicPr>
        <p:blipFill>
          <a:blip r:embed="rId3"/>
          <a:stretch>
            <a:fillRect/>
          </a:stretch>
        </p:blipFill>
        <p:spPr>
          <a:xfrm rot="737208" flipH="1">
            <a:off x="671250" y="3680090"/>
            <a:ext cx="919996" cy="919996"/>
          </a:xfrm>
          <a:prstGeom prst="rect">
            <a:avLst/>
          </a:prstGeom>
        </p:spPr>
      </p:pic>
      <p:sp>
        <p:nvSpPr>
          <p:cNvPr id="16" name="TextBox 15">
            <a:extLst>
              <a:ext uri="{FF2B5EF4-FFF2-40B4-BE49-F238E27FC236}">
                <a16:creationId xmlns="" xmlns:a16="http://schemas.microsoft.com/office/drawing/2014/main" id="{30198155-C459-49BC-4BC0-0566D80883DD}"/>
              </a:ext>
            </a:extLst>
          </p:cNvPr>
          <p:cNvSpPr txBox="1"/>
          <p:nvPr/>
        </p:nvSpPr>
        <p:spPr>
          <a:xfrm>
            <a:off x="1863364" y="4743752"/>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7" name="Picture 16">
            <a:extLst>
              <a:ext uri="{FF2B5EF4-FFF2-40B4-BE49-F238E27FC236}">
                <a16:creationId xmlns="" xmlns:a16="http://schemas.microsoft.com/office/drawing/2014/main" id="{894E3436-9E74-0186-B311-DB02007F3EB4}"/>
              </a:ext>
            </a:extLst>
          </p:cNvPr>
          <p:cNvPicPr>
            <a:picLocks noChangeAspect="1"/>
          </p:cNvPicPr>
          <p:nvPr/>
        </p:nvPicPr>
        <p:blipFill>
          <a:blip r:embed="rId3"/>
          <a:stretch>
            <a:fillRect/>
          </a:stretch>
        </p:blipFill>
        <p:spPr>
          <a:xfrm rot="737208" flipH="1">
            <a:off x="671250" y="4661102"/>
            <a:ext cx="919996" cy="919996"/>
          </a:xfrm>
          <a:prstGeom prst="rect">
            <a:avLst/>
          </a:prstGeom>
        </p:spPr>
      </p:pic>
      <p:pic>
        <p:nvPicPr>
          <p:cNvPr id="3" name="Picture 2">
            <a:extLst>
              <a:ext uri="{FF2B5EF4-FFF2-40B4-BE49-F238E27FC236}">
                <a16:creationId xmlns="" xmlns:a16="http://schemas.microsoft.com/office/drawing/2014/main" id="{C0F6C442-D116-D252-B91A-1DF9B9FDB9DC}"/>
              </a:ext>
            </a:extLst>
          </p:cNvPr>
          <p:cNvPicPr>
            <a:picLocks noChangeAspect="1"/>
          </p:cNvPicPr>
          <p:nvPr/>
        </p:nvPicPr>
        <p:blipFill>
          <a:blip r:embed="rId4"/>
          <a:stretch>
            <a:fillRect/>
          </a:stretch>
        </p:blipFill>
        <p:spPr>
          <a:xfrm>
            <a:off x="4084866" y="76907"/>
            <a:ext cx="4974767" cy="1255885"/>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 xmlns:a16="http://schemas.microsoft.com/office/drawing/2014/main" id="{875B76DE-E9BB-4269-83A8-6B5100C619ED}"/>
              </a:ext>
            </a:extLst>
          </p:cNvPr>
          <p:cNvSpPr/>
          <p:nvPr/>
        </p:nvSpPr>
        <p:spPr>
          <a:xfrm>
            <a:off x="420941" y="182304"/>
            <a:ext cx="11597640" cy="158934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4267" b="1" kern="0" dirty="0">
                <a:solidFill>
                  <a:srgbClr val="002060"/>
                </a:solidFill>
                <a:latin typeface="Calibri" panose="020F0502020204030204" pitchFamily="34" charset="0"/>
                <a:cs typeface="Calibri" panose="020F0502020204030204" pitchFamily="34" charset="0"/>
                <a:sym typeface="Arial"/>
              </a:rPr>
              <a:t>Tưởng tượng em cũng tham gia vào trò chơi bịt tai nghe gió, nói với các bạn điều em nghe thấy.</a:t>
            </a:r>
            <a:endParaRPr lang="en-US" sz="4267" b="1" kern="0" dirty="0">
              <a:solidFill>
                <a:srgbClr val="002060"/>
              </a:solidFill>
              <a:latin typeface="Calibri" panose="020F0502020204030204" pitchFamily="34" charset="0"/>
              <a:cs typeface="Calibri" panose="020F0502020204030204" pitchFamily="34" charset="0"/>
              <a:sym typeface="Arial"/>
            </a:endParaRPr>
          </a:p>
        </p:txBody>
      </p:sp>
      <p:pic>
        <p:nvPicPr>
          <p:cNvPr id="37" name="Picture 4" descr="Summer Holiday Sticker by Nutmeg and Arlo for iOS &amp; Android | GIPHY | Cute  gif, Cute coloring pages, Cartoon clip art">
            <a:extLst>
              <a:ext uri="{FF2B5EF4-FFF2-40B4-BE49-F238E27FC236}">
                <a16:creationId xmlns="" xmlns:a16="http://schemas.microsoft.com/office/drawing/2014/main" id="{BB238F93-1808-41CF-A35B-2161481DFAE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38741" y="1406228"/>
            <a:ext cx="2050545" cy="2112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 xmlns:a16="http://schemas.microsoft.com/office/drawing/2014/main"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41" name="Freeform 3">
            <a:extLst>
              <a:ext uri="{FF2B5EF4-FFF2-40B4-BE49-F238E27FC236}">
                <a16:creationId xmlns=""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1" name="Freeform 17">
            <a:extLst>
              <a:ext uri="{FF2B5EF4-FFF2-40B4-BE49-F238E27FC236}">
                <a16:creationId xmlns="" xmlns:a16="http://schemas.microsoft.com/office/drawing/2014/main" id="{4A7BCCB6-B972-4CE2-8F6D-08A32D00D494}"/>
              </a:ext>
            </a:extLst>
          </p:cNvPr>
          <p:cNvSpPr/>
          <p:nvPr/>
        </p:nvSpPr>
        <p:spPr>
          <a:xfrm>
            <a:off x="-32502" y="286673"/>
            <a:ext cx="906887" cy="995105"/>
          </a:xfrm>
          <a:custGeom>
            <a:avLst/>
            <a:gdLst/>
            <a:ahLst/>
            <a:cxnLst/>
            <a:rect l="l" t="t" r="r" b="b"/>
            <a:pathLst>
              <a:path w="5925312" h="8229600">
                <a:moveTo>
                  <a:pt x="0" y="0"/>
                </a:moveTo>
                <a:lnTo>
                  <a:pt x="5925312" y="0"/>
                </a:lnTo>
                <a:lnTo>
                  <a:pt x="592531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descr="A cartoon of two girls&#10;&#10;Description automatically generated">
            <a:extLst>
              <a:ext uri="{FF2B5EF4-FFF2-40B4-BE49-F238E27FC236}">
                <a16:creationId xmlns="" xmlns:a16="http://schemas.microsoft.com/office/drawing/2014/main" id="{721CD924-4A1E-55FA-8EC9-206D53444C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776" y="2371725"/>
            <a:ext cx="3491575" cy="3876676"/>
          </a:xfrm>
          <a:prstGeom prst="rect">
            <a:avLst/>
          </a:prstGeom>
        </p:spPr>
      </p:pic>
      <p:grpSp>
        <p:nvGrpSpPr>
          <p:cNvPr id="3" name="Group 2">
            <a:extLst>
              <a:ext uri="{FF2B5EF4-FFF2-40B4-BE49-F238E27FC236}">
                <a16:creationId xmlns="" xmlns:a16="http://schemas.microsoft.com/office/drawing/2014/main" id="{5C680D65-CE83-CA8B-4A3E-043D29B70AB2}"/>
              </a:ext>
            </a:extLst>
          </p:cNvPr>
          <p:cNvGrpSpPr/>
          <p:nvPr/>
        </p:nvGrpSpPr>
        <p:grpSpPr>
          <a:xfrm>
            <a:off x="3978775" y="2614577"/>
            <a:ext cx="7946525" cy="2792360"/>
            <a:chOff x="1731503" y="1339667"/>
            <a:chExt cx="5959894" cy="2094270"/>
          </a:xfrm>
        </p:grpSpPr>
        <p:sp>
          <p:nvSpPr>
            <p:cNvPr id="4" name="TextBox 3">
              <a:extLst>
                <a:ext uri="{FF2B5EF4-FFF2-40B4-BE49-F238E27FC236}">
                  <a16:creationId xmlns="" xmlns:a16="http://schemas.microsoft.com/office/drawing/2014/main" id="{1C71AF26-A6DF-DA55-3CD9-1084BA3F8824}"/>
                </a:ext>
              </a:extLst>
            </p:cNvPr>
            <p:cNvSpPr txBox="1"/>
            <p:nvPr/>
          </p:nvSpPr>
          <p:spPr>
            <a:xfrm>
              <a:off x="2147847" y="1722830"/>
              <a:ext cx="5543550" cy="1711107"/>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Hướng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dẫn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thể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đứng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trước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quạt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hoặc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nhờ</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bên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cạnh</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tạo</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Sau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giống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nhỏ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trong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chuyện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đã</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5" name="Freeform 3">
              <a:extLst>
                <a:ext uri="{FF2B5EF4-FFF2-40B4-BE49-F238E27FC236}">
                  <a16:creationId xmlns="" xmlns:a16="http://schemas.microsoft.com/office/drawing/2014/main" id="{7AC5D8B9-E497-1A56-D188-3459A9BD6ED1}"/>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11"/>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01042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Picture 3">
            <a:extLst>
              <a:ext uri="{FF2B5EF4-FFF2-40B4-BE49-F238E27FC236}">
                <a16:creationId xmlns="" xmlns:a16="http://schemas.microsoft.com/office/drawing/2014/main" id="{0AE18413-BB48-DCE0-5548-28F2BD497C33}"/>
              </a:ext>
            </a:extLst>
          </p:cNvPr>
          <p:cNvPicPr>
            <a:picLocks noChangeAspect="1"/>
          </p:cNvPicPr>
          <p:nvPr/>
        </p:nvPicPr>
        <p:blipFill>
          <a:blip r:embed="rId5"/>
          <a:srcRect/>
          <a:stretch>
            <a:fillRect/>
          </a:stretch>
        </p:blipFill>
        <p:spPr>
          <a:xfrm>
            <a:off x="175226" y="647700"/>
            <a:ext cx="5200355" cy="3952270"/>
          </a:xfrm>
          <a:prstGeom prst="rect">
            <a:avLst/>
          </a:prstGeom>
        </p:spPr>
      </p:pic>
      <p:sp>
        <p:nvSpPr>
          <p:cNvPr id="12" name="Freeform 2">
            <a:extLst>
              <a:ext uri="{FF2B5EF4-FFF2-40B4-BE49-F238E27FC236}">
                <a16:creationId xmlns="" xmlns:a16="http://schemas.microsoft.com/office/drawing/2014/main" id="{9F239EBE-2106-986A-A9AB-B5E2B75390C8}"/>
              </a:ext>
            </a:extLst>
          </p:cNvPr>
          <p:cNvSpPr/>
          <p:nvPr/>
        </p:nvSpPr>
        <p:spPr>
          <a:xfrm>
            <a:off x="8143874" y="485776"/>
            <a:ext cx="3971925" cy="379095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6"/>
            <a:stretch>
              <a:fillRect/>
            </a:stretch>
          </a:blipFill>
        </p:spPr>
        <p:txBody>
          <a:bodyPr/>
          <a:lstStyle/>
          <a:p>
            <a:endParaRPr lang="en-US"/>
          </a:p>
        </p:txBody>
      </p:sp>
      <p:pic>
        <p:nvPicPr>
          <p:cNvPr id="13" name="Picture 4">
            <a:extLst>
              <a:ext uri="{FF2B5EF4-FFF2-40B4-BE49-F238E27FC236}">
                <a16:creationId xmlns="" xmlns:a16="http://schemas.microsoft.com/office/drawing/2014/main" id="{AFA5EB44-5521-8B44-CA87-78E659A76213}"/>
              </a:ext>
            </a:extLst>
          </p:cNvPr>
          <p:cNvPicPr>
            <a:picLocks noChangeAspect="1"/>
          </p:cNvPicPr>
          <p:nvPr/>
        </p:nvPicPr>
        <p:blipFill>
          <a:blip r:embed="rId7"/>
          <a:srcRect/>
          <a:stretch>
            <a:fillRect/>
          </a:stretch>
        </p:blipFill>
        <p:spPr>
          <a:xfrm>
            <a:off x="4657724" y="4914708"/>
            <a:ext cx="7124700" cy="2600516"/>
          </a:xfrm>
          <a:prstGeom prst="rect">
            <a:avLst/>
          </a:prstGeom>
        </p:spPr>
      </p:pic>
      <p:grpSp>
        <p:nvGrpSpPr>
          <p:cNvPr id="14" name="Group 13">
            <a:extLst>
              <a:ext uri="{FF2B5EF4-FFF2-40B4-BE49-F238E27FC236}">
                <a16:creationId xmlns="" xmlns:a16="http://schemas.microsoft.com/office/drawing/2014/main" id="{1D8F76B8-53D5-3E5D-C6CB-1CC7D512ADC3}"/>
              </a:ext>
            </a:extLst>
          </p:cNvPr>
          <p:cNvGrpSpPr/>
          <p:nvPr/>
        </p:nvGrpSpPr>
        <p:grpSpPr>
          <a:xfrm>
            <a:off x="2157535" y="0"/>
            <a:ext cx="7072189" cy="1309841"/>
            <a:chOff x="375138" y="2147592"/>
            <a:chExt cx="5304141" cy="982381"/>
          </a:xfrm>
        </p:grpSpPr>
        <p:sp>
          <p:nvSpPr>
            <p:cNvPr id="15" name="TextBox 14">
              <a:extLst>
                <a:ext uri="{FF2B5EF4-FFF2-40B4-BE49-F238E27FC236}">
                  <a16:creationId xmlns="" xmlns:a16="http://schemas.microsoft.com/office/drawing/2014/main" id="{67BCAA88-0080-1896-1D3C-15D5BD07BB44}"/>
                </a:ext>
              </a:extLst>
            </p:cNvPr>
            <p:cNvSpPr txBox="1"/>
            <p:nvPr/>
          </p:nvSpPr>
          <p:spPr>
            <a:xfrm>
              <a:off x="841158" y="2321779"/>
              <a:ext cx="4838121"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Cùng</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âm</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thanh</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gió</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6" name="Picture 2" descr="Page 10 | Images de Cartoon Sun – Téléchargement gratuit sur Freepik">
              <a:extLst>
                <a:ext uri="{FF2B5EF4-FFF2-40B4-BE49-F238E27FC236}">
                  <a16:creationId xmlns="" xmlns:a16="http://schemas.microsoft.com/office/drawing/2014/main" id="{07328936-9D7A-40AA-0024-4274D67F514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Âm thanh gió">
            <a:hlinkClick r:id="" action="ppaction://media"/>
            <a:extLst>
              <a:ext uri="{FF2B5EF4-FFF2-40B4-BE49-F238E27FC236}">
                <a16:creationId xmlns="" xmlns:a16="http://schemas.microsoft.com/office/drawing/2014/main" id="{0F52C55B-9E78-8A15-7B43-E5DB43E57E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97500" y="2581275"/>
            <a:ext cx="1365250" cy="1365250"/>
          </a:xfrm>
          <a:prstGeom prst="rect">
            <a:avLst/>
          </a:prstGeom>
        </p:spPr>
      </p:pic>
    </p:spTree>
    <p:extLst>
      <p:ext uri="{BB962C8B-B14F-4D97-AF65-F5344CB8AC3E}">
        <p14:creationId xmlns:p14="http://schemas.microsoft.com/office/powerpoint/2010/main" val="3180720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90189" y="1471636"/>
            <a:ext cx="4960719" cy="5436404"/>
          </a:xfrm>
          <a:prstGeom prst="rect">
            <a:avLst/>
          </a:prstGeom>
        </p:spPr>
      </p:pic>
      <p:sp>
        <p:nvSpPr>
          <p:cNvPr id="6" name="TextBox 3"/>
          <p:cNvSpPr txBox="1"/>
          <p:nvPr/>
        </p:nvSpPr>
        <p:spPr>
          <a:xfrm>
            <a:off x="4013835" y="747395"/>
            <a:ext cx="5095240" cy="2308324"/>
          </a:xfrm>
          <a:prstGeom prst="rect">
            <a:avLst/>
          </a:prstGeom>
          <a:noFill/>
        </p:spPr>
        <p:txBody>
          <a:bodyPr wrap="square" rtlCol="0">
            <a:spAutoFit/>
            <a:scene3d>
              <a:camera prst="orthographicFront"/>
              <a:lightRig rig="threePt" dir="t"/>
            </a:scene3d>
          </a:bodyPr>
          <a:lstStyle/>
          <a:p>
            <a:pPr lvl="0" algn="ctr"/>
            <a:r>
              <a:rPr lang="vi-VN" sz="36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Từ câu chuyện Thanh âm của gió, em có nhận xét gì về trí tưởng tượng của các bạn nhỏ?</a:t>
            </a:r>
            <a:endParaRPr kumimoji="0" lang="en-US"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grpSp>
        <p:nvGrpSpPr>
          <p:cNvPr id="341" name="组合 340"/>
          <p:cNvGrpSpPr/>
          <p:nvPr/>
        </p:nvGrpSpPr>
        <p:grpSpPr>
          <a:xfrm flipH="1">
            <a:off x="2691124" y="210820"/>
            <a:ext cx="7735573" cy="3294380"/>
            <a:chOff x="3246438" y="1068388"/>
            <a:chExt cx="5711825" cy="4678363"/>
          </a:xfrm>
          <a:solidFill>
            <a:schemeClr val="accent2"/>
          </a:solidFill>
        </p:grpSpPr>
        <p:sp>
          <p:nvSpPr>
            <p:cNvPr id="34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nvGrpSpPr>
            <p:cNvPr id="349" name="组合 348"/>
            <p:cNvGrpSpPr/>
            <p:nvPr/>
          </p:nvGrpSpPr>
          <p:grpSpPr>
            <a:xfrm>
              <a:off x="3517901" y="1225551"/>
              <a:ext cx="5260975" cy="4090987"/>
              <a:chOff x="3517901" y="1225551"/>
              <a:chExt cx="5260975" cy="4090987"/>
            </a:xfrm>
            <a:grpFill/>
          </p:grpSpPr>
          <p:sp>
            <p:nvSpPr>
              <p:cNvPr id="35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3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gr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1000"/>
                                        <p:tgtEl>
                                          <p:spTgt spid="341"/>
                                        </p:tgtEl>
                                      </p:cBhvr>
                                    </p:animEffect>
                                    <p:anim calcmode="lin" valueType="num">
                                      <p:cBhvr>
                                        <p:cTn id="12" dur="1000" fill="hold"/>
                                        <p:tgtEl>
                                          <p:spTgt spid="341"/>
                                        </p:tgtEl>
                                        <p:attrNameLst>
                                          <p:attrName>ppt_x</p:attrName>
                                        </p:attrNameLst>
                                      </p:cBhvr>
                                      <p:tavLst>
                                        <p:tav tm="0">
                                          <p:val>
                                            <p:strVal val="#ppt_x"/>
                                          </p:val>
                                        </p:tav>
                                        <p:tav tm="100000">
                                          <p:val>
                                            <p:strVal val="#ppt_x"/>
                                          </p:val>
                                        </p:tav>
                                      </p:tavLst>
                                    </p:anim>
                                    <p:anim calcmode="lin" valueType="num">
                                      <p:cBhvr>
                                        <p:cTn id="13"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38" name="Picture 37">
            <a:extLst>
              <a:ext uri="{FF2B5EF4-FFF2-40B4-BE49-F238E27FC236}">
                <a16:creationId xmlns=""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7" name="Rectangle: Rounded Corners 8">
            <a:extLst>
              <a:ext uri="{FF2B5EF4-FFF2-40B4-BE49-F238E27FC236}">
                <a16:creationId xmlns="" xmlns:a16="http://schemas.microsoft.com/office/drawing/2014/main" id="{1FB51C56-BA92-4C77-8B43-4EEDBABBF529}"/>
              </a:ext>
            </a:extLst>
          </p:cNvPr>
          <p:cNvSpPr/>
          <p:nvPr/>
        </p:nvSpPr>
        <p:spPr>
          <a:xfrm>
            <a:off x="634013" y="2623991"/>
            <a:ext cx="10776215" cy="3067301"/>
          </a:xfrm>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21450" y="410533"/>
                  <a:pt x="229030" y="-71461"/>
                  <a:pt x="749066" y="0"/>
                </a:cubicBezTo>
                <a:cubicBezTo>
                  <a:pt x="4094391" y="15282"/>
                  <a:pt x="8940694" y="-336031"/>
                  <a:pt x="10027149" y="0"/>
                </a:cubicBezTo>
                <a:cubicBezTo>
                  <a:pt x="10535348" y="28764"/>
                  <a:pt x="10702726" y="273406"/>
                  <a:pt x="10776215" y="749066"/>
                </a:cubicBezTo>
                <a:cubicBezTo>
                  <a:pt x="10699743" y="1054808"/>
                  <a:pt x="10934408" y="1845202"/>
                  <a:pt x="10776215" y="2318235"/>
                </a:cubicBezTo>
                <a:cubicBezTo>
                  <a:pt x="10839785" y="2683861"/>
                  <a:pt x="10465606" y="3040460"/>
                  <a:pt x="10027149" y="3067301"/>
                </a:cubicBezTo>
                <a:cubicBezTo>
                  <a:pt x="5934123" y="3135820"/>
                  <a:pt x="2955082" y="2893501"/>
                  <a:pt x="749066" y="3067301"/>
                </a:cubicBezTo>
                <a:cubicBezTo>
                  <a:pt x="259319" y="3046230"/>
                  <a:pt x="-28856" y="2731539"/>
                  <a:pt x="0" y="2318235"/>
                </a:cubicBezTo>
                <a:cubicBezTo>
                  <a:pt x="-107394" y="1684333"/>
                  <a:pt x="-8707" y="1149544"/>
                  <a:pt x="0" y="749066"/>
                </a:cubicBezTo>
                <a:close/>
              </a:path>
              <a:path w="10776215" h="3067301" stroke="0" extrusionOk="0">
                <a:moveTo>
                  <a:pt x="0" y="749066"/>
                </a:moveTo>
                <a:cubicBezTo>
                  <a:pt x="-47523" y="313797"/>
                  <a:pt x="271372" y="-270"/>
                  <a:pt x="749066" y="0"/>
                </a:cubicBezTo>
                <a:cubicBezTo>
                  <a:pt x="3279127" y="-436907"/>
                  <a:pt x="5385056" y="382747"/>
                  <a:pt x="10027149" y="0"/>
                </a:cubicBezTo>
                <a:cubicBezTo>
                  <a:pt x="10391815" y="-106852"/>
                  <a:pt x="10727774" y="346118"/>
                  <a:pt x="10776215" y="749066"/>
                </a:cubicBezTo>
                <a:cubicBezTo>
                  <a:pt x="10769858" y="1261087"/>
                  <a:pt x="10853438" y="1558925"/>
                  <a:pt x="10776215" y="2318235"/>
                </a:cubicBezTo>
                <a:cubicBezTo>
                  <a:pt x="10808340" y="2686983"/>
                  <a:pt x="10422037" y="3035464"/>
                  <a:pt x="10027149" y="3067301"/>
                </a:cubicBezTo>
                <a:cubicBezTo>
                  <a:pt x="5736335" y="3012362"/>
                  <a:pt x="4105393" y="3145526"/>
                  <a:pt x="749066" y="3067301"/>
                </a:cubicBezTo>
                <a:cubicBezTo>
                  <a:pt x="317802" y="3081607"/>
                  <a:pt x="-68201" y="2842761"/>
                  <a:pt x="0" y="2318235"/>
                </a:cubicBezTo>
                <a:cubicBezTo>
                  <a:pt x="-150718" y="1740178"/>
                  <a:pt x="-69051" y="1380655"/>
                  <a:pt x="0" y="749066"/>
                </a:cubicBezTo>
                <a:close/>
              </a:path>
              <a:path w="10776215" h="3067301" fill="none" stroke="0" extrusionOk="0">
                <a:moveTo>
                  <a:pt x="0" y="749066"/>
                </a:moveTo>
                <a:cubicBezTo>
                  <a:pt x="-25375" y="261462"/>
                  <a:pt x="264092" y="-8197"/>
                  <a:pt x="749066" y="0"/>
                </a:cubicBezTo>
                <a:cubicBezTo>
                  <a:pt x="4351829" y="17138"/>
                  <a:pt x="9042667" y="-124760"/>
                  <a:pt x="10027149" y="0"/>
                </a:cubicBezTo>
                <a:cubicBezTo>
                  <a:pt x="10446995" y="-8482"/>
                  <a:pt x="10707049" y="281827"/>
                  <a:pt x="10776215" y="749066"/>
                </a:cubicBezTo>
                <a:cubicBezTo>
                  <a:pt x="10696368" y="1077539"/>
                  <a:pt x="10944512" y="1707664"/>
                  <a:pt x="10776215" y="2318235"/>
                </a:cubicBezTo>
                <a:cubicBezTo>
                  <a:pt x="10839254" y="2667302"/>
                  <a:pt x="10399287" y="3000242"/>
                  <a:pt x="10027149" y="3067301"/>
                </a:cubicBezTo>
                <a:cubicBezTo>
                  <a:pt x="6140543" y="3266936"/>
                  <a:pt x="2954282" y="2979142"/>
                  <a:pt x="749066" y="3067301"/>
                </a:cubicBezTo>
                <a:cubicBezTo>
                  <a:pt x="268289" y="3072439"/>
                  <a:pt x="-45281" y="2770182"/>
                  <a:pt x="0" y="2318235"/>
                </a:cubicBezTo>
                <a:cubicBezTo>
                  <a:pt x="-128606" y="1816130"/>
                  <a:pt x="-74181" y="1176740"/>
                  <a:pt x="0" y="749066"/>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Bài đọc Thanh âm của gió là câu chuyện về sự ngạc nhiên, thích thú của các bạn nhỏ trước tiếng gió thổi trong một khung cảnh làng quê thanh bình, yên ả.</a:t>
            </a:r>
            <a:endParaRPr lang="vi-VN" sz="4267" kern="0" dirty="0">
              <a:solidFill>
                <a:srgbClr val="C00000"/>
              </a:solidFill>
              <a:latin typeface="#9Slide05 Phobia" panose="02000506000000020003" pitchFamily="2" charset="0"/>
              <a:cs typeface="Calibri" panose="020F0502020204030204" pitchFamily="34" charset="0"/>
              <a:sym typeface="Arial"/>
            </a:endParaRPr>
          </a:p>
        </p:txBody>
      </p:sp>
      <p:sp>
        <p:nvSpPr>
          <p:cNvPr id="20" name="Freeform 2">
            <a:extLst>
              <a:ext uri="{FF2B5EF4-FFF2-40B4-BE49-F238E27FC236}">
                <a16:creationId xmlns=""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 xmlns:a16="http://schemas.microsoft.com/office/drawing/2014/main" id="{67BCDC3A-1C8F-4E90-8A14-E2E15CF869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 xmlns:a16="http://schemas.microsoft.com/office/drawing/2014/main"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 xmlns:a16="http://schemas.microsoft.com/office/drawing/2014/main" id="{4B148741-9449-347A-6E6B-FB964AA274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 xmlns:a16="http://schemas.microsoft.com/office/drawing/2014/main" id="{76779F57-E4A4-B462-7C78-E24D6BF05BE1}"/>
              </a:ext>
            </a:extLst>
          </p:cNvPr>
          <p:cNvSpPr txBox="1"/>
          <p:nvPr/>
        </p:nvSpPr>
        <p:spPr>
          <a:xfrm>
            <a:off x="665204" y="2187158"/>
            <a:ext cx="10661558" cy="2123658"/>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 đọc diễn cảm, thể hiện cảm xúc hồn nhiên, thích thú của các bạn nhỏ khi phát hiện ra tiếng gió có điều khác lạ.</a:t>
            </a:r>
            <a:endParaRPr kumimoji="0" lang="en-US" sz="28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 xmlns:a16="http://schemas.microsoft.com/office/drawing/2014/main"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1029" name="TextBox1" r:id="rId2" imgW="5689440" imgH="1149480"/>
        </mc:Choice>
        <mc:Fallback>
          <p:control name="TextBox1" r:id="rId2" imgW="5689440" imgH="114948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505200" y="1700213"/>
                  <a:ext cx="5689600" cy="11509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1">
            <a:extLst>
              <a:ext uri="{FF2B5EF4-FFF2-40B4-BE49-F238E27FC236}">
                <a16:creationId xmlns="" xmlns:a16="http://schemas.microsoft.com/office/drawing/2014/main"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12">
            <a:extLst>
              <a:ext uri="{FF2B5EF4-FFF2-40B4-BE49-F238E27FC236}">
                <a16:creationId xmlns="" xmlns:a16="http://schemas.microsoft.com/office/drawing/2014/main"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Freeform 9">
            <a:extLst>
              <a:ext uri="{FF2B5EF4-FFF2-40B4-BE49-F238E27FC236}">
                <a16:creationId xmlns="" xmlns:a16="http://schemas.microsoft.com/office/drawing/2014/main"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 xmlns:a16="http://schemas.microsoft.com/office/drawing/2014/main" id="{A6110593-5CD1-46F2-883D-0F15B3D6C5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C2066E99-90EA-59BB-681B-59EBED21D5D9}"/>
              </a:ext>
            </a:extLst>
          </p:cNvPr>
          <p:cNvPicPr>
            <a:picLocks noChangeAspect="1"/>
          </p:cNvPicPr>
          <p:nvPr/>
        </p:nvPicPr>
        <p:blipFill>
          <a:blip r:embed="rId8"/>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303863766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514</Words>
  <Application>Microsoft Office PowerPoint</Application>
  <PresentationFormat>Custom</PresentationFormat>
  <Paragraphs>21</Paragraphs>
  <Slides>11</Slides>
  <Notes>3</Notes>
  <HiddenSlides>0</HiddenSlides>
  <MMClips>1</MMClips>
  <ScaleCrop>false</ScaleCrop>
  <HeadingPairs>
    <vt:vector size="4" baseType="variant">
      <vt:variant>
        <vt:lpstr>Theme</vt:lpstr>
      </vt:variant>
      <vt:variant>
        <vt:i4>5</vt:i4>
      </vt:variant>
      <vt:variant>
        <vt:lpstr>Slide Titles</vt:lpstr>
      </vt:variant>
      <vt:variant>
        <vt:i4>11</vt:i4>
      </vt:variant>
    </vt:vector>
  </HeadingPairs>
  <TitlesOfParts>
    <vt:vector size="16" baseType="lpstr">
      <vt:lpstr>Custom Design</vt:lpstr>
      <vt:lpstr>1_Office 主题​​</vt:lpstr>
      <vt:lpstr>Office 主题​​</vt:lpstr>
      <vt:lpstr>4_Office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asuz</cp:lastModifiedBy>
  <cp:revision>64</cp:revision>
  <dcterms:created xsi:type="dcterms:W3CDTF">2024-05-02T01:59:28Z</dcterms:created>
  <dcterms:modified xsi:type="dcterms:W3CDTF">2024-08-29T12:30:34Z</dcterms:modified>
</cp:coreProperties>
</file>