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D062-3FB3-4224-8D33-43D326DD86F2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49EE-B7A7-48B5-8472-EC24E2538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79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D062-3FB3-4224-8D33-43D326DD86F2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49EE-B7A7-48B5-8472-EC24E2538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25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D062-3FB3-4224-8D33-43D326DD86F2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49EE-B7A7-48B5-8472-EC24E2538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64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D062-3FB3-4224-8D33-43D326DD86F2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49EE-B7A7-48B5-8472-EC24E2538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09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D062-3FB3-4224-8D33-43D326DD86F2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49EE-B7A7-48B5-8472-EC24E2538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2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D062-3FB3-4224-8D33-43D326DD86F2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49EE-B7A7-48B5-8472-EC24E2538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94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D062-3FB3-4224-8D33-43D326DD86F2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49EE-B7A7-48B5-8472-EC24E2538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6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D062-3FB3-4224-8D33-43D326DD86F2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49EE-B7A7-48B5-8472-EC24E2538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33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D062-3FB3-4224-8D33-43D326DD86F2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49EE-B7A7-48B5-8472-EC24E2538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33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D062-3FB3-4224-8D33-43D326DD86F2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49EE-B7A7-48B5-8472-EC24E2538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45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D062-3FB3-4224-8D33-43D326DD86F2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49EE-B7A7-48B5-8472-EC24E2538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4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2D062-3FB3-4224-8D33-43D326DD86F2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749EE-B7A7-48B5-8472-EC24E2538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7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9" name="Picture 18" descr="A cartoon of a child pointing&#10;&#10;Description automatically generated">
            <a:extLst>
              <a:ext uri="{FF2B5EF4-FFF2-40B4-BE49-F238E27FC236}">
                <a16:creationId xmlns:a16="http://schemas.microsoft.com/office/drawing/2014/main" id="{B7AC455D-3DFD-6E2C-4FCE-CD620E02F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676" y1="60908" x2="71753" y2="57125"/>
                        <a14:foregroundMark x1="71753" y1="57125" x2="71879" y2="57125"/>
                        <a14:foregroundMark x1="49306" y1="60908" x2="52711" y2="57755"/>
                        <a14:foregroundMark x1="50315" y1="89533" x2="50694" y2="83102"/>
                        <a14:foregroundMark x1="56116" y1="86507" x2="56116" y2="82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29" y="1342544"/>
            <a:ext cx="5930563" cy="5930563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A7D588A-E339-40F2-8C93-2E5F1F33DCCC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6713F9-5F57-E7F9-19B5-E658F592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398" y="411430"/>
            <a:ext cx="3944454" cy="1158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BE9177-0412-E7CF-498B-E8DEE4845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402" y="1246181"/>
            <a:ext cx="1938696" cy="1603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25CA69-B4D4-D02A-B797-7F733405E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9488" y="2437180"/>
            <a:ext cx="7895762" cy="20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78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435B24-EA96-B289-9BFC-8EF6B6F2F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975" y="752475"/>
            <a:ext cx="6286500" cy="222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0B844B-D99D-A336-0B44-41A193CF4351}"/>
              </a:ext>
            </a:extLst>
          </p:cNvPr>
          <p:cNvSpPr txBox="1"/>
          <p:nvPr/>
        </p:nvSpPr>
        <p:spPr>
          <a:xfrm>
            <a:off x="1104900" y="3200400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Rô-bốt đã vẽ những dạng hình phẳng nào trong bức tranh?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19AE6-34FB-0333-FD18-18F45B8E6580}"/>
              </a:ext>
            </a:extLst>
          </p:cNvPr>
          <p:cNvSpPr txBox="1"/>
          <p:nvPr/>
        </p:nvSpPr>
        <p:spPr>
          <a:xfrm>
            <a:off x="676274" y="3944035"/>
            <a:ext cx="10563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tròn, hình thoi, hình bình hành, hình chữ nhật</a:t>
            </a:r>
            <a:endParaRPr lang="vi-VN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1965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C2DF40-2593-B655-4D06-4E688912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4" y="1602349"/>
            <a:ext cx="960203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32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id="{D15DA55A-37E5-875F-F29C-140A025FB065}"/>
              </a:ext>
            </a:extLst>
          </p:cNvPr>
          <p:cNvGrpSpPr/>
          <p:nvPr/>
        </p:nvGrpSpPr>
        <p:grpSpPr>
          <a:xfrm>
            <a:off x="795783" y="396980"/>
            <a:ext cx="10828969" cy="1576457"/>
            <a:chOff x="890133" y="539870"/>
            <a:chExt cx="10828969" cy="1576457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16">
                  <a:extLst>
                    <a:ext uri="{FF2B5EF4-FFF2-40B4-BE49-F238E27FC236}">
                      <a16:creationId xmlns:a16="http://schemas.microsoft.com/office/drawing/2014/main" id="{05FADF12-03FC-5503-2AA9-B0F599AEC8F2}"/>
                    </a:ext>
                  </a:extLst>
                </p:cNvPr>
                <p:cNvSpPr txBox="1"/>
                <p:nvPr/>
              </p:nvSpPr>
              <p:spPr>
                <a:xfrm>
                  <a:off x="1537852" y="539870"/>
                  <a:ext cx="10181250" cy="1576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Bác Năm thu hoạch được 1 tấn 250 kg cam. Số cam đó được chia thành cam loại I và cam loại II. Biết rằng số cam loại I chiếm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r>
                    <a:rPr kumimoji="0" lang="vi-VN" sz="28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 tổng số cam thu hoạch. Tính số ki-lô-gam cam mỗi loại.</a:t>
                  </a:r>
                  <a:endPara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" name="TextBox 16">
                  <a:extLst>
                    <a:ext uri="{FF2B5EF4-FFF2-40B4-BE49-F238E27FC236}">
                      <a16:creationId xmlns:a16="http://schemas.microsoft.com/office/drawing/2014/main" id="{05FADF12-03FC-5503-2AA9-B0F599AEC8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852" y="539870"/>
                  <a:ext cx="10181250" cy="1576457"/>
                </a:xfrm>
                <a:prstGeom prst="rect">
                  <a:avLst/>
                </a:prstGeom>
                <a:blipFill>
                  <a:blip r:embed="rId3"/>
                  <a:stretch>
                    <a:fillRect l="-1257" t="-3861" r="-1198" b="-96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B965A9AF-8BDC-D300-1934-1ED4C67796B1}"/>
              </a:ext>
            </a:extLst>
          </p:cNvPr>
          <p:cNvSpPr/>
          <p:nvPr/>
        </p:nvSpPr>
        <p:spPr>
          <a:xfrm>
            <a:off x="381000" y="2581275"/>
            <a:ext cx="3219450" cy="3390900"/>
          </a:xfrm>
          <a:custGeom>
            <a:avLst/>
            <a:gdLst/>
            <a:ahLst/>
            <a:cxnLst/>
            <a:rect l="l" t="t" r="r" b="b"/>
            <a:pathLst>
              <a:path w="7931277" h="8229600">
                <a:moveTo>
                  <a:pt x="0" y="0"/>
                </a:moveTo>
                <a:lnTo>
                  <a:pt x="7931277" y="0"/>
                </a:lnTo>
                <a:lnTo>
                  <a:pt x="79312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12B976-B4CD-466F-75ED-E2F6AF3971A1}"/>
                  </a:ext>
                </a:extLst>
              </p:cNvPr>
              <p:cNvSpPr txBox="1"/>
              <p:nvPr/>
            </p:nvSpPr>
            <p:spPr>
              <a:xfrm>
                <a:off x="3438525" y="2333625"/>
                <a:ext cx="8020050" cy="3300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250 kg = 1 250 kg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ki-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-gam cam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1 250 ×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375 (kg)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ki-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-gam cam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II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1 250 – 375 = 875 (kg)</a:t>
                </a:r>
              </a:p>
              <a:p>
                <a:pPr algn="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I: 375 kg;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II: 875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12B976-B4CD-466F-75ED-E2F6AF397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525" y="2333625"/>
                <a:ext cx="8020050" cy="3300006"/>
              </a:xfrm>
              <a:prstGeom prst="rect">
                <a:avLst/>
              </a:prstGeom>
              <a:blipFill>
                <a:blip r:embed="rId5"/>
                <a:stretch>
                  <a:fillRect t="-2033" r="-1520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6062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artoon building with a phone booth and a telephone booth&#10;&#10;Description automatically generated">
            <a:extLst>
              <a:ext uri="{FF2B5EF4-FFF2-40B4-BE49-F238E27FC236}">
                <a16:creationId xmlns:a16="http://schemas.microsoft.com/office/drawing/2014/main" id="{BECBF3C7-94C6-5072-7098-6CFDD2D627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249" cy="6858000"/>
          </a:xfrm>
          <a:prstGeom prst="rect">
            <a:avLst/>
          </a:prstGeom>
        </p:spPr>
      </p:pic>
      <p:pic>
        <p:nvPicPr>
          <p:cNvPr id="27" name="Picture 26" descr="A cartoon of a toy store&#10;&#10;Description automatically generated">
            <a:extLst>
              <a:ext uri="{FF2B5EF4-FFF2-40B4-BE49-F238E27FC236}">
                <a16:creationId xmlns:a16="http://schemas.microsoft.com/office/drawing/2014/main" id="{8BCE718E-B38F-A9EA-1611-408813384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513" y="462396"/>
            <a:ext cx="4764163" cy="429265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8F21DE-C5EE-42FB-4820-F140FB41D17E}"/>
              </a:ext>
            </a:extLst>
          </p:cNvPr>
          <p:cNvGrpSpPr/>
          <p:nvPr/>
        </p:nvGrpSpPr>
        <p:grpSpPr>
          <a:xfrm flipH="1">
            <a:off x="8231782" y="2315992"/>
            <a:ext cx="4152142" cy="4079612"/>
            <a:chOff x="1238329" y="2722332"/>
            <a:chExt cx="4152142" cy="4079612"/>
          </a:xfrm>
        </p:grpSpPr>
        <p:pic>
          <p:nvPicPr>
            <p:cNvPr id="6" name="Picture 5" descr="A cartoon of a child pointing&#10;&#10;Description automatically generated">
              <a:extLst>
                <a:ext uri="{FF2B5EF4-FFF2-40B4-BE49-F238E27FC236}">
                  <a16:creationId xmlns:a16="http://schemas.microsoft.com/office/drawing/2014/main" id="{4CE722D9-43E2-25FA-1128-09C86998C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8676" y1="60908" x2="71753" y2="57125"/>
                          <a14:foregroundMark x1="71753" y1="57125" x2="71879" y2="57125"/>
                          <a14:foregroundMark x1="49306" y1="60908" x2="52711" y2="57755"/>
                          <a14:foregroundMark x1="50315" y1="89533" x2="50694" y2="83102"/>
                          <a14:foregroundMark x1="56116" y1="86507" x2="56116" y2="82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2060">
              <a:off x="1238329" y="2722332"/>
              <a:ext cx="4152142" cy="4079612"/>
            </a:xfrm>
            <a:prstGeom prst="rect">
              <a:avLst/>
            </a:prstGeom>
          </p:spPr>
        </p:pic>
        <p:pic>
          <p:nvPicPr>
            <p:cNvPr id="8" name="Picture 7" descr="A red shopping bag with handles&#10;&#10;Description automatically generated">
              <a:extLst>
                <a:ext uri="{FF2B5EF4-FFF2-40B4-BE49-F238E27FC236}">
                  <a16:creationId xmlns:a16="http://schemas.microsoft.com/office/drawing/2014/main" id="{EC95B2FB-E6A2-678D-3A82-222CA51AE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74448" y="4545889"/>
              <a:ext cx="1492889" cy="149288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CB0482C-4B27-A32F-69BD-48BCB5C3E6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012" y="1281147"/>
            <a:ext cx="7242676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53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96888 0.05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51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9CB99-D3C9-7030-58B7-6B4095A08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0" y="1597826"/>
            <a:ext cx="11223709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12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Đ-KL">
            <a:hlinkClick r:id="" action="ppaction://media"/>
            <a:extLst>
              <a:ext uri="{FF2B5EF4-FFF2-40B4-BE49-F238E27FC236}">
                <a16:creationId xmlns:a16="http://schemas.microsoft.com/office/drawing/2014/main" id="{A9C87C45-A14D-5CDD-F00D-83EE0FC018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55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61BFDE-E398-C9E0-529C-AA3F437C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480" y="1625641"/>
            <a:ext cx="11223709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60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id="{D15DA55A-37E5-875F-F29C-140A025FB065}"/>
              </a:ext>
            </a:extLst>
          </p:cNvPr>
          <p:cNvGrpSpPr/>
          <p:nvPr/>
        </p:nvGrpSpPr>
        <p:grpSpPr>
          <a:xfrm>
            <a:off x="776733" y="511280"/>
            <a:ext cx="10828969" cy="769441"/>
            <a:chOff x="890133" y="539870"/>
            <a:chExt cx="10828969" cy="769441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05FADF12-03FC-5503-2AA9-B0F599AEC8F2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6BE092A-27C4-DA66-85D2-5DD46A2197EF}"/>
              </a:ext>
            </a:extLst>
          </p:cNvPr>
          <p:cNvGrpSpPr/>
          <p:nvPr/>
        </p:nvGrpSpPr>
        <p:grpSpPr>
          <a:xfrm>
            <a:off x="495301" y="1619250"/>
            <a:ext cx="11401424" cy="741581"/>
            <a:chOff x="495301" y="1619250"/>
            <a:chExt cx="11401424" cy="74158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61AFFD-733C-E018-6172-796AB414B272}"/>
                </a:ext>
              </a:extLst>
            </p:cNvPr>
            <p:cNvSpPr txBox="1"/>
            <p:nvPr/>
          </p:nvSpPr>
          <p:spPr>
            <a:xfrm>
              <a:off x="495301" y="1619250"/>
              <a:ext cx="472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a) 6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kg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D42513-BA28-BF11-7F6D-FBDF5AB6597E}"/>
                </a:ext>
              </a:extLst>
            </p:cNvPr>
            <p:cNvSpPr txBox="1"/>
            <p:nvPr/>
          </p:nvSpPr>
          <p:spPr>
            <a:xfrm>
              <a:off x="5200650" y="1676400"/>
              <a:ext cx="3152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 kg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F554D2-1D57-F4ED-2FD0-48624DA1B7B9}"/>
                </a:ext>
              </a:extLst>
            </p:cNvPr>
            <p:cNvSpPr txBox="1"/>
            <p:nvPr/>
          </p:nvSpPr>
          <p:spPr>
            <a:xfrm>
              <a:off x="8629651" y="1714500"/>
              <a:ext cx="3267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  kg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D5CE286-C6AD-6E13-1813-E389E2D00CF2}"/>
                </a:ext>
              </a:extLst>
            </p:cNvPr>
            <p:cNvSpPr/>
            <p:nvPr/>
          </p:nvSpPr>
          <p:spPr>
            <a:xfrm>
              <a:off x="2562225" y="1714500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C804B5D-3F8A-4119-74C2-FD4D6C9FC1FF}"/>
                </a:ext>
              </a:extLst>
            </p:cNvPr>
            <p:cNvSpPr/>
            <p:nvPr/>
          </p:nvSpPr>
          <p:spPr>
            <a:xfrm>
              <a:off x="6448425" y="1771650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6460CED-B4EB-1B50-2C38-02A2FA6B77F4}"/>
                </a:ext>
              </a:extLst>
            </p:cNvPr>
            <p:cNvSpPr/>
            <p:nvPr/>
          </p:nvSpPr>
          <p:spPr>
            <a:xfrm>
              <a:off x="10163174" y="1790700"/>
              <a:ext cx="923925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B5E281-6EE3-7FD6-60C9-5658A9CE5A4C}"/>
              </a:ext>
            </a:extLst>
          </p:cNvPr>
          <p:cNvGrpSpPr/>
          <p:nvPr/>
        </p:nvGrpSpPr>
        <p:grpSpPr>
          <a:xfrm>
            <a:off x="438151" y="2867025"/>
            <a:ext cx="11496674" cy="741581"/>
            <a:chOff x="438151" y="2695575"/>
            <a:chExt cx="11496674" cy="74158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620EAE-B681-E354-C4CE-A0323EDEB747}"/>
                </a:ext>
              </a:extLst>
            </p:cNvPr>
            <p:cNvSpPr txBox="1"/>
            <p:nvPr/>
          </p:nvSpPr>
          <p:spPr>
            <a:xfrm>
              <a:off x="438151" y="2790825"/>
              <a:ext cx="34385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b) 5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C787BD0-58CC-6412-891C-133C21A2FB7B}"/>
                </a:ext>
              </a:extLst>
            </p:cNvPr>
            <p:cNvSpPr txBox="1"/>
            <p:nvPr/>
          </p:nvSpPr>
          <p:spPr>
            <a:xfrm>
              <a:off x="5181600" y="2733675"/>
              <a:ext cx="32194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0FB817-3D96-DCBD-C164-7FBBB316FC53}"/>
                </a:ext>
              </a:extLst>
            </p:cNvPr>
            <p:cNvSpPr txBox="1"/>
            <p:nvPr/>
          </p:nvSpPr>
          <p:spPr>
            <a:xfrm>
              <a:off x="8715376" y="2695575"/>
              <a:ext cx="32194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9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B81FE25-8C58-4039-31D8-BE93F33E6873}"/>
                </a:ext>
              </a:extLst>
            </p:cNvPr>
            <p:cNvSpPr/>
            <p:nvPr/>
          </p:nvSpPr>
          <p:spPr>
            <a:xfrm>
              <a:off x="2514600" y="2876550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87B4A79-53B1-F92C-0368-E6809660E994}"/>
                </a:ext>
              </a:extLst>
            </p:cNvPr>
            <p:cNvSpPr/>
            <p:nvPr/>
          </p:nvSpPr>
          <p:spPr>
            <a:xfrm>
              <a:off x="6724650" y="2809875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E71BCF9-D2EB-C625-8F78-25FD9E545179}"/>
                </a:ext>
              </a:extLst>
            </p:cNvPr>
            <p:cNvSpPr/>
            <p:nvPr/>
          </p:nvSpPr>
          <p:spPr>
            <a:xfrm>
              <a:off x="9972675" y="2790825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3A985C4-83E9-A09E-EC55-5FDAC7D87D8E}"/>
              </a:ext>
            </a:extLst>
          </p:cNvPr>
          <p:cNvSpPr/>
          <p:nvPr/>
        </p:nvSpPr>
        <p:spPr>
          <a:xfrm>
            <a:off x="2562225" y="1704975"/>
            <a:ext cx="7048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1C314DF-DF27-8262-E137-7BB88D589F05}"/>
              </a:ext>
            </a:extLst>
          </p:cNvPr>
          <p:cNvSpPr/>
          <p:nvPr/>
        </p:nvSpPr>
        <p:spPr>
          <a:xfrm>
            <a:off x="6410325" y="1743075"/>
            <a:ext cx="857250" cy="5524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F2FBAA2-375C-C854-F6F5-6234B23AF208}"/>
              </a:ext>
            </a:extLst>
          </p:cNvPr>
          <p:cNvSpPr/>
          <p:nvPr/>
        </p:nvSpPr>
        <p:spPr>
          <a:xfrm>
            <a:off x="10115550" y="1790700"/>
            <a:ext cx="9906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0479D9C-258F-EAAC-E2F1-AC910EBB300C}"/>
              </a:ext>
            </a:extLst>
          </p:cNvPr>
          <p:cNvSpPr/>
          <p:nvPr/>
        </p:nvSpPr>
        <p:spPr>
          <a:xfrm>
            <a:off x="2514600" y="3048000"/>
            <a:ext cx="7048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9B7C7FF-EF9A-7CD1-CE00-2258B7527384}"/>
              </a:ext>
            </a:extLst>
          </p:cNvPr>
          <p:cNvSpPr/>
          <p:nvPr/>
        </p:nvSpPr>
        <p:spPr>
          <a:xfrm>
            <a:off x="6705599" y="2971799"/>
            <a:ext cx="752475" cy="5238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B27AD72-2849-53B4-4E09-8A57748D7800}"/>
              </a:ext>
            </a:extLst>
          </p:cNvPr>
          <p:cNvSpPr/>
          <p:nvPr/>
        </p:nvSpPr>
        <p:spPr>
          <a:xfrm>
            <a:off x="9972675" y="2952750"/>
            <a:ext cx="7048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699197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id="{D15DA55A-37E5-875F-F29C-140A025FB065}"/>
              </a:ext>
            </a:extLst>
          </p:cNvPr>
          <p:cNvGrpSpPr/>
          <p:nvPr/>
        </p:nvGrpSpPr>
        <p:grpSpPr>
          <a:xfrm>
            <a:off x="776733" y="511280"/>
            <a:ext cx="10828969" cy="769441"/>
            <a:chOff x="890133" y="539870"/>
            <a:chExt cx="10828969" cy="769441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05FADF12-03FC-5503-2AA9-B0F599AEC8F2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các góc như hình vẽ dưới đây.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D7F111C-5DBA-2D87-CE69-9B250FAB9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4050" y="1257779"/>
            <a:ext cx="8220074" cy="2624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6C8BE9-E23E-0F18-E5C3-02D1DC5B8E60}"/>
              </a:ext>
            </a:extLst>
          </p:cNvPr>
          <p:cNvSpPr txBox="1"/>
          <p:nvPr/>
        </p:nvSpPr>
        <p:spPr>
          <a:xfrm>
            <a:off x="781051" y="4314825"/>
            <a:ext cx="10734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;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; 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1A29BF-8AE5-C9E2-5787-2FF17B4FC333}"/>
              </a:ext>
            </a:extLst>
          </p:cNvPr>
          <p:cNvSpPr/>
          <p:nvPr/>
        </p:nvSpPr>
        <p:spPr>
          <a:xfrm>
            <a:off x="4562475" y="479107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0177079-DEC6-0504-58D4-8055EC68FEC6}"/>
              </a:ext>
            </a:extLst>
          </p:cNvPr>
          <p:cNvSpPr/>
          <p:nvPr/>
        </p:nvSpPr>
        <p:spPr>
          <a:xfrm>
            <a:off x="6991350" y="481012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44ABAEC-8CD7-5CD5-5E05-F5D5D94BB09A}"/>
              </a:ext>
            </a:extLst>
          </p:cNvPr>
          <p:cNvSpPr/>
          <p:nvPr/>
        </p:nvSpPr>
        <p:spPr>
          <a:xfrm>
            <a:off x="9315450" y="4819650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2014A53-DB13-D241-F493-C3BEFC1CF235}"/>
              </a:ext>
            </a:extLst>
          </p:cNvPr>
          <p:cNvSpPr/>
          <p:nvPr/>
        </p:nvSpPr>
        <p:spPr>
          <a:xfrm>
            <a:off x="4572000" y="479107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F8A5C41-5E8A-27A7-3B80-F07428635370}"/>
              </a:ext>
            </a:extLst>
          </p:cNvPr>
          <p:cNvSpPr/>
          <p:nvPr/>
        </p:nvSpPr>
        <p:spPr>
          <a:xfrm>
            <a:off x="6991350" y="4819650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3B5ACDA-713F-64DE-2D56-71EB938FCC1E}"/>
              </a:ext>
            </a:extLst>
          </p:cNvPr>
          <p:cNvSpPr/>
          <p:nvPr/>
        </p:nvSpPr>
        <p:spPr>
          <a:xfrm>
            <a:off x="9315450" y="482917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31428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247650"/>
            <a:ext cx="11471036" cy="6253423"/>
          </a:xfrm>
          <a:custGeom>
            <a:avLst/>
            <a:gdLst>
              <a:gd name="connsiteX0" fmla="*/ 0 w 11471036"/>
              <a:gd name="connsiteY0" fmla="*/ 1042258 h 6253423"/>
              <a:gd name="connsiteX1" fmla="*/ 1042258 w 11471036"/>
              <a:gd name="connsiteY1" fmla="*/ 0 h 6253423"/>
              <a:gd name="connsiteX2" fmla="*/ 10428778 w 11471036"/>
              <a:gd name="connsiteY2" fmla="*/ 0 h 6253423"/>
              <a:gd name="connsiteX3" fmla="*/ 11471036 w 11471036"/>
              <a:gd name="connsiteY3" fmla="*/ 1042258 h 6253423"/>
              <a:gd name="connsiteX4" fmla="*/ 11471036 w 11471036"/>
              <a:gd name="connsiteY4" fmla="*/ 5211165 h 6253423"/>
              <a:gd name="connsiteX5" fmla="*/ 10428778 w 11471036"/>
              <a:gd name="connsiteY5" fmla="*/ 6253423 h 6253423"/>
              <a:gd name="connsiteX6" fmla="*/ 1042258 w 11471036"/>
              <a:gd name="connsiteY6" fmla="*/ 6253423 h 6253423"/>
              <a:gd name="connsiteX7" fmla="*/ 0 w 11471036"/>
              <a:gd name="connsiteY7" fmla="*/ 5211165 h 6253423"/>
              <a:gd name="connsiteX8" fmla="*/ 0 w 11471036"/>
              <a:gd name="connsiteY8" fmla="*/ 1042258 h 6253423"/>
              <a:gd name="connsiteX0" fmla="*/ 0 w 11471036"/>
              <a:gd name="connsiteY0" fmla="*/ 1042258 h 6253423"/>
              <a:gd name="connsiteX1" fmla="*/ 1042258 w 11471036"/>
              <a:gd name="connsiteY1" fmla="*/ 0 h 6253423"/>
              <a:gd name="connsiteX2" fmla="*/ 10428778 w 11471036"/>
              <a:gd name="connsiteY2" fmla="*/ 0 h 6253423"/>
              <a:gd name="connsiteX3" fmla="*/ 11471036 w 11471036"/>
              <a:gd name="connsiteY3" fmla="*/ 1042258 h 6253423"/>
              <a:gd name="connsiteX4" fmla="*/ 11471036 w 11471036"/>
              <a:gd name="connsiteY4" fmla="*/ 5211165 h 6253423"/>
              <a:gd name="connsiteX5" fmla="*/ 10428778 w 11471036"/>
              <a:gd name="connsiteY5" fmla="*/ 6253423 h 6253423"/>
              <a:gd name="connsiteX6" fmla="*/ 1042258 w 11471036"/>
              <a:gd name="connsiteY6" fmla="*/ 6253423 h 6253423"/>
              <a:gd name="connsiteX7" fmla="*/ 0 w 11471036"/>
              <a:gd name="connsiteY7" fmla="*/ 5211165 h 6253423"/>
              <a:gd name="connsiteX8" fmla="*/ 0 w 11471036"/>
              <a:gd name="connsiteY8" fmla="*/ 1042258 h 625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253423" fill="none" extrusionOk="0">
                <a:moveTo>
                  <a:pt x="0" y="1042258"/>
                </a:moveTo>
                <a:cubicBezTo>
                  <a:pt x="-167903" y="477075"/>
                  <a:pt x="459279" y="41775"/>
                  <a:pt x="1042258" y="0"/>
                </a:cubicBezTo>
                <a:cubicBezTo>
                  <a:pt x="2172265" y="494059"/>
                  <a:pt x="6319198" y="-248720"/>
                  <a:pt x="10428778" y="0"/>
                </a:cubicBezTo>
                <a:cubicBezTo>
                  <a:pt x="11053778" y="-65136"/>
                  <a:pt x="11636642" y="515387"/>
                  <a:pt x="11471036" y="1042258"/>
                </a:cubicBezTo>
                <a:cubicBezTo>
                  <a:pt x="11545448" y="2464359"/>
                  <a:pt x="11534691" y="4384306"/>
                  <a:pt x="11471036" y="5211165"/>
                </a:cubicBezTo>
                <a:cubicBezTo>
                  <a:pt x="11379464" y="5750966"/>
                  <a:pt x="10870997" y="6312257"/>
                  <a:pt x="10428778" y="6253423"/>
                </a:cubicBezTo>
                <a:cubicBezTo>
                  <a:pt x="6593572" y="6458669"/>
                  <a:pt x="3460203" y="6038002"/>
                  <a:pt x="1042258" y="6253423"/>
                </a:cubicBezTo>
                <a:cubicBezTo>
                  <a:pt x="446084" y="6411254"/>
                  <a:pt x="-128129" y="5897109"/>
                  <a:pt x="0" y="5211165"/>
                </a:cubicBezTo>
                <a:cubicBezTo>
                  <a:pt x="53466" y="3724657"/>
                  <a:pt x="44546" y="1963386"/>
                  <a:pt x="0" y="1042258"/>
                </a:cubicBezTo>
                <a:close/>
              </a:path>
              <a:path w="11471036" h="6253423" stroke="0" extrusionOk="0">
                <a:moveTo>
                  <a:pt x="0" y="1042258"/>
                </a:moveTo>
                <a:cubicBezTo>
                  <a:pt x="68273" y="524930"/>
                  <a:pt x="584876" y="6279"/>
                  <a:pt x="1042258" y="0"/>
                </a:cubicBezTo>
                <a:cubicBezTo>
                  <a:pt x="1973532" y="-218029"/>
                  <a:pt x="7282951" y="122218"/>
                  <a:pt x="10428778" y="0"/>
                </a:cubicBezTo>
                <a:cubicBezTo>
                  <a:pt x="10997703" y="-40243"/>
                  <a:pt x="11363366" y="581117"/>
                  <a:pt x="11471036" y="1042258"/>
                </a:cubicBezTo>
                <a:cubicBezTo>
                  <a:pt x="11537385" y="2606276"/>
                  <a:pt x="11598560" y="4579854"/>
                  <a:pt x="11471036" y="5211165"/>
                </a:cubicBezTo>
                <a:cubicBezTo>
                  <a:pt x="11522310" y="5899872"/>
                  <a:pt x="10935146" y="6248195"/>
                  <a:pt x="10428778" y="6253423"/>
                </a:cubicBezTo>
                <a:cubicBezTo>
                  <a:pt x="7227446" y="6084392"/>
                  <a:pt x="3930394" y="6335551"/>
                  <a:pt x="1042258" y="6253423"/>
                </a:cubicBezTo>
                <a:cubicBezTo>
                  <a:pt x="428745" y="6226735"/>
                  <a:pt x="-134096" y="5761071"/>
                  <a:pt x="0" y="5211165"/>
                </a:cubicBezTo>
                <a:cubicBezTo>
                  <a:pt x="-141381" y="4189751"/>
                  <a:pt x="-204878" y="2656689"/>
                  <a:pt x="0" y="1042258"/>
                </a:cubicBezTo>
                <a:close/>
              </a:path>
              <a:path w="11471036" h="6253423" fill="none" stroke="0" extrusionOk="0">
                <a:moveTo>
                  <a:pt x="0" y="1042258"/>
                </a:moveTo>
                <a:cubicBezTo>
                  <a:pt x="17970" y="460745"/>
                  <a:pt x="522943" y="13995"/>
                  <a:pt x="1042258" y="0"/>
                </a:cubicBezTo>
                <a:cubicBezTo>
                  <a:pt x="2641331" y="-429126"/>
                  <a:pt x="6434924" y="-6338"/>
                  <a:pt x="10428778" y="0"/>
                </a:cubicBezTo>
                <a:cubicBezTo>
                  <a:pt x="11000636" y="-31512"/>
                  <a:pt x="11557455" y="582482"/>
                  <a:pt x="11471036" y="1042258"/>
                </a:cubicBezTo>
                <a:cubicBezTo>
                  <a:pt x="11587733" y="2288060"/>
                  <a:pt x="11390038" y="4273794"/>
                  <a:pt x="11471036" y="5211165"/>
                </a:cubicBezTo>
                <a:cubicBezTo>
                  <a:pt x="11457654" y="5825325"/>
                  <a:pt x="10888507" y="6296363"/>
                  <a:pt x="10428778" y="6253423"/>
                </a:cubicBezTo>
                <a:cubicBezTo>
                  <a:pt x="6769737" y="6090256"/>
                  <a:pt x="3662895" y="5880518"/>
                  <a:pt x="1042258" y="6253423"/>
                </a:cubicBezTo>
                <a:cubicBezTo>
                  <a:pt x="431253" y="6284881"/>
                  <a:pt x="-44732" y="5816913"/>
                  <a:pt x="0" y="5211165"/>
                </a:cubicBezTo>
                <a:cubicBezTo>
                  <a:pt x="-9727" y="3628456"/>
                  <a:pt x="-55276" y="2025988"/>
                  <a:pt x="0" y="104225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custGeom>
                    <a:avLst/>
                    <a:gdLst>
                      <a:gd name="connsiteX0" fmla="*/ 0 w 11471036"/>
                      <a:gd name="connsiteY0" fmla="*/ 1042258 h 6253423"/>
                      <a:gd name="connsiteX1" fmla="*/ 1042258 w 11471036"/>
                      <a:gd name="connsiteY1" fmla="*/ 0 h 6253423"/>
                      <a:gd name="connsiteX2" fmla="*/ 10428778 w 11471036"/>
                      <a:gd name="connsiteY2" fmla="*/ 0 h 6253423"/>
                      <a:gd name="connsiteX3" fmla="*/ 11471036 w 11471036"/>
                      <a:gd name="connsiteY3" fmla="*/ 1042258 h 6253423"/>
                      <a:gd name="connsiteX4" fmla="*/ 11471036 w 11471036"/>
                      <a:gd name="connsiteY4" fmla="*/ 5211165 h 6253423"/>
                      <a:gd name="connsiteX5" fmla="*/ 10428778 w 11471036"/>
                      <a:gd name="connsiteY5" fmla="*/ 6253423 h 6253423"/>
                      <a:gd name="connsiteX6" fmla="*/ 1042258 w 11471036"/>
                      <a:gd name="connsiteY6" fmla="*/ 6253423 h 6253423"/>
                      <a:gd name="connsiteX7" fmla="*/ 0 w 11471036"/>
                      <a:gd name="connsiteY7" fmla="*/ 5211165 h 6253423"/>
                      <a:gd name="connsiteX8" fmla="*/ 0 w 11471036"/>
                      <a:gd name="connsiteY8" fmla="*/ 1042258 h 6253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71036" h="6253423" fill="none" extrusionOk="0">
                        <a:moveTo>
                          <a:pt x="0" y="1042258"/>
                        </a:moveTo>
                        <a:cubicBezTo>
                          <a:pt x="-73592" y="471211"/>
                          <a:pt x="463472" y="17963"/>
                          <a:pt x="1042258" y="0"/>
                        </a:cubicBezTo>
                        <a:cubicBezTo>
                          <a:pt x="2288416" y="77600"/>
                          <a:pt x="6251930" y="-27269"/>
                          <a:pt x="10428778" y="0"/>
                        </a:cubicBezTo>
                        <a:cubicBezTo>
                          <a:pt x="11008729" y="-5710"/>
                          <a:pt x="11572372" y="496467"/>
                          <a:pt x="11471036" y="1042258"/>
                        </a:cubicBezTo>
                        <a:cubicBezTo>
                          <a:pt x="11580036" y="2412324"/>
                          <a:pt x="11392827" y="4306751"/>
                          <a:pt x="11471036" y="5211165"/>
                        </a:cubicBezTo>
                        <a:cubicBezTo>
                          <a:pt x="11432172" y="5771585"/>
                          <a:pt x="10969279" y="6268912"/>
                          <a:pt x="10428778" y="6253423"/>
                        </a:cubicBezTo>
                        <a:cubicBezTo>
                          <a:pt x="6620072" y="6302600"/>
                          <a:pt x="3867290" y="6130721"/>
                          <a:pt x="1042258" y="6253423"/>
                        </a:cubicBezTo>
                        <a:cubicBezTo>
                          <a:pt x="452106" y="6365002"/>
                          <a:pt x="-37050" y="5818688"/>
                          <a:pt x="0" y="5211165"/>
                        </a:cubicBezTo>
                        <a:cubicBezTo>
                          <a:pt x="47022" y="3684135"/>
                          <a:pt x="104569" y="2023386"/>
                          <a:pt x="0" y="1042258"/>
                        </a:cubicBezTo>
                        <a:close/>
                      </a:path>
                      <a:path w="11471036" h="6253423" stroke="0" extrusionOk="0">
                        <a:moveTo>
                          <a:pt x="0" y="1042258"/>
                        </a:moveTo>
                        <a:cubicBezTo>
                          <a:pt x="48565" y="461084"/>
                          <a:pt x="554732" y="-5878"/>
                          <a:pt x="1042258" y="0"/>
                        </a:cubicBezTo>
                        <a:cubicBezTo>
                          <a:pt x="2064863" y="-129276"/>
                          <a:pt x="7724733" y="-77778"/>
                          <a:pt x="10428778" y="0"/>
                        </a:cubicBezTo>
                        <a:cubicBezTo>
                          <a:pt x="10979926" y="-78027"/>
                          <a:pt x="11452475" y="573660"/>
                          <a:pt x="11471036" y="1042258"/>
                        </a:cubicBezTo>
                        <a:cubicBezTo>
                          <a:pt x="11552635" y="2659918"/>
                          <a:pt x="11625336" y="4513513"/>
                          <a:pt x="11471036" y="5211165"/>
                        </a:cubicBezTo>
                        <a:cubicBezTo>
                          <a:pt x="11507977" y="5864693"/>
                          <a:pt x="10926161" y="6280014"/>
                          <a:pt x="10428778" y="6253423"/>
                        </a:cubicBezTo>
                        <a:cubicBezTo>
                          <a:pt x="5852024" y="6297643"/>
                          <a:pt x="3743683" y="6224041"/>
                          <a:pt x="1042258" y="6253423"/>
                        </a:cubicBezTo>
                        <a:cubicBezTo>
                          <a:pt x="456821" y="6215715"/>
                          <a:pt x="-74233" y="5769631"/>
                          <a:pt x="0" y="5211165"/>
                        </a:cubicBezTo>
                        <a:cubicBezTo>
                          <a:pt x="-159954" y="4397674"/>
                          <a:pt x="22140" y="2642656"/>
                          <a:pt x="0" y="10422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F111C-5DBA-2D87-CE69-9B250FAB9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0700" y="410054"/>
            <a:ext cx="8220074" cy="26247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79EAA3-1CFD-8E55-4405-CD5E6B55716C}"/>
              </a:ext>
            </a:extLst>
          </p:cNvPr>
          <p:cNvSpPr txBox="1"/>
          <p:nvPr/>
        </p:nvSpPr>
        <p:spPr>
          <a:xfrm>
            <a:off x="800099" y="3219450"/>
            <a:ext cx="10810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b) Dùng thước đo góc để kiểm tra xem các góc có số đo bằng 60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, 90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, 120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và nêu tên.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9986A6-24AE-C236-4CD8-F722C8D35BE4}"/>
              </a:ext>
            </a:extLst>
          </p:cNvPr>
          <p:cNvSpPr txBox="1"/>
          <p:nvPr/>
        </p:nvSpPr>
        <p:spPr>
          <a:xfrm>
            <a:off x="838199" y="4695825"/>
            <a:ext cx="496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BAC VÀ YOX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435389-F15A-F3BA-4906-E5753FC83F8A}"/>
              </a:ext>
            </a:extLst>
          </p:cNvPr>
          <p:cNvSpPr txBox="1"/>
          <p:nvPr/>
        </p:nvSpPr>
        <p:spPr>
          <a:xfrm>
            <a:off x="6095999" y="4676775"/>
            <a:ext cx="496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NMP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SQR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8C369C-9DAE-0FAC-80E7-90AE2D6E2A5B}"/>
              </a:ext>
            </a:extLst>
          </p:cNvPr>
          <p:cNvSpPr txBox="1"/>
          <p:nvPr/>
        </p:nvSpPr>
        <p:spPr>
          <a:xfrm>
            <a:off x="4095749" y="5514975"/>
            <a:ext cx="496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EDG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270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id="{D15DA55A-37E5-875F-F29C-140A025FB065}"/>
              </a:ext>
            </a:extLst>
          </p:cNvPr>
          <p:cNvGrpSpPr/>
          <p:nvPr/>
        </p:nvGrpSpPr>
        <p:grpSpPr>
          <a:xfrm>
            <a:off x="776733" y="575188"/>
            <a:ext cx="10790869" cy="668148"/>
            <a:chOff x="890133" y="603778"/>
            <a:chExt cx="10790869" cy="668148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05FADF12-03FC-5503-2AA9-B0F599AEC8F2}"/>
                </a:ext>
              </a:extLst>
            </p:cNvPr>
            <p:cNvSpPr txBox="1"/>
            <p:nvPr/>
          </p:nvSpPr>
          <p:spPr>
            <a:xfrm>
              <a:off x="1499752" y="625595"/>
              <a:ext cx="10181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Rô-bốt đã vẽ một bức tranh như hình dưới đây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BCEA580-A7F0-32EF-9C4B-6B2293AE9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362075"/>
            <a:ext cx="6286500" cy="2228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B47396C-D56F-FF18-E6C8-E02018AAD3B9}"/>
              </a:ext>
            </a:extLst>
          </p:cNvPr>
          <p:cNvSpPr txBox="1"/>
          <p:nvPr/>
        </p:nvSpPr>
        <p:spPr>
          <a:xfrm>
            <a:off x="847725" y="4181475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Em hãy chỉ ra các cặp đường thẳng song song, các cặp đường thẳng vuông góc.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Rô-bốt đã vẽ những dạng hình phẳng nào trong bức tranh?</a:t>
            </a:r>
          </a:p>
        </p:txBody>
      </p:sp>
    </p:spTree>
    <p:extLst>
      <p:ext uri="{BB962C8B-B14F-4D97-AF65-F5344CB8AC3E}">
        <p14:creationId xmlns:p14="http://schemas.microsoft.com/office/powerpoint/2010/main" val="30481034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85EFD7-FB58-7B67-4B61-767E26D92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485775"/>
            <a:ext cx="6286500" cy="2228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8FC215E-7D91-F223-0674-7BE6CA4A606F}"/>
              </a:ext>
            </a:extLst>
          </p:cNvPr>
          <p:cNvSpPr txBox="1"/>
          <p:nvPr/>
        </p:nvSpPr>
        <p:spPr>
          <a:xfrm>
            <a:off x="361951" y="2934385"/>
            <a:ext cx="114395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Em hãy chỉ ra các cặp đường thẳng song song, các cặp đường thẳng vuông góc.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11675DF-2A7A-AC32-B87F-AA350C2AD7F9}"/>
              </a:ext>
            </a:extLst>
          </p:cNvPr>
          <p:cNvCxnSpPr>
            <a:cxnSpLocks/>
          </p:cNvCxnSpPr>
          <p:nvPr/>
        </p:nvCxnSpPr>
        <p:spPr>
          <a:xfrm flipH="1">
            <a:off x="3257550" y="819150"/>
            <a:ext cx="1076325" cy="13906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01F8CA7-78D0-0654-50AE-9F25B0A8F388}"/>
              </a:ext>
            </a:extLst>
          </p:cNvPr>
          <p:cNvCxnSpPr>
            <a:cxnSpLocks/>
          </p:cNvCxnSpPr>
          <p:nvPr/>
        </p:nvCxnSpPr>
        <p:spPr>
          <a:xfrm flipH="1">
            <a:off x="4524375" y="866775"/>
            <a:ext cx="1133475" cy="14192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F455CB-E41A-940C-5DEF-AA646C4F9BD4}"/>
              </a:ext>
            </a:extLst>
          </p:cNvPr>
          <p:cNvCxnSpPr>
            <a:cxnSpLocks/>
          </p:cNvCxnSpPr>
          <p:nvPr/>
        </p:nvCxnSpPr>
        <p:spPr>
          <a:xfrm flipH="1">
            <a:off x="3067050" y="1562100"/>
            <a:ext cx="2419350" cy="390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CEFE68-97A8-F1E7-00CD-81BBFA2B907A}"/>
              </a:ext>
            </a:extLst>
          </p:cNvPr>
          <p:cNvCxnSpPr>
            <a:cxnSpLocks/>
          </p:cNvCxnSpPr>
          <p:nvPr/>
        </p:nvCxnSpPr>
        <p:spPr>
          <a:xfrm flipH="1">
            <a:off x="4019550" y="2019300"/>
            <a:ext cx="2428875" cy="390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5C17B01-5A67-4B18-B2E0-B9260603F5F5}"/>
              </a:ext>
            </a:extLst>
          </p:cNvPr>
          <p:cNvSpPr txBox="1"/>
          <p:nvPr/>
        </p:nvSpPr>
        <p:spPr>
          <a:xfrm>
            <a:off x="571499" y="3534460"/>
            <a:ext cx="105632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2 cặp đường thẳng song song: cặp đường thẳng màu đỏ, cặp đường thẳng màu đen; có 1 cặp đường thẳng vuông góc: đường thẳng màu xanh và đường thẳng màu đỏ</a:t>
            </a:r>
            <a:endParaRPr lang="vi-VN" sz="24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25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</Words>
  <Application>Microsoft Office PowerPoint</Application>
  <PresentationFormat>Widescreen</PresentationFormat>
  <Paragraphs>51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Cambria</vt:lpstr>
      <vt:lpstr>Cambria Math</vt:lpstr>
      <vt:lpstr>iCiel 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2024-09-27T13:23:21Z</dcterms:created>
  <dcterms:modified xsi:type="dcterms:W3CDTF">2024-09-27T13:23:57Z</dcterms:modified>
</cp:coreProperties>
</file>